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1"/>
  </p:notesMasterIdLst>
  <p:sldIdLst>
    <p:sldId id="257" r:id="rId2"/>
    <p:sldId id="298" r:id="rId3"/>
    <p:sldId id="302" r:id="rId4"/>
    <p:sldId id="301" r:id="rId5"/>
    <p:sldId id="303" r:id="rId6"/>
    <p:sldId id="304" r:id="rId7"/>
    <p:sldId id="305" r:id="rId8"/>
    <p:sldId id="306" r:id="rId9"/>
    <p:sldId id="30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SimSun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SimSun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SimSun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SimSun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9999"/>
    <a:srgbClr val="FFCC00"/>
    <a:srgbClr val="FFFF66"/>
    <a:srgbClr val="FF6600"/>
    <a:srgbClr val="FF3300"/>
    <a:srgbClr val="3D1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19" autoAdjust="0"/>
    <p:restoredTop sz="91529" autoAdjust="0"/>
  </p:normalViewPr>
  <p:slideViewPr>
    <p:cSldViewPr>
      <p:cViewPr>
        <p:scale>
          <a:sx n="72" d="100"/>
          <a:sy n="72" d="100"/>
        </p:scale>
        <p:origin x="-187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DD86CB5-A0FF-4F57-BE6E-5A56CBC78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42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D8ED3-6E42-4107-B943-8E0810C49DC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BE8B4-F4D3-40EC-B4C3-CA41FA52DFF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A0837-C037-498A-A656-5EA283359C9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D6DB-0B17-4066-8CFE-7CE09037194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51BBC-BE92-4DB5-B6FE-687DFD5D0C3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092D3-A48E-411D-B6E6-A5BA58A32EC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FE419-11CD-432A-ACAD-D5EBB3F936B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81731-1F77-45F8-84F1-F99BBE0E79C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A270F-E5C6-455D-A4E0-1D54560A0AF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F8667-1C2D-44F4-B1D2-020D6B2155A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2EF4E-5760-4C64-96F1-A028A2C4C66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21F84-768F-43F9-B521-F38880D4312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D5839-00FF-40BB-8DEE-D84B4AB8AC2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DA111741-324F-4D40-B1B6-FBAD5205234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533400" y="2362200"/>
            <a:ext cx="90709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/>
              <a:t>   </a:t>
            </a:r>
            <a:endParaRPr lang="en-US" sz="3200">
              <a:solidFill>
                <a:srgbClr val="FFCC00"/>
              </a:solidFill>
            </a:endParaRP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599525" y="4343400"/>
            <a:ext cx="21539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    J.E. </a:t>
            </a:r>
            <a:r>
              <a:rPr lang="en-US" sz="2400" b="1" i="1" dirty="0" smtClean="0">
                <a:solidFill>
                  <a:schemeClr val="bg1"/>
                </a:solidFill>
              </a:rPr>
              <a:t>Horvath,</a:t>
            </a:r>
            <a:endParaRPr lang="en-US" sz="2400" b="1" i="1" dirty="0">
              <a:solidFill>
                <a:schemeClr val="bg1"/>
              </a:solidFill>
            </a:endParaRP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    IAG – USP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São Paulo, </a:t>
            </a:r>
            <a:r>
              <a:rPr lang="en-US" sz="2400" b="1" i="1" dirty="0" smtClean="0">
                <a:solidFill>
                  <a:schemeClr val="bg1"/>
                </a:solidFill>
              </a:rPr>
              <a:t>Brazil</a:t>
            </a:r>
          </a:p>
          <a:p>
            <a:pPr algn="ctr"/>
            <a:endParaRPr lang="en-US" sz="2400" b="1" i="1" dirty="0">
              <a:solidFill>
                <a:schemeClr val="bg1"/>
              </a:solidFill>
            </a:endParaRPr>
          </a:p>
          <a:p>
            <a:pPr algn="ctr"/>
            <a:endParaRPr lang="en-US" sz="2400" b="1" i="1" dirty="0">
              <a:solidFill>
                <a:schemeClr val="bg1"/>
              </a:solidFill>
            </a:endParaRPr>
          </a:p>
        </p:txBody>
      </p:sp>
      <p:pic>
        <p:nvPicPr>
          <p:cNvPr id="3076" name="Picture 6" descr="IAG-logo3t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715" y="3810000"/>
            <a:ext cx="1752600" cy="1740430"/>
          </a:xfrm>
          <a:noFill/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2040767" y="1676400"/>
            <a:ext cx="516379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solidFill>
                  <a:srgbClr val="FFC000"/>
                </a:solidFill>
              </a:rPr>
              <a:t>Concluding Remarks</a:t>
            </a:r>
          </a:p>
          <a:p>
            <a:pPr algn="ctr"/>
            <a:r>
              <a:rPr lang="en-US" sz="4800" dirty="0">
                <a:solidFill>
                  <a:srgbClr val="FFC000"/>
                </a:solidFill>
              </a:rPr>
              <a:t>t</a:t>
            </a:r>
            <a:r>
              <a:rPr lang="en-US" sz="4800" dirty="0" smtClean="0">
                <a:solidFill>
                  <a:srgbClr val="FFC000"/>
                </a:solidFill>
              </a:rPr>
              <a:t>o the 6</a:t>
            </a:r>
            <a:r>
              <a:rPr lang="en-US" sz="4800" baseline="30000" dirty="0" smtClean="0">
                <a:solidFill>
                  <a:srgbClr val="FFC000"/>
                </a:solidFill>
              </a:rPr>
              <a:t>th</a:t>
            </a:r>
            <a:r>
              <a:rPr lang="en-US" sz="4800" dirty="0" smtClean="0">
                <a:solidFill>
                  <a:srgbClr val="FFC000"/>
                </a:solidFill>
              </a:rPr>
              <a:t> IWARA  </a:t>
            </a:r>
          </a:p>
        </p:txBody>
      </p:sp>
      <p:sp>
        <p:nvSpPr>
          <p:cNvPr id="6146" name="AutoShape 2" descr="https://astro.iag.usp.br/cgi-bin/openwebmail/openwebmail-viewatt.pl/000_2812.jpg?action=viewattachment&amp;sessionid=foton*astro.iag.usp.br-session-0.689246818642623&amp;message_id=%3C1353625103.45259.YahooMailClassic%40web163805.mail.gq1.yahoo.com%3E&amp;folder=INBOX&amp;attachment_nodeid=0-1&amp;convfrom=utf-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3400" y="685800"/>
            <a:ext cx="77123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buAutoNum type="alphaUcPeriod"/>
            </a:pPr>
            <a:r>
              <a:rPr lang="en-US" sz="2800" b="1" dirty="0" err="1" smtClean="0">
                <a:solidFill>
                  <a:srgbClr val="FFCC00"/>
                </a:solidFill>
              </a:rPr>
              <a:t>Olinto</a:t>
            </a:r>
            <a:r>
              <a:rPr lang="en-US" sz="2800" b="1" dirty="0" smtClean="0">
                <a:solidFill>
                  <a:srgbClr val="FFCC00"/>
                </a:solidFill>
              </a:rPr>
              <a:t>: colorful panorama of (non-accelerator) 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</a:rPr>
              <a:t>                 high-energy physics/astrophysics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</a:rPr>
              <a:t>            10</a:t>
            </a:r>
            <a:r>
              <a:rPr lang="en-US" sz="2800" b="1" baseline="30000" dirty="0" smtClean="0">
                <a:solidFill>
                  <a:srgbClr val="FFCC00"/>
                </a:solidFill>
              </a:rPr>
              <a:t>6</a:t>
            </a:r>
            <a:r>
              <a:rPr lang="en-US" sz="2800" b="1" dirty="0" smtClean="0">
                <a:solidFill>
                  <a:srgbClr val="FFCC00"/>
                </a:solidFill>
              </a:rPr>
              <a:t> x higher than a </a:t>
            </a:r>
            <a:r>
              <a:rPr lang="en-US" sz="2800" b="1" dirty="0" err="1" smtClean="0">
                <a:solidFill>
                  <a:srgbClr val="FFCC00"/>
                </a:solidFill>
              </a:rPr>
              <a:t>TeV</a:t>
            </a:r>
            <a:r>
              <a:rPr lang="en-US" sz="2800" b="1" dirty="0" smtClean="0">
                <a:solidFill>
                  <a:srgbClr val="FFCC00"/>
                </a:solidFill>
              </a:rPr>
              <a:t> scale (Higgs) !!</a:t>
            </a:r>
            <a:endParaRPr lang="en-US" sz="2800" b="1" dirty="0">
              <a:solidFill>
                <a:srgbClr val="FFCC00"/>
              </a:solidFill>
            </a:endParaRPr>
          </a:p>
          <a:p>
            <a:endParaRPr lang="en-US" sz="2800" b="1" dirty="0" smtClean="0">
              <a:solidFill>
                <a:srgbClr val="FFCC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2362200"/>
            <a:ext cx="717974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</a:rPr>
              <a:t>R. </a:t>
            </a:r>
            <a:r>
              <a:rPr lang="en-US" sz="2800" b="1" dirty="0" err="1">
                <a:solidFill>
                  <a:srgbClr val="FFCC00"/>
                </a:solidFill>
              </a:rPr>
              <a:t>Negreiros</a:t>
            </a:r>
            <a:r>
              <a:rPr lang="en-US" sz="2800" b="1" dirty="0">
                <a:solidFill>
                  <a:srgbClr val="FFCC00"/>
                </a:solidFill>
              </a:rPr>
              <a:t>: discussion non-spherical effects 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                        (</a:t>
            </a:r>
            <a:r>
              <a:rPr lang="en-US" sz="2800" b="1" dirty="0" err="1">
                <a:solidFill>
                  <a:srgbClr val="FFCC00"/>
                </a:solidFill>
              </a:rPr>
              <a:t>Cas</a:t>
            </a:r>
            <a:r>
              <a:rPr lang="en-US" sz="2800" b="1" dirty="0">
                <a:solidFill>
                  <a:srgbClr val="FFCC00"/>
                </a:solidFill>
              </a:rPr>
              <a:t> A?) general scope</a:t>
            </a:r>
          </a:p>
          <a:p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657600"/>
            <a:ext cx="7924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</a:rPr>
              <a:t>G. </a:t>
            </a:r>
            <a:r>
              <a:rPr lang="en-US" sz="2800" b="1" dirty="0" err="1">
                <a:solidFill>
                  <a:srgbClr val="FFCC00"/>
                </a:solidFill>
              </a:rPr>
              <a:t>Contrera</a:t>
            </a:r>
            <a:r>
              <a:rPr lang="en-US" sz="2800" b="1" dirty="0">
                <a:solidFill>
                  <a:srgbClr val="FFCC00"/>
                </a:solidFill>
              </a:rPr>
              <a:t>: beyond simple models , non-local NJL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           </a:t>
            </a:r>
            <a:r>
              <a:rPr lang="en-US" sz="2800" b="1" dirty="0" smtClean="0">
                <a:solidFill>
                  <a:srgbClr val="FFCC00"/>
                </a:solidFill>
              </a:rPr>
              <a:t>   </a:t>
            </a:r>
            <a:r>
              <a:rPr lang="en-US" sz="2800" b="1" dirty="0">
                <a:solidFill>
                  <a:srgbClr val="FF9999"/>
                </a:solidFill>
              </a:rPr>
              <a:t>confines</a:t>
            </a:r>
            <a:r>
              <a:rPr lang="en-US" sz="2800" b="1" dirty="0">
                <a:solidFill>
                  <a:srgbClr val="FFCC00"/>
                </a:solidFill>
              </a:rPr>
              <a:t>, yet mean field </a:t>
            </a:r>
            <a:r>
              <a:rPr lang="en-US" sz="2800" b="1" dirty="0" smtClean="0">
                <a:solidFill>
                  <a:srgbClr val="FFCC00"/>
                </a:solidFill>
              </a:rPr>
              <a:t>solution developed</a:t>
            </a:r>
            <a:endParaRPr lang="en-US" sz="2800" b="1" dirty="0">
              <a:solidFill>
                <a:srgbClr val="FFCC00"/>
              </a:solidFill>
            </a:endParaRPr>
          </a:p>
          <a:p>
            <a:endParaRPr lang="en-US" b="1" dirty="0">
              <a:solidFill>
                <a:srgbClr val="FFCC00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4800600"/>
            <a:ext cx="7924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C. </a:t>
            </a:r>
            <a:r>
              <a:rPr lang="en-US" sz="2800" b="1" dirty="0" err="1" smtClean="0">
                <a:solidFill>
                  <a:srgbClr val="FFCC00"/>
                </a:solidFill>
              </a:rPr>
              <a:t>Vasconcellos</a:t>
            </a:r>
            <a:r>
              <a:rPr lang="en-US" sz="2800" b="1" dirty="0" smtClean="0">
                <a:solidFill>
                  <a:srgbClr val="FFCC00"/>
                </a:solidFill>
              </a:rPr>
              <a:t>: “genuine” vs. “effective” 3 body</a:t>
            </a:r>
            <a:endParaRPr lang="en-US" sz="2800" b="1" dirty="0">
              <a:solidFill>
                <a:srgbClr val="FFCC00"/>
              </a:solidFill>
            </a:endParaRPr>
          </a:p>
          <a:p>
            <a:r>
              <a:rPr lang="en-US" sz="2800" b="1" dirty="0">
                <a:solidFill>
                  <a:srgbClr val="FFCC00"/>
                </a:solidFill>
              </a:rPr>
              <a:t>  </a:t>
            </a:r>
            <a:r>
              <a:rPr lang="en-US" sz="2800" b="1" dirty="0" smtClean="0">
                <a:solidFill>
                  <a:srgbClr val="FFCC00"/>
                </a:solidFill>
              </a:rPr>
              <a:t>                 forces. </a:t>
            </a:r>
            <a:r>
              <a:rPr lang="en-US" sz="2800" b="1" dirty="0">
                <a:solidFill>
                  <a:srgbClr val="FFCC00"/>
                </a:solidFill>
              </a:rPr>
              <a:t>M</a:t>
            </a:r>
            <a:r>
              <a:rPr lang="en-US" sz="2800" b="1" dirty="0" smtClean="0">
                <a:solidFill>
                  <a:srgbClr val="FFCC00"/>
                </a:solidFill>
              </a:rPr>
              <a:t>ean </a:t>
            </a:r>
            <a:r>
              <a:rPr lang="en-US" sz="2800" b="1" dirty="0">
                <a:solidFill>
                  <a:srgbClr val="FFCC00"/>
                </a:solidFill>
              </a:rPr>
              <a:t>field </a:t>
            </a:r>
            <a:r>
              <a:rPr lang="en-US" sz="2800" b="1" dirty="0" smtClean="0">
                <a:solidFill>
                  <a:srgbClr val="FFCC00"/>
                </a:solidFill>
              </a:rPr>
              <a:t>solution again !!!</a:t>
            </a:r>
            <a:endParaRPr lang="en-US" sz="2800" b="1" dirty="0">
              <a:solidFill>
                <a:srgbClr val="FFCC00"/>
              </a:solidFill>
            </a:endParaRPr>
          </a:p>
          <a:p>
            <a:endParaRPr lang="en-US" b="1" dirty="0">
              <a:solidFill>
                <a:srgbClr val="FFCC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9600"/>
            <a:ext cx="9183048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H. Stocker: a FAIR opportunity for extreme matter physics!</a:t>
            </a:r>
          </a:p>
          <a:p>
            <a:endParaRPr lang="en-US" sz="2800" b="1" dirty="0">
              <a:solidFill>
                <a:srgbClr val="FFCC00"/>
              </a:solidFill>
            </a:endParaRPr>
          </a:p>
          <a:p>
            <a:r>
              <a:rPr lang="en-US" sz="2800" b="1" dirty="0" smtClean="0">
                <a:solidFill>
                  <a:srgbClr val="FFCC00"/>
                </a:solidFill>
              </a:rPr>
              <a:t>FLAIR (antimatter)</a:t>
            </a:r>
          </a:p>
          <a:p>
            <a:r>
              <a:rPr lang="en-US" sz="2800" b="1" dirty="0" smtClean="0">
                <a:solidFill>
                  <a:srgbClr val="FFCC00"/>
                </a:solidFill>
              </a:rPr>
              <a:t>CMB, PANDA, </a:t>
            </a:r>
            <a:r>
              <a:rPr lang="en-US" sz="2800" b="1" dirty="0" err="1" smtClean="0">
                <a:solidFill>
                  <a:srgbClr val="FFCC00"/>
                </a:solidFill>
              </a:rPr>
              <a:t>NuStar</a:t>
            </a:r>
            <a:r>
              <a:rPr lang="en-US" sz="2800" b="1" dirty="0" smtClean="0">
                <a:solidFill>
                  <a:srgbClr val="FFCC00"/>
                </a:solidFill>
              </a:rPr>
              <a:t>      </a:t>
            </a:r>
            <a:r>
              <a:rPr lang="en-US" sz="2800" b="1" dirty="0" smtClean="0">
                <a:solidFill>
                  <a:srgbClr val="FFCC00"/>
                </a:solidFill>
                <a:sym typeface="Wingdings"/>
              </a:rPr>
              <a:t>  neutron star physics</a:t>
            </a:r>
          </a:p>
          <a:p>
            <a:endParaRPr lang="en-US" sz="2800" b="1" dirty="0">
              <a:solidFill>
                <a:srgbClr val="FFCC00"/>
              </a:solidFill>
              <a:sym typeface="Wingdings"/>
            </a:endParaRPr>
          </a:p>
          <a:p>
            <a:endParaRPr lang="en-US" sz="2800" b="1" dirty="0" smtClean="0">
              <a:solidFill>
                <a:srgbClr val="FFCC00"/>
              </a:solidFill>
              <a:sym typeface="Wingdings"/>
            </a:endParaRPr>
          </a:p>
          <a:p>
            <a:r>
              <a:rPr lang="en-US" sz="2800" b="1" dirty="0">
                <a:solidFill>
                  <a:srgbClr val="FFCC00"/>
                </a:solidFill>
                <a:sym typeface="Wingdings"/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  <a:sym typeface="Wingdings"/>
              </a:rPr>
              <a:t>                                         Vacuum instability probed</a:t>
            </a:r>
            <a:endParaRPr lang="en-US" sz="2800" b="1" dirty="0">
              <a:solidFill>
                <a:srgbClr val="FFCC00"/>
              </a:solidFill>
            </a:endParaRPr>
          </a:p>
          <a:p>
            <a:endParaRPr lang="en-US" b="1" dirty="0">
              <a:solidFill>
                <a:srgbClr val="FFCC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590800"/>
            <a:ext cx="2971800" cy="218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50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5867400"/>
            <a:ext cx="3826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The Golden Age of ITA</a:t>
            </a:r>
            <a:endParaRPr lang="en-US" sz="2800" dirty="0"/>
          </a:p>
        </p:txBody>
      </p:sp>
      <p:pic>
        <p:nvPicPr>
          <p:cNvPr id="3" name="Picture 2" descr="manu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628420" cy="44244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457200"/>
            <a:ext cx="87532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M. </a:t>
            </a:r>
            <a:r>
              <a:rPr lang="en-US" sz="2800" b="1" dirty="0" err="1" smtClean="0">
                <a:solidFill>
                  <a:srgbClr val="FFCC00"/>
                </a:solidFill>
              </a:rPr>
              <a:t>Malheiro</a:t>
            </a:r>
            <a:r>
              <a:rPr lang="en-US" sz="2800" b="1" dirty="0" smtClean="0">
                <a:solidFill>
                  <a:srgbClr val="FFCC00"/>
                </a:solidFill>
              </a:rPr>
              <a:t>: it is not easy to violate </a:t>
            </a:r>
            <a:r>
              <a:rPr lang="en-US" sz="2800" b="1" dirty="0" err="1" smtClean="0">
                <a:solidFill>
                  <a:srgbClr val="FFCC00"/>
                </a:solidFill>
              </a:rPr>
              <a:t>virial</a:t>
            </a:r>
            <a:r>
              <a:rPr lang="en-US" sz="2800" b="1" dirty="0" smtClean="0">
                <a:solidFill>
                  <a:srgbClr val="FFCC00"/>
                </a:solidFill>
              </a:rPr>
              <a:t> relations,</a:t>
            </a:r>
          </a:p>
          <a:p>
            <a:r>
              <a:rPr lang="en-US" sz="2800" b="1" dirty="0" smtClean="0">
                <a:solidFill>
                  <a:srgbClr val="FFCC00"/>
                </a:solidFill>
              </a:rPr>
              <a:t>              no massive white dwarfs (B</a:t>
            </a:r>
            <a:r>
              <a:rPr lang="en-US" sz="2800" b="1" baseline="30000" dirty="0" smtClean="0">
                <a:solidFill>
                  <a:srgbClr val="FFCC00"/>
                </a:solidFill>
              </a:rPr>
              <a:t>2 </a:t>
            </a:r>
            <a:r>
              <a:rPr lang="en-US" sz="2800" b="1" dirty="0" smtClean="0">
                <a:solidFill>
                  <a:srgbClr val="FFCC00"/>
                </a:solidFill>
              </a:rPr>
              <a:t> blows them away!)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8088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119856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M. Alford: deep into the physical reasons of QCD</a:t>
            </a:r>
          </a:p>
          <a:p>
            <a:r>
              <a:rPr lang="en-US" sz="2800" b="1" dirty="0" smtClean="0">
                <a:solidFill>
                  <a:srgbClr val="FFCC00"/>
                </a:solidFill>
              </a:rPr>
              <a:t>                  pairing and its effects in NS</a:t>
            </a:r>
          </a:p>
          <a:p>
            <a:endParaRPr lang="en-US" sz="2800" b="1" dirty="0">
              <a:solidFill>
                <a:srgbClr val="FFCC00"/>
              </a:solidFill>
            </a:endParaRPr>
          </a:p>
          <a:p>
            <a:r>
              <a:rPr lang="en-US" sz="2800" b="1" dirty="0" smtClean="0">
                <a:solidFill>
                  <a:srgbClr val="FFCC00"/>
                </a:solidFill>
              </a:rPr>
              <a:t>Surface effects drive ‘crusts” in SS</a:t>
            </a:r>
          </a:p>
          <a:p>
            <a:r>
              <a:rPr lang="en-US" sz="2800" b="1" dirty="0" smtClean="0">
                <a:solidFill>
                  <a:srgbClr val="FFCC00"/>
                </a:solidFill>
              </a:rPr>
              <a:t>However… a few quark system sits probably in </a:t>
            </a:r>
            <a:r>
              <a:rPr lang="en-US" sz="2800" b="1" dirty="0" smtClean="0">
                <a:solidFill>
                  <a:srgbClr val="FF9999"/>
                </a:solidFill>
              </a:rPr>
              <a:t>shell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s</a:t>
            </a:r>
            <a:r>
              <a:rPr lang="en-US" sz="2800" b="1" dirty="0" smtClean="0">
                <a:solidFill>
                  <a:srgbClr val="FFCC00"/>
                </a:solidFill>
              </a:rPr>
              <a:t>tates, hence “</a:t>
            </a:r>
            <a:r>
              <a:rPr lang="en-US" sz="2800" b="1" dirty="0" err="1" smtClean="0">
                <a:solidFill>
                  <a:srgbClr val="FFCC00"/>
                </a:solidFill>
              </a:rPr>
              <a:t>strangelets</a:t>
            </a:r>
            <a:r>
              <a:rPr lang="en-US" sz="2800" b="1" dirty="0" smtClean="0">
                <a:solidFill>
                  <a:srgbClr val="FFCC00"/>
                </a:solidFill>
              </a:rPr>
              <a:t>” could be structured, not </a:t>
            </a:r>
          </a:p>
          <a:p>
            <a:r>
              <a:rPr lang="en-US" sz="2800" b="1" dirty="0" smtClean="0">
                <a:solidFill>
                  <a:srgbClr val="FFCC00"/>
                </a:solidFill>
              </a:rPr>
              <a:t>just “drops” </a:t>
            </a:r>
            <a:endParaRPr lang="en-US" sz="2800" b="1" dirty="0">
              <a:solidFill>
                <a:srgbClr val="FFCC00"/>
              </a:solidFill>
            </a:endParaRPr>
          </a:p>
          <a:p>
            <a:r>
              <a:rPr lang="en-US" b="1" dirty="0" smtClean="0">
                <a:solidFill>
                  <a:srgbClr val="FFCC00"/>
                </a:solidFill>
              </a:rPr>
              <a:t>                            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810000"/>
            <a:ext cx="792980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S. Schramm: SU(3) grounded approach + excluded 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</a:rPr>
              <a:t>                     volume+ non-linear extra repulsion</a:t>
            </a:r>
            <a:endParaRPr lang="en-US" sz="2800" b="1" dirty="0">
              <a:solidFill>
                <a:srgbClr val="FFCC00"/>
              </a:solidFill>
            </a:endParaRPr>
          </a:p>
          <a:p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953000"/>
            <a:ext cx="785616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D. </a:t>
            </a:r>
            <a:r>
              <a:rPr lang="en-US" sz="2800" b="1" dirty="0" err="1" smtClean="0">
                <a:solidFill>
                  <a:srgbClr val="FFCC00"/>
                </a:solidFill>
              </a:rPr>
              <a:t>Manreza</a:t>
            </a:r>
            <a:r>
              <a:rPr lang="en-US" sz="2800" b="1" dirty="0" smtClean="0">
                <a:solidFill>
                  <a:srgbClr val="FFCC00"/>
                </a:solidFill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</a:rPr>
              <a:t>Parets</a:t>
            </a:r>
            <a:r>
              <a:rPr lang="en-US" sz="2800" b="1" dirty="0" smtClean="0">
                <a:solidFill>
                  <a:srgbClr val="FFCC00"/>
                </a:solidFill>
              </a:rPr>
              <a:t>: giving up spherical symmetry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</a:rPr>
              <a:t>                   </a:t>
            </a:r>
            <a:r>
              <a:rPr lang="en-US" sz="2800" b="1" dirty="0" err="1" smtClean="0">
                <a:solidFill>
                  <a:srgbClr val="FFCC00"/>
                </a:solidFill>
              </a:rPr>
              <a:t>prolate</a:t>
            </a:r>
            <a:r>
              <a:rPr lang="en-US" sz="2800" b="1" dirty="0" smtClean="0">
                <a:solidFill>
                  <a:srgbClr val="FFCC00"/>
                </a:solidFill>
              </a:rPr>
              <a:t> “stars” (</a:t>
            </a:r>
            <a:r>
              <a:rPr lang="en-US" sz="2800" b="1" dirty="0" err="1" smtClean="0">
                <a:solidFill>
                  <a:srgbClr val="FFCC00"/>
                </a:solidFill>
              </a:rPr>
              <a:t>cuban</a:t>
            </a:r>
            <a:r>
              <a:rPr lang="en-US" sz="2800" b="1" dirty="0" smtClean="0">
                <a:solidFill>
                  <a:srgbClr val="FFCC00"/>
                </a:solidFill>
              </a:rPr>
              <a:t> cigars?), still  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</a:rPr>
              <a:t>                   problems with metric matching &amp; </a:t>
            </a:r>
            <a:r>
              <a:rPr lang="en-US" sz="2800" b="1" dirty="0" err="1" smtClean="0">
                <a:solidFill>
                  <a:srgbClr val="FFCC00"/>
                </a:solidFill>
              </a:rPr>
              <a:t>EoS</a:t>
            </a:r>
            <a:endParaRPr lang="en-US" sz="2800" b="1" dirty="0">
              <a:solidFill>
                <a:srgbClr val="FFCC00"/>
              </a:solidFill>
            </a:endParaRPr>
          </a:p>
          <a:p>
            <a:endParaRPr lang="en-US" b="1" dirty="0">
              <a:solidFill>
                <a:srgbClr val="FFCC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869" y="0"/>
            <a:ext cx="3477846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84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702" y="3200400"/>
            <a:ext cx="4213449" cy="27906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660" y="838200"/>
            <a:ext cx="896511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M. de </a:t>
            </a:r>
            <a:r>
              <a:rPr lang="en-US" sz="2800" b="1" dirty="0" err="1" smtClean="0">
                <a:solidFill>
                  <a:srgbClr val="FFCC00"/>
                </a:solidFill>
              </a:rPr>
              <a:t>Avellar</a:t>
            </a:r>
            <a:r>
              <a:rPr lang="en-US" sz="2800" b="1" dirty="0" smtClean="0">
                <a:solidFill>
                  <a:srgbClr val="FFCC00"/>
                </a:solidFill>
              </a:rPr>
              <a:t>: entropy as a tool to investigate composition 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</a:rPr>
              <a:t>     </a:t>
            </a:r>
            <a:endParaRPr lang="en-US" sz="2800" b="1" dirty="0">
              <a:solidFill>
                <a:srgbClr val="FFCC00"/>
              </a:solidFill>
            </a:endParaRPr>
          </a:p>
          <a:p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886" y="2133600"/>
            <a:ext cx="797731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H. Montoya: strong lensing reconstruction of mass </a:t>
            </a:r>
          </a:p>
          <a:p>
            <a:r>
              <a:rPr lang="en-US" sz="2800" b="1" dirty="0" smtClean="0">
                <a:solidFill>
                  <a:srgbClr val="FFCC00"/>
                </a:solidFill>
              </a:rPr>
              <a:t>                       distributions, cute but difficult 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</a:rPr>
              <a:t>     </a:t>
            </a:r>
            <a:endParaRPr lang="en-US" sz="2800" b="1" dirty="0">
              <a:solidFill>
                <a:srgbClr val="FFCC00"/>
              </a:solidFill>
            </a:endParaRPr>
          </a:p>
          <a:p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886200"/>
            <a:ext cx="5193274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M.E. Pereira:  CFHT/</a:t>
            </a:r>
            <a:r>
              <a:rPr lang="en-US" sz="2800" b="1" dirty="0" err="1" smtClean="0">
                <a:solidFill>
                  <a:srgbClr val="FFCC00"/>
                </a:solidFill>
              </a:rPr>
              <a:t>MegaCam</a:t>
            </a:r>
            <a:endParaRPr lang="en-US" sz="2800" b="1" dirty="0" smtClean="0">
              <a:solidFill>
                <a:srgbClr val="FFCC00"/>
              </a:solidFill>
            </a:endParaRPr>
          </a:p>
          <a:p>
            <a:r>
              <a:rPr lang="en-US" sz="2800" b="1" dirty="0" smtClean="0">
                <a:solidFill>
                  <a:srgbClr val="FFCC00"/>
                </a:solidFill>
              </a:rPr>
              <a:t>Stripe 82 Survey</a:t>
            </a:r>
          </a:p>
          <a:p>
            <a:endParaRPr lang="en-US" sz="2800" b="1" dirty="0">
              <a:solidFill>
                <a:srgbClr val="FFCC00"/>
              </a:solidFill>
            </a:endParaRPr>
          </a:p>
          <a:p>
            <a:r>
              <a:rPr lang="en-US" sz="2800" b="1" dirty="0" smtClean="0">
                <a:solidFill>
                  <a:srgbClr val="FFCC00"/>
                </a:solidFill>
              </a:rPr>
              <a:t>Galaxy morphology </a:t>
            </a:r>
          </a:p>
          <a:p>
            <a:r>
              <a:rPr lang="en-US" sz="2800" b="1" dirty="0" smtClean="0">
                <a:solidFill>
                  <a:srgbClr val="FFCC00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</a:rPr>
              <a:t>     </a:t>
            </a:r>
            <a:endParaRPr lang="en-US" sz="2800" b="1" dirty="0">
              <a:solidFill>
                <a:srgbClr val="FFCC00"/>
              </a:solidFill>
            </a:endParaRPr>
          </a:p>
          <a:p>
            <a:endParaRPr lang="en-US" b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38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660" y="838200"/>
            <a:ext cx="828641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S. Perez </a:t>
            </a:r>
            <a:r>
              <a:rPr lang="en-US" sz="2800" b="1" dirty="0" err="1" smtClean="0">
                <a:solidFill>
                  <a:srgbClr val="FFCC00"/>
                </a:solidFill>
              </a:rPr>
              <a:t>Bergliaffa</a:t>
            </a:r>
            <a:r>
              <a:rPr lang="en-US" sz="2800" b="1" dirty="0" smtClean="0">
                <a:solidFill>
                  <a:srgbClr val="FFCC00"/>
                </a:solidFill>
              </a:rPr>
              <a:t>: relativistic </a:t>
            </a:r>
            <a:r>
              <a:rPr lang="en-US" sz="2800" b="1" dirty="0" err="1" smtClean="0">
                <a:solidFill>
                  <a:srgbClr val="FFCC00"/>
                </a:solidFill>
              </a:rPr>
              <a:t>Bondi</a:t>
            </a:r>
            <a:r>
              <a:rPr lang="en-US" sz="2800" b="1" dirty="0" smtClean="0">
                <a:solidFill>
                  <a:srgbClr val="FFCC00"/>
                </a:solidFill>
              </a:rPr>
              <a:t>-Hoyle accretion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</a:rPr>
              <a:t>                                easier handling, still quite ideal 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</a:rPr>
              <a:t>     </a:t>
            </a:r>
            <a:endParaRPr lang="en-US" sz="2800" b="1" dirty="0">
              <a:solidFill>
                <a:srgbClr val="FFCC00"/>
              </a:solidFill>
            </a:endParaRPr>
          </a:p>
          <a:p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886" y="2133600"/>
            <a:ext cx="814475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L. </a:t>
            </a:r>
            <a:r>
              <a:rPr lang="en-US" sz="2800" b="1" dirty="0" err="1" smtClean="0">
                <a:solidFill>
                  <a:srgbClr val="FFCC00"/>
                </a:solidFill>
              </a:rPr>
              <a:t>Pellizza</a:t>
            </a:r>
            <a:r>
              <a:rPr lang="en-US" sz="2800" b="1" dirty="0" smtClean="0">
                <a:solidFill>
                  <a:srgbClr val="FFCC00"/>
                </a:solidFill>
              </a:rPr>
              <a:t>: the devilish details of supposedly known 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</a:rPr>
              <a:t>                   physics </a:t>
            </a:r>
            <a:r>
              <a:rPr lang="en-US" sz="2800" b="1" dirty="0" smtClean="0">
                <a:solidFill>
                  <a:srgbClr val="FFCC00"/>
                </a:solidFill>
                <a:sym typeface="Wingdings"/>
              </a:rPr>
              <a:t> our Universe in a simulation</a:t>
            </a:r>
            <a:r>
              <a:rPr lang="en-US" sz="2800" b="1" dirty="0" smtClean="0">
                <a:solidFill>
                  <a:srgbClr val="FFCC00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</a:rPr>
              <a:t>     </a:t>
            </a:r>
            <a:endParaRPr lang="en-US" sz="2800" b="1" dirty="0">
              <a:solidFill>
                <a:srgbClr val="FFCC00"/>
              </a:solidFill>
            </a:endParaRPr>
          </a:p>
          <a:p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124200"/>
            <a:ext cx="737593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9999"/>
                </a:solidFill>
              </a:rPr>
              <a:t>The concept of INFINITELY WRONG things </a:t>
            </a:r>
          </a:p>
          <a:p>
            <a:r>
              <a:rPr lang="en-US" sz="2800" b="1" dirty="0">
                <a:solidFill>
                  <a:srgbClr val="FF9999"/>
                </a:solidFill>
              </a:rPr>
              <a:t> </a:t>
            </a:r>
            <a:r>
              <a:rPr lang="en-US" sz="2800" b="1" dirty="0" smtClean="0">
                <a:solidFill>
                  <a:srgbClr val="FF9999"/>
                </a:solidFill>
              </a:rPr>
              <a:t>     </a:t>
            </a:r>
            <a:endParaRPr lang="en-US" sz="2800" b="1" dirty="0">
              <a:solidFill>
                <a:srgbClr val="FF9999"/>
              </a:solidFill>
            </a:endParaRPr>
          </a:p>
          <a:p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038600"/>
            <a:ext cx="705578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D. Rodrigues: quantum effects at large scales  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</a:rPr>
              <a:t>     </a:t>
            </a:r>
            <a:endParaRPr lang="en-US" sz="2800" b="1" dirty="0">
              <a:solidFill>
                <a:srgbClr val="FFCC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Garamond"/>
                <a:ea typeface="Lucida Grande"/>
                <a:cs typeface="Garamond"/>
              </a:rPr>
              <a:t>G(μ) running constant, DM still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Garamond"/>
                <a:ea typeface="Lucida Grande"/>
                <a:cs typeface="Garamond"/>
              </a:rPr>
              <a:t>needed</a:t>
            </a:r>
            <a:endParaRPr lang="en-US" sz="2800" b="1" dirty="0">
              <a:solidFill>
                <a:srgbClr val="FFFF00"/>
              </a:solidFill>
              <a:latin typeface="Garamond"/>
              <a:cs typeface="Garamon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648200"/>
            <a:ext cx="2485867" cy="2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4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609600"/>
            <a:ext cx="914342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M.E. </a:t>
            </a:r>
            <a:r>
              <a:rPr lang="en-US" sz="2800" b="1" dirty="0" err="1" smtClean="0">
                <a:solidFill>
                  <a:srgbClr val="FFCC00"/>
                </a:solidFill>
              </a:rPr>
              <a:t>Guimaraes</a:t>
            </a:r>
            <a:r>
              <a:rPr lang="en-US" sz="2800" b="1" dirty="0" smtClean="0">
                <a:solidFill>
                  <a:srgbClr val="FFCC00"/>
                </a:solidFill>
              </a:rPr>
              <a:t>/</a:t>
            </a:r>
            <a:r>
              <a:rPr lang="en-US" sz="2800" b="1" dirty="0" err="1" smtClean="0">
                <a:solidFill>
                  <a:srgbClr val="FFCC00"/>
                </a:solidFill>
              </a:rPr>
              <a:t>Xico</a:t>
            </a:r>
            <a:r>
              <a:rPr lang="en-US" sz="2800" b="1" dirty="0" smtClean="0">
                <a:solidFill>
                  <a:srgbClr val="FFCC00"/>
                </a:solidFill>
              </a:rPr>
              <a:t>: what is the true nature of Hawking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</a:rPr>
              <a:t>                                       radiation?</a:t>
            </a:r>
          </a:p>
          <a:p>
            <a:endParaRPr lang="en-US" sz="2800" b="1" dirty="0" smtClean="0">
              <a:solidFill>
                <a:srgbClr val="FFCC00"/>
              </a:solidFill>
            </a:endParaRPr>
          </a:p>
          <a:p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</a:rPr>
              <a:t>     </a:t>
            </a:r>
            <a:endParaRPr lang="en-US" sz="2800" b="1" dirty="0">
              <a:solidFill>
                <a:srgbClr val="FFCC00"/>
              </a:solidFill>
            </a:endParaRPr>
          </a:p>
          <a:p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638281" y="1343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1828800"/>
            <a:ext cx="862287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M. </a:t>
            </a:r>
            <a:r>
              <a:rPr lang="en-US" sz="2800" b="1" dirty="0" err="1" smtClean="0">
                <a:solidFill>
                  <a:srgbClr val="FFCC00"/>
                </a:solidFill>
              </a:rPr>
              <a:t>Dvornikov</a:t>
            </a:r>
            <a:r>
              <a:rPr lang="en-US" sz="2800" b="1" dirty="0" smtClean="0">
                <a:solidFill>
                  <a:srgbClr val="FFCC00"/>
                </a:solidFill>
              </a:rPr>
              <a:t>: neutrinos in a gravitational field, explicit 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</a:rPr>
              <a:t>                         calculation of oscillations</a:t>
            </a:r>
          </a:p>
          <a:p>
            <a:endParaRPr lang="en-US" sz="2800" b="1" dirty="0" smtClean="0">
              <a:solidFill>
                <a:srgbClr val="FFCC00"/>
              </a:solidFill>
            </a:endParaRPr>
          </a:p>
          <a:p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</a:rPr>
              <a:t>     </a:t>
            </a:r>
            <a:endParaRPr lang="en-US" sz="2800" b="1" dirty="0">
              <a:solidFill>
                <a:srgbClr val="FFCC00"/>
              </a:solidFill>
            </a:endParaRPr>
          </a:p>
          <a:p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971800"/>
            <a:ext cx="7986606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M. </a:t>
            </a:r>
            <a:r>
              <a:rPr lang="en-US" sz="2800" b="1" dirty="0" err="1" smtClean="0">
                <a:solidFill>
                  <a:srgbClr val="FFCC00"/>
                </a:solidFill>
              </a:rPr>
              <a:t>Reintjes</a:t>
            </a:r>
            <a:r>
              <a:rPr lang="en-US" sz="2800" b="1" dirty="0" smtClean="0">
                <a:solidFill>
                  <a:srgbClr val="FFCC00"/>
                </a:solidFill>
              </a:rPr>
              <a:t>: dealing with discontinuities in GR  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</a:rPr>
              <a:t>                     New observables? (distortion of GW?)</a:t>
            </a:r>
          </a:p>
          <a:p>
            <a:endParaRPr lang="en-US" sz="2800" b="1" dirty="0" smtClean="0">
              <a:solidFill>
                <a:srgbClr val="FFCC00"/>
              </a:solidFill>
            </a:endParaRPr>
          </a:p>
          <a:p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</a:rPr>
              <a:t>     </a:t>
            </a:r>
            <a:endParaRPr lang="en-US" sz="2800" b="1" dirty="0">
              <a:solidFill>
                <a:srgbClr val="FFCC00"/>
              </a:solidFill>
            </a:endParaRPr>
          </a:p>
          <a:p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038600"/>
            <a:ext cx="676474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R. Rosenfeld (a Very High Frequency guy): </a:t>
            </a:r>
          </a:p>
          <a:p>
            <a:r>
              <a:rPr lang="en-US" sz="2800" b="1" dirty="0" smtClean="0">
                <a:solidFill>
                  <a:srgbClr val="FFCC00"/>
                </a:solidFill>
              </a:rPr>
              <a:t>                       DES (dark energy + spinoffs)  </a:t>
            </a:r>
          </a:p>
          <a:p>
            <a:endParaRPr lang="en-US" sz="2800" b="1" dirty="0" smtClean="0">
              <a:solidFill>
                <a:srgbClr val="FFCC00"/>
              </a:solidFill>
            </a:endParaRPr>
          </a:p>
          <a:p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</a:rPr>
              <a:t>     </a:t>
            </a:r>
            <a:endParaRPr lang="en-US" sz="2800" b="1" dirty="0">
              <a:solidFill>
                <a:srgbClr val="FFCC00"/>
              </a:solidFill>
            </a:endParaRPr>
          </a:p>
          <a:p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029200"/>
            <a:ext cx="551552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A. Perez Martinez: anomalous MM    </a:t>
            </a:r>
          </a:p>
          <a:p>
            <a:endParaRPr lang="en-US" sz="2800" b="1" dirty="0" smtClean="0">
              <a:solidFill>
                <a:srgbClr val="FFCC00"/>
              </a:solidFill>
            </a:endParaRPr>
          </a:p>
          <a:p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</a:rPr>
              <a:t>     </a:t>
            </a:r>
            <a:endParaRPr lang="en-US" sz="2800" b="1" dirty="0">
              <a:solidFill>
                <a:srgbClr val="FFCC00"/>
              </a:solidFill>
            </a:endParaRPr>
          </a:p>
          <a:p>
            <a:endParaRPr lang="en-US" b="1" dirty="0">
              <a:solidFill>
                <a:srgbClr val="FFCC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960" y="3276600"/>
            <a:ext cx="2590800" cy="2590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5715000"/>
            <a:ext cx="5570756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V. </a:t>
            </a:r>
            <a:r>
              <a:rPr lang="en-US" sz="2800" b="1" dirty="0" err="1" smtClean="0">
                <a:solidFill>
                  <a:srgbClr val="FFCC00"/>
                </a:solidFill>
              </a:rPr>
              <a:t>Pagura</a:t>
            </a:r>
            <a:r>
              <a:rPr lang="en-US" sz="2800" b="1" dirty="0" smtClean="0">
                <a:solidFill>
                  <a:srgbClr val="FFCC00"/>
                </a:solidFill>
              </a:rPr>
              <a:t>: more on non-local PNJL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</a:rPr>
              <a:t>                 comparison with lattice    </a:t>
            </a:r>
          </a:p>
          <a:p>
            <a:endParaRPr lang="en-US" sz="2800" b="1" dirty="0" smtClean="0">
              <a:solidFill>
                <a:srgbClr val="FFCC00"/>
              </a:solidFill>
            </a:endParaRPr>
          </a:p>
          <a:p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</a:rPr>
              <a:t>     </a:t>
            </a:r>
            <a:endParaRPr lang="en-US" sz="2800" b="1" dirty="0">
              <a:solidFill>
                <a:srgbClr val="FFCC00"/>
              </a:solidFill>
            </a:endParaRPr>
          </a:p>
          <a:p>
            <a:endParaRPr lang="en-US" b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25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09600"/>
            <a:ext cx="1837838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Highlights</a:t>
            </a:r>
          </a:p>
          <a:p>
            <a:endParaRPr lang="en-US" sz="2800" b="1" dirty="0">
              <a:solidFill>
                <a:srgbClr val="FFCC00"/>
              </a:solidFill>
            </a:endParaRPr>
          </a:p>
          <a:p>
            <a:endParaRPr lang="en-US" sz="2800" b="1" dirty="0" smtClean="0">
              <a:solidFill>
                <a:srgbClr val="FFCC00"/>
              </a:solidFill>
            </a:endParaRPr>
          </a:p>
          <a:p>
            <a:endParaRPr lang="en-US" sz="2800" b="1" dirty="0" smtClean="0">
              <a:solidFill>
                <a:srgbClr val="FFCC00"/>
              </a:solidFill>
            </a:endParaRPr>
          </a:p>
          <a:p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</a:rPr>
              <a:t>     </a:t>
            </a:r>
            <a:endParaRPr lang="en-US" sz="2800" b="1" dirty="0">
              <a:solidFill>
                <a:srgbClr val="FFCC00"/>
              </a:solidFill>
            </a:endParaRPr>
          </a:p>
          <a:p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76400"/>
            <a:ext cx="671337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</a:rPr>
              <a:t> * A truly dedicated organization, pro level</a:t>
            </a:r>
          </a:p>
          <a:p>
            <a:endParaRPr lang="en-US" sz="2800" b="1" dirty="0" smtClean="0">
              <a:solidFill>
                <a:srgbClr val="FFCC00"/>
              </a:solidFill>
            </a:endParaRPr>
          </a:p>
          <a:p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</a:rPr>
              <a:t>     </a:t>
            </a:r>
            <a:endParaRPr lang="en-US" sz="2800" b="1" dirty="0">
              <a:solidFill>
                <a:srgbClr val="FFCC00"/>
              </a:solidFill>
            </a:endParaRPr>
          </a:p>
          <a:p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" y="2590800"/>
            <a:ext cx="8143526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</a:rPr>
              <a:t>   * The quality of most poster presentations, highly 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</a:rPr>
              <a:t>      rated by the organizers</a:t>
            </a:r>
          </a:p>
          <a:p>
            <a:endParaRPr lang="en-US" sz="2800" b="1" dirty="0">
              <a:solidFill>
                <a:srgbClr val="FFCC00"/>
              </a:solidFill>
            </a:endParaRPr>
          </a:p>
          <a:p>
            <a:r>
              <a:rPr lang="en-US" sz="2800" b="1" dirty="0" smtClean="0">
                <a:solidFill>
                  <a:srgbClr val="FFCC00"/>
                </a:solidFill>
              </a:rPr>
              <a:t>    </a:t>
            </a:r>
          </a:p>
          <a:p>
            <a:endParaRPr lang="en-US" sz="2800" b="1" dirty="0" smtClean="0">
              <a:solidFill>
                <a:srgbClr val="FFCC00"/>
              </a:solidFill>
            </a:endParaRPr>
          </a:p>
          <a:p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</a:rPr>
              <a:t>     </a:t>
            </a:r>
            <a:endParaRPr lang="en-US" sz="2800" b="1" dirty="0">
              <a:solidFill>
                <a:srgbClr val="FFCC00"/>
              </a:solidFill>
            </a:endParaRPr>
          </a:p>
          <a:p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4343400"/>
            <a:ext cx="4073025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3600" b="1" dirty="0" smtClean="0">
                <a:solidFill>
                  <a:srgbClr val="FFCC00"/>
                </a:solidFill>
              </a:rPr>
              <a:t>  </a:t>
            </a:r>
            <a:r>
              <a:rPr lang="en-US" sz="3600" b="1" dirty="0" smtClean="0">
                <a:solidFill>
                  <a:srgbClr val="FF9999"/>
                </a:solidFill>
              </a:rPr>
              <a:t>So long IWARA !!!</a:t>
            </a:r>
          </a:p>
          <a:p>
            <a:endParaRPr lang="en-US" sz="3600" b="1" dirty="0" smtClean="0">
              <a:solidFill>
                <a:srgbClr val="FFCC00"/>
              </a:solidFill>
            </a:endParaRPr>
          </a:p>
          <a:p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</a:rPr>
              <a:t>     </a:t>
            </a:r>
            <a:endParaRPr lang="en-US" sz="2800" b="1" dirty="0">
              <a:solidFill>
                <a:srgbClr val="FFCC00"/>
              </a:solidFill>
            </a:endParaRPr>
          </a:p>
          <a:p>
            <a:endParaRPr lang="en-US" b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5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SimSun" pitchFamily="2" charset="-122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SimSun" pitchFamily="2" charset="-122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2554</TotalTime>
  <Words>510</Words>
  <Application>Microsoft Macintosh PowerPoint</Application>
  <PresentationFormat>On-screen Show (4:3)</PresentationFormat>
  <Paragraphs>101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Osa</dc:creator>
  <cp:lastModifiedBy>foton</cp:lastModifiedBy>
  <cp:revision>193</cp:revision>
  <dcterms:created xsi:type="dcterms:W3CDTF">1601-01-01T00:00:00Z</dcterms:created>
  <dcterms:modified xsi:type="dcterms:W3CDTF">2013-10-03T17:28:25Z</dcterms:modified>
</cp:coreProperties>
</file>