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48" r:id="rId1"/>
  </p:sldMasterIdLst>
  <p:notesMasterIdLst>
    <p:notesMasterId r:id="rId117"/>
  </p:notesMasterIdLst>
  <p:handoutMasterIdLst>
    <p:handoutMasterId r:id="rId118"/>
  </p:handoutMasterIdLst>
  <p:sldIdLst>
    <p:sldId id="1659" r:id="rId2"/>
    <p:sldId id="1708" r:id="rId3"/>
    <p:sldId id="1702" r:id="rId4"/>
    <p:sldId id="1706" r:id="rId5"/>
    <p:sldId id="1712" r:id="rId6"/>
    <p:sldId id="1794" r:id="rId7"/>
    <p:sldId id="1598" r:id="rId8"/>
    <p:sldId id="1705" r:id="rId9"/>
    <p:sldId id="1788" r:id="rId10"/>
    <p:sldId id="1735" r:id="rId11"/>
    <p:sldId id="1736" r:id="rId12"/>
    <p:sldId id="1737" r:id="rId13"/>
    <p:sldId id="1790" r:id="rId14"/>
    <p:sldId id="1791" r:id="rId15"/>
    <p:sldId id="1792" r:id="rId16"/>
    <p:sldId id="1793" r:id="rId17"/>
    <p:sldId id="1813" r:id="rId18"/>
    <p:sldId id="1796" r:id="rId19"/>
    <p:sldId id="1797" r:id="rId20"/>
    <p:sldId id="1798" r:id="rId21"/>
    <p:sldId id="1799" r:id="rId22"/>
    <p:sldId id="1812" r:id="rId23"/>
    <p:sldId id="1800" r:id="rId24"/>
    <p:sldId id="1801" r:id="rId25"/>
    <p:sldId id="1804" r:id="rId26"/>
    <p:sldId id="1805" r:id="rId27"/>
    <p:sldId id="1806" r:id="rId28"/>
    <p:sldId id="1807" r:id="rId29"/>
    <p:sldId id="1808" r:id="rId30"/>
    <p:sldId id="1810" r:id="rId31"/>
    <p:sldId id="1814" r:id="rId32"/>
    <p:sldId id="1815" r:id="rId33"/>
    <p:sldId id="1720" r:id="rId34"/>
    <p:sldId id="1707" r:id="rId35"/>
    <p:sldId id="1608" r:id="rId36"/>
    <p:sldId id="1710" r:id="rId37"/>
    <p:sldId id="1641" r:id="rId38"/>
    <p:sldId id="1642" r:id="rId39"/>
    <p:sldId id="1643" r:id="rId40"/>
    <p:sldId id="1574" r:id="rId41"/>
    <p:sldId id="1644" r:id="rId42"/>
    <p:sldId id="1682" r:id="rId43"/>
    <p:sldId id="1685" r:id="rId44"/>
    <p:sldId id="1721" r:id="rId45"/>
    <p:sldId id="1714" r:id="rId46"/>
    <p:sldId id="1645" r:id="rId47"/>
    <p:sldId id="1713" r:id="rId48"/>
    <p:sldId id="1646" r:id="rId49"/>
    <p:sldId id="1816" r:id="rId50"/>
    <p:sldId id="1591" r:id="rId51"/>
    <p:sldId id="1740" r:id="rId52"/>
    <p:sldId id="1789" r:id="rId53"/>
    <p:sldId id="1817" r:id="rId54"/>
    <p:sldId id="1818" r:id="rId55"/>
    <p:sldId id="1819" r:id="rId56"/>
    <p:sldId id="1822" r:id="rId57"/>
    <p:sldId id="1742" r:id="rId58"/>
    <p:sldId id="1744" r:id="rId59"/>
    <p:sldId id="1743" r:id="rId60"/>
    <p:sldId id="1746" r:id="rId61"/>
    <p:sldId id="1690" r:id="rId62"/>
    <p:sldId id="1662" r:id="rId63"/>
    <p:sldId id="1715" r:id="rId64"/>
    <p:sldId id="1711" r:id="rId65"/>
    <p:sldId id="1717" r:id="rId66"/>
    <p:sldId id="1691" r:id="rId67"/>
    <p:sldId id="1748" r:id="rId68"/>
    <p:sldId id="1692" r:id="rId69"/>
    <p:sldId id="1718" r:id="rId70"/>
    <p:sldId id="1649" r:id="rId71"/>
    <p:sldId id="1667" r:id="rId72"/>
    <p:sldId id="1650" r:id="rId73"/>
    <p:sldId id="1651" r:id="rId74"/>
    <p:sldId id="1601" r:id="rId75"/>
    <p:sldId id="1604" r:id="rId76"/>
    <p:sldId id="1638" r:id="rId77"/>
    <p:sldId id="1652" r:id="rId78"/>
    <p:sldId id="1618" r:id="rId79"/>
    <p:sldId id="1606" r:id="rId80"/>
    <p:sldId id="1668" r:id="rId81"/>
    <p:sldId id="1639" r:id="rId82"/>
    <p:sldId id="1609" r:id="rId83"/>
    <p:sldId id="1570" r:id="rId84"/>
    <p:sldId id="1626" r:id="rId85"/>
    <p:sldId id="1636" r:id="rId86"/>
    <p:sldId id="1749" r:id="rId87"/>
    <p:sldId id="1750" r:id="rId88"/>
    <p:sldId id="1751" r:id="rId89"/>
    <p:sldId id="1752" r:id="rId90"/>
    <p:sldId id="1753" r:id="rId91"/>
    <p:sldId id="1754" r:id="rId92"/>
    <p:sldId id="1755" r:id="rId93"/>
    <p:sldId id="1756" r:id="rId94"/>
    <p:sldId id="1757" r:id="rId95"/>
    <p:sldId id="1758" r:id="rId96"/>
    <p:sldId id="1759" r:id="rId97"/>
    <p:sldId id="1760" r:id="rId98"/>
    <p:sldId id="1761" r:id="rId99"/>
    <p:sldId id="1762" r:id="rId100"/>
    <p:sldId id="1763" r:id="rId101"/>
    <p:sldId id="1764" r:id="rId102"/>
    <p:sldId id="1765" r:id="rId103"/>
    <p:sldId id="1766" r:id="rId104"/>
    <p:sldId id="1767" r:id="rId105"/>
    <p:sldId id="1775" r:id="rId106"/>
    <p:sldId id="1768" r:id="rId107"/>
    <p:sldId id="1769" r:id="rId108"/>
    <p:sldId id="1779" r:id="rId109"/>
    <p:sldId id="1770" r:id="rId110"/>
    <p:sldId id="1771" r:id="rId111"/>
    <p:sldId id="1772" r:id="rId112"/>
    <p:sldId id="1773" r:id="rId113"/>
    <p:sldId id="1785" r:id="rId114"/>
    <p:sldId id="1786" r:id="rId115"/>
    <p:sldId id="1747" r:id="rId116"/>
  </p:sldIdLst>
  <p:sldSz cx="10058400" cy="7772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1pPr>
    <a:lvl2pPr marL="508344" algn="l" rtl="0" eaLnBrk="0" fontAlgn="base" hangingPunct="0">
      <a:spcBef>
        <a:spcPct val="0"/>
      </a:spcBef>
      <a:spcAft>
        <a:spcPct val="0"/>
      </a:spcAft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2pPr>
    <a:lvl3pPr marL="1016681" algn="l" rtl="0" eaLnBrk="0" fontAlgn="base" hangingPunct="0">
      <a:spcBef>
        <a:spcPct val="0"/>
      </a:spcBef>
      <a:spcAft>
        <a:spcPct val="0"/>
      </a:spcAft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3pPr>
    <a:lvl4pPr marL="1525024" algn="l" rtl="0" eaLnBrk="0" fontAlgn="base" hangingPunct="0">
      <a:spcBef>
        <a:spcPct val="0"/>
      </a:spcBef>
      <a:spcAft>
        <a:spcPct val="0"/>
      </a:spcAft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4pPr>
    <a:lvl5pPr marL="2033364" algn="l" rtl="0" eaLnBrk="0" fontAlgn="base" hangingPunct="0">
      <a:spcBef>
        <a:spcPct val="0"/>
      </a:spcBef>
      <a:spcAft>
        <a:spcPct val="0"/>
      </a:spcAft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5pPr>
    <a:lvl6pPr marL="2541706" algn="l" defTabSz="508344" rtl="0" eaLnBrk="1" latinLnBrk="0" hangingPunct="1"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6pPr>
    <a:lvl7pPr marL="3050046" algn="l" defTabSz="508344" rtl="0" eaLnBrk="1" latinLnBrk="0" hangingPunct="1"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7pPr>
    <a:lvl8pPr marL="3558389" algn="l" defTabSz="508344" rtl="0" eaLnBrk="1" latinLnBrk="0" hangingPunct="1"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8pPr>
    <a:lvl9pPr marL="4066727" algn="l" defTabSz="508344" rtl="0" eaLnBrk="1" latinLnBrk="0" hangingPunct="1"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FF"/>
    <a:srgbClr val="8200E7"/>
    <a:srgbClr val="9600B3"/>
    <a:srgbClr val="A61D2E"/>
    <a:srgbClr val="402BF9"/>
    <a:srgbClr val="33CC33"/>
    <a:srgbClr val="00FFFF"/>
    <a:srgbClr val="CC00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8" autoAdjust="0"/>
    <p:restoredTop sz="99666" autoAdjust="0"/>
  </p:normalViewPr>
  <p:slideViewPr>
    <p:cSldViewPr>
      <p:cViewPr varScale="1">
        <p:scale>
          <a:sx n="66" d="100"/>
          <a:sy n="66" d="100"/>
        </p:scale>
        <p:origin x="-504" y="-108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40"/>
    </p:cViewPr>
  </p:sorterViewPr>
  <p:notesViewPr>
    <p:cSldViewPr>
      <p:cViewPr varScale="1">
        <p:scale>
          <a:sx n="80" d="100"/>
          <a:sy n="80" d="100"/>
        </p:scale>
        <p:origin x="-163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 i="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0"/>
            </a:lvl1pPr>
          </a:lstStyle>
          <a:p>
            <a:fld id="{7270BFBD-476E-774D-B07A-42A602A1A684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i="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i="0"/>
            </a:lvl1pPr>
          </a:lstStyle>
          <a:p>
            <a:fld id="{18BA77FE-05D4-8F4A-82B9-C0037900A2B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520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 i="0"/>
            </a:lvl1pPr>
          </a:lstStyle>
          <a:p>
            <a:endParaRPr lang="en-US"/>
          </a:p>
        </p:txBody>
      </p:sp>
      <p:sp>
        <p:nvSpPr>
          <p:cNvPr id="17411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209675" y="685800"/>
            <a:ext cx="44386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0"/>
            </a:lvl1pPr>
          </a:lstStyle>
          <a:p>
            <a:fld id="{6FBA7590-CD08-0A4D-8F01-25BF05133F06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i="0"/>
            </a:lvl1pPr>
          </a:lstStyle>
          <a:p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i="0"/>
            </a:lvl1pPr>
          </a:lstStyle>
          <a:p>
            <a:fld id="{03FCE8A9-687B-604B-AFC2-918C814EEE4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1818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508344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1016681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525024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2033364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541706" algn="l" defTabSz="5083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0046" algn="l" defTabSz="5083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58389" algn="l" defTabSz="5083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66727" algn="l" defTabSz="5083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D318857-186C-B048-994B-32A48AC0B5D7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1331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6D66D4-B37D-4245-8283-E08EFB2F4552}" type="slidenum">
              <a:rPr lang="en-US"/>
              <a:pPr/>
              <a:t>38</a:t>
            </a:fld>
            <a:endParaRPr lang="en-US"/>
          </a:p>
        </p:txBody>
      </p:sp>
      <p:sp>
        <p:nvSpPr>
          <p:cNvPr id="13312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19 countries, truly international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3843BEF-179E-2146-A507-BA5CC7682542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993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EF6096-0F61-3B44-AC64-A43A0EF4F504}" type="slidenum">
              <a:rPr lang="en-US"/>
              <a:pPr/>
              <a:t>39</a:t>
            </a:fld>
            <a:endParaRPr lang="en-US"/>
          </a:p>
        </p:txBody>
      </p:sp>
      <p:sp>
        <p:nvSpPr>
          <p:cNvPr id="9933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36F813A-CD2C-6048-A7A6-F2EC8A59D485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16077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BF86C6-217C-4445-8EF9-525583333980}" type="slidenum">
              <a:rPr lang="en-US"/>
              <a:pPr/>
              <a:t>44</a:t>
            </a:fld>
            <a:endParaRPr lang="en-US"/>
          </a:p>
        </p:txBody>
      </p:sp>
      <p:sp>
        <p:nvSpPr>
          <p:cNvPr id="16077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60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DFB36EA-A1A8-6749-A357-5EA2E97B0D19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1720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1D00AE-5A77-2C44-BADC-D156BBE6914B}" type="slidenum">
              <a:rPr lang="en-US"/>
              <a:pPr/>
              <a:t>45</a:t>
            </a:fld>
            <a:endParaRPr lang="en-US"/>
          </a:p>
        </p:txBody>
      </p:sp>
      <p:sp>
        <p:nvSpPr>
          <p:cNvPr id="17203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172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low statistics – cannot do fiducial</a:t>
            </a:r>
            <a:r>
              <a:rPr lang="en-GB" baseline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cuts as in auger</a:t>
            </a:r>
            <a:endParaRPr lang="en-GB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DFB36EA-A1A8-6749-A357-5EA2E97B0D19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1720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1D00AE-5A77-2C44-BADC-D156BBE6914B}" type="slidenum">
              <a:rPr lang="en-US"/>
              <a:pPr/>
              <a:t>46</a:t>
            </a:fld>
            <a:endParaRPr lang="en-US"/>
          </a:p>
        </p:txBody>
      </p:sp>
      <p:sp>
        <p:nvSpPr>
          <p:cNvPr id="17203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172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low statistics – cannot do fiducial</a:t>
            </a:r>
            <a:r>
              <a:rPr lang="en-GB" baseline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cuts as in auger</a:t>
            </a:r>
            <a:endParaRPr lang="en-GB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Easier for Iron </a:t>
            </a:r>
          </a:p>
          <a:p>
            <a:r>
              <a:rPr kumimoji="1" lang="en-US" sz="1300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LHC = 8.36 </a:t>
            </a:r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Tesla = 8.4 10^4 G, 27 km = 2.7 10^6</a:t>
            </a:r>
            <a:r>
              <a:rPr kumimoji="1" lang="en-US" sz="1300" b="1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 cm</a:t>
            </a:r>
            <a:endParaRPr kumimoji="1" lang="en-US" sz="1300" b="1" kern="1200" smtClean="0">
              <a:solidFill>
                <a:schemeClr val="tx1"/>
              </a:solidFill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G = 10^-4 T</a:t>
            </a:r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3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All-particle CR spectrum for ten random realizations of sources in the cylindrical model,</a:t>
            </a:r>
          </a:p>
          <a:p>
            <a:r>
              <a:rPr kumimoji="1" lang="en-US" sz="13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assuming δ = 1/3, a SN rate R = 1/100yr−1 (R = 1/30yr−1) on the left (right). The halo size is</a:t>
            </a:r>
          </a:p>
          <a:p>
            <a:r>
              <a:rPr kumimoji="1" lang="en-US" sz="13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H = 4 kpc. The injection spectrum of all chemicals is assumed to have a slope (below the cutoff)</a:t>
            </a:r>
          </a:p>
          <a:p>
            <a:r>
              <a:rPr kumimoji="1" lang="en-US" sz="13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such that γ + δ = 2.67.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300" b="0" i="0" u="none" strike="noStrike" kern="1200" baseline="0" dirty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Swift BAT (Burst Alert Telescope) 58-Month hard</a:t>
            </a:r>
          </a:p>
          <a:p>
            <a:r>
              <a:rPr kumimoji="1" lang="en-US" sz="1300" b="0" i="0" u="none" strike="noStrike" kern="1200" baseline="0" dirty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144 X-ray survey catalog (SB-58M) (Baumgartner et al. 2010) </a:t>
            </a:r>
          </a:p>
          <a:p>
            <a:r>
              <a:rPr kumimoji="1" lang="en-US" sz="1300" b="0" i="0" u="none" strike="noStrike" kern="1200" baseline="0" dirty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and 60-Month AGN survey</a:t>
            </a:r>
          </a:p>
          <a:p>
            <a:r>
              <a:rPr kumimoji="1" lang="en-US" sz="1300" b="0" i="0" u="none" strike="noStrike" kern="1200" baseline="0" dirty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145 catalog (SB-AGN)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6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kumimoji="1" lang="en-US" sz="1300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LHC = 8.36 </a:t>
            </a:r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Tesla = 8.4 10^4 G</a:t>
            </a:r>
          </a:p>
          <a:p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G = 10^-4 T</a:t>
            </a:r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(Auger annual exposure of 6,000 km</a:t>
            </a:r>
            <a:r>
              <a:rPr lang="en-US" baseline="30000"/>
              <a:t>2 </a:t>
            </a:r>
            <a:r>
              <a:rPr lang="en-US"/>
              <a:t>sr yr)</a:t>
            </a:r>
          </a:p>
          <a:p>
            <a:r>
              <a:rPr lang="en-US"/>
              <a:t>(TA annual exposure of </a:t>
            </a:r>
            <a:r>
              <a:rPr kumimoji="1" lang="en-US" sz="8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~</a:t>
            </a:r>
            <a:r>
              <a:rPr lang="en-US"/>
              <a:t> 1,400 km</a:t>
            </a:r>
            <a:r>
              <a:rPr lang="en-US" baseline="30000"/>
              <a:t>2 </a:t>
            </a:r>
            <a:r>
              <a:rPr lang="en-US"/>
              <a:t>sr yr)</a:t>
            </a:r>
            <a:endParaRPr kumimoji="1" lang="en-US" sz="1300" kern="1200" baseline="0">
              <a:solidFill>
                <a:schemeClr val="tx1"/>
              </a:solidFill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kumimoji="1" lang="en-US" sz="13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the exposure is expected to increase 454</a:t>
            </a:r>
          </a:p>
          <a:p>
            <a:r>
              <a:rPr kumimoji="1" lang="en-US" sz="13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by about 500 km2 sr yr per month.</a:t>
            </a:r>
          </a:p>
          <a:p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arXiv:1111.6764v1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(Auger annual exposure of 6,000 km</a:t>
            </a:r>
            <a:r>
              <a:rPr lang="en-US" baseline="30000"/>
              <a:t>2 </a:t>
            </a:r>
            <a:r>
              <a:rPr lang="en-US"/>
              <a:t>sr yr)</a:t>
            </a:r>
          </a:p>
          <a:p>
            <a:r>
              <a:rPr lang="en-US"/>
              <a:t>(TA annual exposure of </a:t>
            </a:r>
            <a:r>
              <a:rPr kumimoji="1" lang="en-US" sz="8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~</a:t>
            </a:r>
            <a:r>
              <a:rPr lang="en-US"/>
              <a:t> 1,400 km</a:t>
            </a:r>
            <a:r>
              <a:rPr lang="en-US" baseline="30000"/>
              <a:t>2 </a:t>
            </a:r>
            <a:r>
              <a:rPr lang="en-US"/>
              <a:t>sr yr)</a:t>
            </a:r>
            <a:endParaRPr kumimoji="1" lang="en-US" sz="1300" kern="1200" baseline="0">
              <a:solidFill>
                <a:schemeClr val="tx1"/>
              </a:solidFill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kumimoji="1" lang="en-US" sz="13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the exposure is expected to increase 454</a:t>
            </a:r>
          </a:p>
          <a:p>
            <a:r>
              <a:rPr kumimoji="1" lang="en-US" sz="13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by about 500 km2 sr yr per month.</a:t>
            </a:r>
          </a:p>
          <a:p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arXiv:1111.6764v1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(Auger annual exposure of 6,000 km</a:t>
            </a:r>
            <a:r>
              <a:rPr lang="en-US" baseline="30000"/>
              <a:t>2 </a:t>
            </a:r>
            <a:r>
              <a:rPr lang="en-US"/>
              <a:t>sr yr)</a:t>
            </a:r>
          </a:p>
          <a:p>
            <a:r>
              <a:rPr lang="en-US"/>
              <a:t>(TA annual exposure of </a:t>
            </a:r>
            <a:r>
              <a:rPr kumimoji="1" lang="en-US" sz="8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~</a:t>
            </a:r>
            <a:r>
              <a:rPr lang="en-US"/>
              <a:t> 1,400 km</a:t>
            </a:r>
            <a:r>
              <a:rPr lang="en-US" baseline="30000"/>
              <a:t>2 </a:t>
            </a:r>
            <a:r>
              <a:rPr lang="en-US"/>
              <a:t>sr yr)</a:t>
            </a:r>
            <a:endParaRPr kumimoji="1" lang="en-US" sz="1300" kern="1200" baseline="0">
              <a:solidFill>
                <a:schemeClr val="tx1"/>
              </a:solidFill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kumimoji="1" lang="en-US" sz="13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the exposure is expected to increase 454</a:t>
            </a:r>
          </a:p>
          <a:p>
            <a:r>
              <a:rPr kumimoji="1" lang="en-US" sz="13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by about 500 km2 sr yr per month.</a:t>
            </a:r>
          </a:p>
          <a:p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arXiv:1111.6764v1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(Auger annual exposure of 6,000 km</a:t>
            </a:r>
            <a:r>
              <a:rPr lang="en-US" baseline="30000"/>
              <a:t>2 </a:t>
            </a:r>
            <a:r>
              <a:rPr lang="en-US"/>
              <a:t>sr yr)</a:t>
            </a:r>
          </a:p>
          <a:p>
            <a:r>
              <a:rPr lang="en-US"/>
              <a:t>(TA annual exposure of </a:t>
            </a:r>
            <a:r>
              <a:rPr kumimoji="1" lang="en-US" sz="8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~</a:t>
            </a:r>
            <a:r>
              <a:rPr lang="en-US"/>
              <a:t> 1,400 km</a:t>
            </a:r>
            <a:r>
              <a:rPr lang="en-US" baseline="30000"/>
              <a:t>2 </a:t>
            </a:r>
            <a:r>
              <a:rPr lang="en-US"/>
              <a:t>sr yr)</a:t>
            </a:r>
            <a:endParaRPr kumimoji="1" lang="en-US" sz="1300" kern="1200" baseline="0">
              <a:solidFill>
                <a:schemeClr val="tx1"/>
              </a:solidFill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kumimoji="1" lang="en-US" sz="13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the exposure is expected to increase 454</a:t>
            </a:r>
          </a:p>
          <a:p>
            <a:r>
              <a:rPr kumimoji="1" lang="en-US" sz="13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by about 500 km2 sr yr per month.</a:t>
            </a:r>
          </a:p>
          <a:p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arXiv:1111.6764v1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3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the exposure is expected to increase 454</a:t>
            </a:r>
          </a:p>
          <a:p>
            <a:r>
              <a:rPr kumimoji="1" lang="en-US" sz="13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by about 500 km2 sr yr per month.</a:t>
            </a:r>
          </a:p>
          <a:p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arXiv:1111.6764v1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3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the exposure is expected to increase 454</a:t>
            </a:r>
          </a:p>
          <a:p>
            <a:r>
              <a:rPr kumimoji="1" lang="en-US" sz="13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by about 500 km2 sr yr per month.</a:t>
            </a:r>
          </a:p>
          <a:p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arXiv:1111.6764v1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09675" y="685800"/>
            <a:ext cx="44386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C7D82AA5-7ECF-6840-8927-DCF7B4FBEC43}" type="slidenum">
              <a:rPr lang="en-US" sz="1200"/>
              <a:pPr eaLnBrk="1" hangingPunct="1"/>
              <a:t>83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18B6995-12DE-1042-8647-A8A3EBB76B88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2437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D359A-2116-024E-B093-223E8EB8CB36}" type="slidenum">
              <a:rPr lang="en-US"/>
              <a:pPr/>
              <a:t>85</a:t>
            </a:fld>
            <a:endParaRPr lang="en-US"/>
          </a:p>
        </p:txBody>
      </p:sp>
      <p:sp>
        <p:nvSpPr>
          <p:cNvPr id="24371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24371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823D8-9704-E447-BBA3-73F5A1BAE404}" type="slidenum">
              <a:rPr lang="en-US"/>
              <a:pPr/>
              <a:t>87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93A7FC-7C1F-744D-9727-204650AD7F13}" type="slidenum">
              <a:rPr lang="en-US"/>
              <a:pPr/>
              <a:t>90</a:t>
            </a:fld>
            <a:endParaRPr lang="en-US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Easier for Iron </a:t>
            </a:r>
          </a:p>
          <a:p>
            <a:r>
              <a:rPr kumimoji="1" lang="en-US" sz="1300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LHC = 8.36 </a:t>
            </a:r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Tesla = 8.4 10^4 G, 27 km = 2.7 10^6</a:t>
            </a:r>
            <a:r>
              <a:rPr kumimoji="1" lang="en-US" sz="1300" b="1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 cm</a:t>
            </a:r>
            <a:endParaRPr kumimoji="1" lang="en-US" sz="1300" b="1" kern="1200" smtClean="0">
              <a:solidFill>
                <a:schemeClr val="tx1"/>
              </a:solidFill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G = 10^-4 T</a:t>
            </a:r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083AE0-97AF-384D-95BB-D139645257DA}" type="slidenum">
              <a:rPr lang="en-US"/>
              <a:pPr/>
              <a:t>95</a:t>
            </a:fld>
            <a:endParaRPr lang="en-US"/>
          </a:p>
        </p:txBody>
      </p:sp>
      <p:sp>
        <p:nvSpPr>
          <p:cNvPr id="2816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8088" y="684213"/>
            <a:ext cx="4438650" cy="3429000"/>
          </a:xfrm>
          <a:ln/>
        </p:spPr>
      </p:sp>
      <p:sp>
        <p:nvSpPr>
          <p:cNvPr id="281603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4213" y="4341813"/>
            <a:ext cx="5486400" cy="4116387"/>
          </a:xfrm>
        </p:spPr>
        <p:txBody>
          <a:bodyPr lIns="91433" tIns="45716" rIns="91433" bIns="45716" anchor="ctr"/>
          <a:lstStyle/>
          <a:p>
            <a:r>
              <a:rPr kumimoji="1" lang="en-US" altLang="ja-JP" dirty="0" smtClean="0"/>
              <a:t>Energy resolution 30% </a:t>
            </a:r>
            <a:r>
              <a:rPr kumimoji="1" lang="en-US" altLang="ja-JP" dirty="0" err="1" smtClean="0"/>
              <a:t>xmax</a:t>
            </a:r>
            <a:r>
              <a:rPr kumimoji="1" lang="en-US" altLang="ja-JP" dirty="0" smtClean="0"/>
              <a:t> 100 g</a:t>
            </a:r>
            <a:endParaRPr kumimoji="1" lang="ja-JP" altLang="en-US" dirty="0"/>
          </a:p>
        </p:txBody>
      </p:sp>
      <p:sp>
        <p:nvSpPr>
          <p:cNvPr id="281604" name="スライド番号プレースホルダ 3"/>
          <p:cNvSpPr txBox="1">
            <a:spLocks noGrp="1"/>
          </p:cNvSpPr>
          <p:nvPr/>
        </p:nvSpPr>
        <p:spPr bwMode="auto">
          <a:xfrm>
            <a:off x="3883025" y="8683625"/>
            <a:ext cx="29733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>
            <a:prstTxWarp prst="textNoShape">
              <a:avLst/>
            </a:prstTxWarp>
          </a:bodyPr>
          <a:lstStyle/>
          <a:p>
            <a:pPr algn="r" defTabSz="844550"/>
            <a:fld id="{9684894F-E3F4-6C45-85A3-5CFACD8E2CAA}" type="slidenum">
              <a:rPr lang="en-US" altLang="ja-JP" sz="1200">
                <a:ea typeface="ＭＳ Ｐゴシック" pitchFamily="-83" charset="-128"/>
                <a:cs typeface="ＭＳ Ｐゴシック" pitchFamily="-83" charset="-128"/>
              </a:rPr>
              <a:pPr algn="r" defTabSz="844550"/>
              <a:t>95</a:t>
            </a:fld>
            <a:endParaRPr lang="en-US" altLang="ja-JP" sz="1200">
              <a:ea typeface="ＭＳ Ｐゴシック" pitchFamily="-83" charset="-128"/>
              <a:cs typeface="ＭＳ Ｐゴシック" pitchFamily="-83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6695D-7D0E-8F48-BA50-5E725A16C2F9}" type="slidenum">
              <a:rPr lang="en-US"/>
              <a:pPr/>
              <a:t>96</a:t>
            </a:fld>
            <a:endParaRPr lang="en-US"/>
          </a:p>
        </p:txBody>
      </p:sp>
      <p:sp>
        <p:nvSpPr>
          <p:cNvPr id="265218" name="四角形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879475"/>
            <a:fld id="{85544005-8EA6-904D-9928-3835A506EA6C}" type="slidenum">
              <a:rPr kumimoji="1" lang="en-US" altLang="ja-JP" sz="1200">
                <a:solidFill>
                  <a:srgbClr val="000000"/>
                </a:solidFill>
                <a:ea typeface="ＭＳ Ｐゴシック" pitchFamily="-83" charset="-128"/>
                <a:cs typeface="ＭＳ Ｐゴシック" pitchFamily="-83" charset="-128"/>
              </a:rPr>
              <a:pPr algn="r" defTabSz="879475"/>
              <a:t>96</a:t>
            </a:fld>
            <a:endParaRPr kumimoji="1" lang="en-US" altLang="ja-JP" sz="1200">
              <a:solidFill>
                <a:srgbClr val="000000"/>
              </a:solidFill>
              <a:ea typeface="ＭＳ Ｐゴシック" pitchFamily="-83" charset="-128"/>
              <a:cs typeface="ＭＳ Ｐゴシック" pitchFamily="-83" charset="-128"/>
            </a:endParaRPr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263" y="685800"/>
            <a:ext cx="4438650" cy="3429000"/>
          </a:xfrm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4988"/>
            <a:ext cx="5489575" cy="4111625"/>
          </a:xfrm>
        </p:spPr>
        <p:txBody>
          <a:bodyPr lIns="84899" tIns="42449" rIns="84899" bIns="42449"/>
          <a:lstStyle/>
          <a:p>
            <a:endParaRPr lang="ja-JP">
              <a:ea typeface="ＭＳ Ｐゴシック" pitchFamily="-83" charset="-128"/>
              <a:cs typeface="ＭＳ Ｐゴシック" pitchFamily="-83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6695D-7D0E-8F48-BA50-5E725A16C2F9}" type="slidenum">
              <a:rPr lang="en-US"/>
              <a:pPr/>
              <a:t>97</a:t>
            </a:fld>
            <a:endParaRPr lang="en-US"/>
          </a:p>
        </p:txBody>
      </p:sp>
      <p:sp>
        <p:nvSpPr>
          <p:cNvPr id="265218" name="四角形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879475"/>
            <a:fld id="{85544005-8EA6-904D-9928-3835A506EA6C}" type="slidenum">
              <a:rPr kumimoji="1" lang="en-US" altLang="ja-JP" sz="1200">
                <a:solidFill>
                  <a:srgbClr val="000000"/>
                </a:solidFill>
                <a:ea typeface="ＭＳ Ｐゴシック" pitchFamily="-83" charset="-128"/>
                <a:cs typeface="ＭＳ Ｐゴシック" pitchFamily="-83" charset="-128"/>
              </a:rPr>
              <a:pPr algn="r" defTabSz="879475"/>
              <a:t>97</a:t>
            </a:fld>
            <a:endParaRPr kumimoji="1" lang="en-US" altLang="ja-JP" sz="1200">
              <a:solidFill>
                <a:srgbClr val="000000"/>
              </a:solidFill>
              <a:ea typeface="ＭＳ Ｐゴシック" pitchFamily="-83" charset="-128"/>
              <a:cs typeface="ＭＳ Ｐゴシック" pitchFamily="-83" charset="-128"/>
            </a:endParaRPr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263" y="685800"/>
            <a:ext cx="4438650" cy="3429000"/>
          </a:xfrm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4988"/>
            <a:ext cx="5489575" cy="4111625"/>
          </a:xfrm>
        </p:spPr>
        <p:txBody>
          <a:bodyPr lIns="84899" tIns="42449" rIns="84899" bIns="42449"/>
          <a:lstStyle/>
          <a:p>
            <a:endParaRPr lang="ja-JP">
              <a:ea typeface="ＭＳ Ｐゴシック" pitchFamily="-83" charset="-128"/>
              <a:cs typeface="ＭＳ Ｐゴシック" pitchFamily="-83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multianode PMT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083AE0-97AF-384D-95BB-D139645257DA}" type="slidenum">
              <a:rPr lang="en-US"/>
              <a:pPr/>
              <a:t>100</a:t>
            </a:fld>
            <a:endParaRPr lang="en-US"/>
          </a:p>
        </p:txBody>
      </p:sp>
      <p:sp>
        <p:nvSpPr>
          <p:cNvPr id="2816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8088" y="684213"/>
            <a:ext cx="4438650" cy="3429000"/>
          </a:xfrm>
          <a:ln/>
        </p:spPr>
      </p:sp>
      <p:sp>
        <p:nvSpPr>
          <p:cNvPr id="281603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4213" y="4341813"/>
            <a:ext cx="5486400" cy="4116387"/>
          </a:xfrm>
        </p:spPr>
        <p:txBody>
          <a:bodyPr lIns="91433" tIns="45716" rIns="91433" bIns="45716" anchor="ctr"/>
          <a:lstStyle/>
          <a:p>
            <a:r>
              <a:rPr kumimoji="1" lang="en-US" altLang="ja-JP" dirty="0" smtClean="0"/>
              <a:t>Energy resolution 30% </a:t>
            </a:r>
            <a:r>
              <a:rPr kumimoji="1" lang="en-US" altLang="ja-JP" dirty="0" err="1" smtClean="0"/>
              <a:t>xmax</a:t>
            </a:r>
            <a:r>
              <a:rPr kumimoji="1" lang="en-US" altLang="ja-JP" dirty="0" smtClean="0"/>
              <a:t> 100 g</a:t>
            </a:r>
            <a:endParaRPr kumimoji="1" lang="ja-JP" altLang="en-US" dirty="0"/>
          </a:p>
        </p:txBody>
      </p:sp>
      <p:sp>
        <p:nvSpPr>
          <p:cNvPr id="281604" name="スライド番号プレースホルダ 3"/>
          <p:cNvSpPr txBox="1">
            <a:spLocks noGrp="1"/>
          </p:cNvSpPr>
          <p:nvPr/>
        </p:nvSpPr>
        <p:spPr bwMode="auto">
          <a:xfrm>
            <a:off x="3883025" y="8683625"/>
            <a:ext cx="29733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>
            <a:prstTxWarp prst="textNoShape">
              <a:avLst/>
            </a:prstTxWarp>
          </a:bodyPr>
          <a:lstStyle/>
          <a:p>
            <a:pPr algn="r" defTabSz="844550"/>
            <a:fld id="{9684894F-E3F4-6C45-85A3-5CFACD8E2CAA}" type="slidenum">
              <a:rPr lang="en-US" altLang="ja-JP" sz="1200">
                <a:ea typeface="ＭＳ Ｐゴシック" pitchFamily="-83" charset="-128"/>
                <a:cs typeface="ＭＳ Ｐゴシック" pitchFamily="-83" charset="-128"/>
              </a:rPr>
              <a:pPr algn="r" defTabSz="844550"/>
              <a:t>100</a:t>
            </a:fld>
            <a:endParaRPr lang="en-US" altLang="ja-JP" sz="1200">
              <a:ea typeface="ＭＳ Ｐゴシック" pitchFamily="-83" charset="-128"/>
              <a:cs typeface="ＭＳ Ｐゴシック" pitchFamily="-83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multianode PMT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Simulation on ESAF = </a:t>
            </a:r>
            <a:r>
              <a:rPr kumimoji="1" lang="en-US" sz="13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EUSO Simulation and Analysis Framework, ESAF 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4A3FA4B-F087-CE4E-ABFC-2510478CA207}" type="datetime1">
              <a:rPr lang="en-US"/>
              <a:pPr/>
              <a:t>9/30/2013</a:t>
            </a:fld>
            <a:endParaRPr lang="en-US" dirty="0"/>
          </a:p>
        </p:txBody>
      </p:sp>
      <p:sp>
        <p:nvSpPr>
          <p:cNvPr id="194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D14836-C232-FF40-A819-8E1D3ED159D7}" type="slidenum">
              <a:rPr lang="en-US"/>
              <a:pPr/>
              <a:t>110</a:t>
            </a:fld>
            <a:endParaRPr lang="en-US" dirty="0"/>
          </a:p>
        </p:txBody>
      </p:sp>
      <p:sp>
        <p:nvSpPr>
          <p:cNvPr id="1946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E1DCF-911F-1740-A362-600B7B3C6FDF}" type="slidenum">
              <a:rPr lang="en-US"/>
              <a:pPr/>
              <a:t>113</a:t>
            </a:fld>
            <a:endParaRPr lang="en-US"/>
          </a:p>
        </p:txBody>
      </p:sp>
      <p:sp>
        <p:nvSpPr>
          <p:cNvPr id="2672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B7B59FA-CFAB-AD46-85BD-51F3C36036EE}" type="slidenum">
              <a:rPr lang="en-US" sz="1200"/>
              <a:pPr algn="r"/>
              <a:t>113</a:t>
            </a:fld>
            <a:endParaRPr lang="en-US" sz="1200"/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8088" y="684213"/>
            <a:ext cx="4438650" cy="3429000"/>
          </a:xfrm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6400" cy="4116387"/>
          </a:xfrm>
        </p:spPr>
        <p:txBody>
          <a:bodyPr anchor="ctr"/>
          <a:lstStyle/>
          <a:p>
            <a:endParaRPr lang="ja-JP" altLang="en-US">
              <a:ea typeface="ＭＳ Ｐゴシック" pitchFamily="-83" charset="-128"/>
              <a:cs typeface="ＭＳ Ｐゴシック" pitchFamily="-83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Easier for Iron </a:t>
            </a:r>
          </a:p>
          <a:p>
            <a:r>
              <a:rPr kumimoji="1" lang="en-US" sz="1300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LHC = 8.36 </a:t>
            </a:r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Tesla = 8.4 10^4 G, 27 km = 2.7 10^6</a:t>
            </a:r>
            <a:r>
              <a:rPr kumimoji="1" lang="en-US" sz="1300" b="1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 cm</a:t>
            </a:r>
            <a:endParaRPr kumimoji="1" lang="en-US" sz="1300" b="1" kern="1200" smtClean="0">
              <a:solidFill>
                <a:schemeClr val="tx1"/>
              </a:solidFill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G = 10^-4 T</a:t>
            </a:r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Easier for Iron </a:t>
            </a:r>
          </a:p>
          <a:p>
            <a:r>
              <a:rPr kumimoji="1" lang="en-US" sz="1300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LHC = 8.36 </a:t>
            </a:r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Tesla = 8.4 10^4 G, 27 km = 2.7 10^6</a:t>
            </a:r>
            <a:r>
              <a:rPr kumimoji="1" lang="en-US" sz="1300" b="1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 cm</a:t>
            </a:r>
            <a:endParaRPr kumimoji="1" lang="en-US" sz="1300" b="1" kern="1200" smtClean="0">
              <a:solidFill>
                <a:schemeClr val="tx1"/>
              </a:solidFill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G = 10^-4 T</a:t>
            </a:r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CC68C43-AAF8-D445-90E1-A004F38E88F1}" type="datetime1">
              <a:rPr lang="en-US"/>
              <a:pPr/>
              <a:t>9/30/2013</a:t>
            </a:fld>
            <a:endParaRPr lang="en-US"/>
          </a:p>
        </p:txBody>
      </p:sp>
      <p:sp>
        <p:nvSpPr>
          <p:cNvPr id="737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9C20A-AD64-124C-93F1-9AAC2520F5F3}" type="slidenum">
              <a:rPr lang="en-US"/>
              <a:pPr/>
              <a:t>33</a:t>
            </a:fld>
            <a:endParaRPr lang="en-US"/>
          </a:p>
        </p:txBody>
      </p:sp>
      <p:sp>
        <p:nvSpPr>
          <p:cNvPr id="7373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6672" y="429816"/>
            <a:ext cx="9637554" cy="868832"/>
          </a:xfrm>
        </p:spPr>
        <p:txBody>
          <a:bodyPr anchor="b"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10100" y="1986280"/>
            <a:ext cx="5029200" cy="1986280"/>
          </a:xfrm>
        </p:spPr>
        <p:txBody>
          <a:bodyPr/>
          <a:lstStyle>
            <a:lvl1pPr marL="0" indent="0">
              <a:defRPr sz="27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Olinto KICP@10</a:t>
            </a:r>
            <a:endParaRPr lang="en-US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7FD56-F3E0-DC41-80D1-EF1C5A142BD0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Olinto KICP@10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EDFFF-96EC-8447-A074-FA4D6C67AA75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9980" y="690880"/>
            <a:ext cx="2346960" cy="62179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690880"/>
            <a:ext cx="6873240" cy="62179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Olinto KICP@10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83137-0181-CA48-ADC5-2C965836ECD0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90880"/>
            <a:ext cx="93878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101340" y="2245360"/>
            <a:ext cx="6705600" cy="466344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Olinto KICP@10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A8BAD-0913-C84C-B355-BFCB8230A97A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90880"/>
            <a:ext cx="93878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01340" y="2245360"/>
            <a:ext cx="3268980" cy="4663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7960" y="2245360"/>
            <a:ext cx="3268980" cy="4663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Olinto KICP@10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B062B3-87F8-F643-BBC1-3DB2961A27C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90880"/>
            <a:ext cx="93878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01340" y="2245360"/>
            <a:ext cx="3268980" cy="4663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37960" y="2245360"/>
            <a:ext cx="3268980" cy="2245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37960" y="4663440"/>
            <a:ext cx="3268980" cy="2245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Olinto KICP@10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F2064-FC0A-D949-AE0F-0B93B2014005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Olinto KICP@10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6ACCA-1950-1345-BF0F-08D9610C0874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508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/>
            </a:lvl1pPr>
            <a:lvl2pPr marL="508344" indent="0">
              <a:buNone/>
              <a:defRPr sz="2000"/>
            </a:lvl2pPr>
            <a:lvl3pPr marL="1016681" indent="0">
              <a:buNone/>
              <a:defRPr sz="1800"/>
            </a:lvl3pPr>
            <a:lvl4pPr marL="1525024" indent="0">
              <a:buNone/>
              <a:defRPr sz="1600"/>
            </a:lvl4pPr>
            <a:lvl5pPr marL="2033364" indent="0">
              <a:buNone/>
              <a:defRPr sz="1600"/>
            </a:lvl5pPr>
            <a:lvl6pPr marL="2541706" indent="0">
              <a:buNone/>
              <a:defRPr sz="1600"/>
            </a:lvl6pPr>
            <a:lvl7pPr marL="3050046" indent="0">
              <a:buNone/>
              <a:defRPr sz="1600"/>
            </a:lvl7pPr>
            <a:lvl8pPr marL="3558389" indent="0">
              <a:buNone/>
              <a:defRPr sz="1600"/>
            </a:lvl8pPr>
            <a:lvl9pPr marL="4066727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Olinto KICP@10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26B341-5C40-AA4F-B099-810C7FE5868B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1340" y="2245360"/>
            <a:ext cx="3268980" cy="466344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7960" y="2245360"/>
            <a:ext cx="3268980" cy="466344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Olinto KICP@10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1E035-A5C0-5B4E-BC26-155FE0D8AF54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344" indent="0">
              <a:buNone/>
              <a:defRPr sz="2200" b="1"/>
            </a:lvl2pPr>
            <a:lvl3pPr marL="1016681" indent="0">
              <a:buNone/>
              <a:defRPr sz="2000" b="1"/>
            </a:lvl3pPr>
            <a:lvl4pPr marL="1525024" indent="0">
              <a:buNone/>
              <a:defRPr sz="1800" b="1"/>
            </a:lvl4pPr>
            <a:lvl5pPr marL="2033364" indent="0">
              <a:buNone/>
              <a:defRPr sz="1800" b="1"/>
            </a:lvl5pPr>
            <a:lvl6pPr marL="2541706" indent="0">
              <a:buNone/>
              <a:defRPr sz="1800" b="1"/>
            </a:lvl6pPr>
            <a:lvl7pPr marL="3050046" indent="0">
              <a:buNone/>
              <a:defRPr sz="1800" b="1"/>
            </a:lvl7pPr>
            <a:lvl8pPr marL="3558389" indent="0">
              <a:buNone/>
              <a:defRPr sz="1800" b="1"/>
            </a:lvl8pPr>
            <a:lvl9pPr marL="406672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4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344" indent="0">
              <a:buNone/>
              <a:defRPr sz="2200" b="1"/>
            </a:lvl2pPr>
            <a:lvl3pPr marL="1016681" indent="0">
              <a:buNone/>
              <a:defRPr sz="2000" b="1"/>
            </a:lvl3pPr>
            <a:lvl4pPr marL="1525024" indent="0">
              <a:buNone/>
              <a:defRPr sz="1800" b="1"/>
            </a:lvl4pPr>
            <a:lvl5pPr marL="2033364" indent="0">
              <a:buNone/>
              <a:defRPr sz="1800" b="1"/>
            </a:lvl5pPr>
            <a:lvl6pPr marL="2541706" indent="0">
              <a:buNone/>
              <a:defRPr sz="1800" b="1"/>
            </a:lvl6pPr>
            <a:lvl7pPr marL="3050046" indent="0">
              <a:buNone/>
              <a:defRPr sz="1800" b="1"/>
            </a:lvl7pPr>
            <a:lvl8pPr marL="3558389" indent="0">
              <a:buNone/>
              <a:defRPr sz="1800" b="1"/>
            </a:lvl8pPr>
            <a:lvl9pPr marL="406672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4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Olinto KICP@10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2E91E-C3F6-4440-A8C4-DB2435BD7CE5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Olinto KICP@10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21ABAE-487D-D544-9FCE-9FEDF7DDFA23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Olinto KICP@10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FF3FD-DF8B-1F4A-BC5B-277E92B70D2E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8344" indent="0">
              <a:buNone/>
              <a:defRPr sz="1300"/>
            </a:lvl2pPr>
            <a:lvl3pPr marL="1016681" indent="0">
              <a:buNone/>
              <a:defRPr sz="1100"/>
            </a:lvl3pPr>
            <a:lvl4pPr marL="1525024" indent="0">
              <a:buNone/>
              <a:defRPr sz="1000"/>
            </a:lvl4pPr>
            <a:lvl5pPr marL="2033364" indent="0">
              <a:buNone/>
              <a:defRPr sz="1000"/>
            </a:lvl5pPr>
            <a:lvl6pPr marL="2541706" indent="0">
              <a:buNone/>
              <a:defRPr sz="1000"/>
            </a:lvl6pPr>
            <a:lvl7pPr marL="3050046" indent="0">
              <a:buNone/>
              <a:defRPr sz="1000"/>
            </a:lvl7pPr>
            <a:lvl8pPr marL="3558389" indent="0">
              <a:buNone/>
              <a:defRPr sz="1000"/>
            </a:lvl8pPr>
            <a:lvl9pPr marL="406672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Olinto KICP@10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7D76C5-2D17-8D48-A0B3-76FF1989DFFC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8344" indent="0">
              <a:buNone/>
              <a:defRPr sz="3100"/>
            </a:lvl2pPr>
            <a:lvl3pPr marL="1016681" indent="0">
              <a:buNone/>
              <a:defRPr sz="2700"/>
            </a:lvl3pPr>
            <a:lvl4pPr marL="1525024" indent="0">
              <a:buNone/>
              <a:defRPr sz="2200"/>
            </a:lvl4pPr>
            <a:lvl5pPr marL="2033364" indent="0">
              <a:buNone/>
              <a:defRPr sz="2200"/>
            </a:lvl5pPr>
            <a:lvl6pPr marL="2541706" indent="0">
              <a:buNone/>
              <a:defRPr sz="2200"/>
            </a:lvl6pPr>
            <a:lvl7pPr marL="3050046" indent="0">
              <a:buNone/>
              <a:defRPr sz="2200"/>
            </a:lvl7pPr>
            <a:lvl8pPr marL="3558389" indent="0">
              <a:buNone/>
              <a:defRPr sz="2200"/>
            </a:lvl8pPr>
            <a:lvl9pPr marL="4066727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8344" indent="0">
              <a:buNone/>
              <a:defRPr sz="1300"/>
            </a:lvl2pPr>
            <a:lvl3pPr marL="1016681" indent="0">
              <a:buNone/>
              <a:defRPr sz="1100"/>
            </a:lvl3pPr>
            <a:lvl4pPr marL="1525024" indent="0">
              <a:buNone/>
              <a:defRPr sz="1000"/>
            </a:lvl4pPr>
            <a:lvl5pPr marL="2033364" indent="0">
              <a:buNone/>
              <a:defRPr sz="1000"/>
            </a:lvl5pPr>
            <a:lvl6pPr marL="2541706" indent="0">
              <a:buNone/>
              <a:defRPr sz="1000"/>
            </a:lvl6pPr>
            <a:lvl7pPr marL="3050046" indent="0">
              <a:buNone/>
              <a:defRPr sz="1000"/>
            </a:lvl7pPr>
            <a:lvl8pPr marL="3558389" indent="0">
              <a:buNone/>
              <a:defRPr sz="1000"/>
            </a:lvl8pPr>
            <a:lvl9pPr marL="406672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Olinto KICP@10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4A72-D37E-2246-A062-54E560133850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20688" y="142528"/>
            <a:ext cx="938784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375" tIns="51187" rIns="102375" bIns="511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4936" y="1437928"/>
            <a:ext cx="9448800" cy="466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375" tIns="51187" rIns="102375" bIns="511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35280" y="7081520"/>
            <a:ext cx="20955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2375" tIns="51187" rIns="102375" bIns="51187" numCol="1" anchor="ctr" anchorCtr="0" compatLnSpc="1">
            <a:prstTxWarp prst="textNoShape">
              <a:avLst/>
            </a:prstTxWarp>
          </a:bodyPr>
          <a:lstStyle>
            <a:lvl1pPr>
              <a:defRPr sz="1600" i="0">
                <a:solidFill>
                  <a:srgbClr val="FFFF00"/>
                </a:solidFill>
                <a:latin typeface="Arial" pitchFamily="-10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064" y="7054552"/>
            <a:ext cx="318516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2375" tIns="51187" rIns="102375" bIns="51187" numCol="1" anchor="ctr" anchorCtr="0" compatLnSpc="1">
            <a:prstTxWarp prst="textNoShape">
              <a:avLst/>
            </a:prstTxWarp>
          </a:bodyPr>
          <a:lstStyle>
            <a:lvl1pPr algn="ctr">
              <a:defRPr sz="1600" i="0">
                <a:solidFill>
                  <a:schemeClr val="hlink"/>
                </a:solidFill>
                <a:latin typeface="Arial" pitchFamily="-108" charset="0"/>
              </a:defRPr>
            </a:lvl1pPr>
          </a:lstStyle>
          <a:p>
            <a:r>
              <a:rPr lang="en-US" dirty="0"/>
              <a:t>Olinto </a:t>
            </a:r>
            <a:r>
              <a:rPr lang="en-US" dirty="0" smtClean="0"/>
              <a:t>KICP@10</a:t>
            </a:r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11440" y="7081520"/>
            <a:ext cx="20955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2375" tIns="51187" rIns="102375" bIns="51187" numCol="1" anchor="ctr" anchorCtr="0" compatLnSpc="1">
            <a:prstTxWarp prst="textNoShape">
              <a:avLst/>
            </a:prstTxWarp>
          </a:bodyPr>
          <a:lstStyle>
            <a:lvl1pPr algn="r">
              <a:defRPr sz="1600" i="0">
                <a:solidFill>
                  <a:schemeClr val="hlink"/>
                </a:solidFill>
                <a:latin typeface="Arial" pitchFamily="-108" charset="0"/>
              </a:defRPr>
            </a:lvl1pPr>
          </a:lstStyle>
          <a:p>
            <a:r>
              <a:rPr lang="en-US"/>
              <a:t>#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7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</p:sldLayoutIdLst>
  <p:hf hdr="0" ft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+mj-lt"/>
          <a:ea typeface="ＭＳ Ｐゴシック" pitchFamily="-97" charset="-128"/>
          <a:cs typeface="ＭＳ Ｐゴシック" pitchFamily="-97" charset="-128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5pPr>
      <a:lvl6pPr marL="508344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halkboard" pitchFamily="-97" charset="0"/>
        </a:defRPr>
      </a:lvl6pPr>
      <a:lvl7pPr marL="1016681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halkboard" pitchFamily="-97" charset="0"/>
        </a:defRPr>
      </a:lvl7pPr>
      <a:lvl8pPr marL="1525024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halkboard" pitchFamily="-97" charset="0"/>
        </a:defRPr>
      </a:lvl8pPr>
      <a:lvl9pPr marL="2033364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halkboard" pitchFamily="-97" charset="0"/>
        </a:defRPr>
      </a:lvl9pPr>
    </p:titleStyle>
    <p:bodyStyle>
      <a:lvl1pPr marL="381256" indent="-38125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-108" charset="2"/>
        <a:buNone/>
        <a:defRPr kumimoji="1" sz="3100">
          <a:solidFill>
            <a:schemeClr val="tx1"/>
          </a:solidFill>
          <a:latin typeface="+mj-lt"/>
          <a:ea typeface="ＭＳ Ｐゴシック" pitchFamily="-97" charset="-128"/>
          <a:cs typeface="ＭＳ Ｐゴシック" pitchFamily="-97" charset="-128"/>
        </a:defRPr>
      </a:lvl1pPr>
      <a:lvl2pPr marL="826052" indent="-317711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-108" charset="2"/>
        <a:buChar char="–"/>
        <a:defRPr kumimoji="1" sz="2900">
          <a:solidFill>
            <a:schemeClr val="tx1"/>
          </a:solidFill>
          <a:latin typeface="+mj-lt"/>
          <a:ea typeface="ＭＳ Ｐゴシック" pitchFamily="-97" charset="-128"/>
        </a:defRPr>
      </a:lvl2pPr>
      <a:lvl3pPr marL="1270853" indent="-25417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2"/>
        <a:buChar char="²"/>
        <a:defRPr kumimoji="1" sz="2700">
          <a:solidFill>
            <a:srgbClr val="FFFFFF"/>
          </a:solidFill>
          <a:latin typeface="+mj-lt"/>
          <a:ea typeface="ＭＳ Ｐゴシック" pitchFamily="-97" charset="-128"/>
        </a:defRPr>
      </a:lvl3pPr>
      <a:lvl4pPr marL="1779195" indent="-254176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2200">
          <a:solidFill>
            <a:schemeClr val="tx1"/>
          </a:solidFill>
          <a:latin typeface="+mj-lt"/>
          <a:ea typeface="ＭＳ Ｐゴシック" pitchFamily="-97" charset="-128"/>
        </a:defRPr>
      </a:lvl4pPr>
      <a:lvl5pPr marL="2287534" indent="-25417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»"/>
        <a:defRPr kumimoji="1" sz="2200">
          <a:solidFill>
            <a:schemeClr val="tx1"/>
          </a:solidFill>
          <a:latin typeface="+mj-lt"/>
          <a:ea typeface="ＭＳ Ｐゴシック" pitchFamily="-97" charset="-128"/>
        </a:defRPr>
      </a:lvl5pPr>
      <a:lvl6pPr marL="2795877" indent="-25417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2200">
          <a:solidFill>
            <a:schemeClr val="tx1"/>
          </a:solidFill>
          <a:latin typeface="+mn-lt"/>
          <a:ea typeface="ＭＳ Ｐゴシック" pitchFamily="-97" charset="-128"/>
        </a:defRPr>
      </a:lvl6pPr>
      <a:lvl7pPr marL="3304219" indent="-25417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2200">
          <a:solidFill>
            <a:schemeClr val="tx1"/>
          </a:solidFill>
          <a:latin typeface="+mn-lt"/>
          <a:ea typeface="ＭＳ Ｐゴシック" pitchFamily="-97" charset="-128"/>
        </a:defRPr>
      </a:lvl7pPr>
      <a:lvl8pPr marL="3812560" indent="-25417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2200">
          <a:solidFill>
            <a:schemeClr val="tx1"/>
          </a:solidFill>
          <a:latin typeface="+mn-lt"/>
          <a:ea typeface="ＭＳ Ｐゴシック" pitchFamily="-97" charset="-128"/>
        </a:defRPr>
      </a:lvl8pPr>
      <a:lvl9pPr marL="4320897" indent="-25417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22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5083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344" algn="l" defTabSz="5083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681" algn="l" defTabSz="5083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024" algn="l" defTabSz="5083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3364" algn="l" defTabSz="5083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1706" algn="l" defTabSz="5083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0046" algn="l" defTabSz="5083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8389" algn="l" defTabSz="5083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6727" algn="l" defTabSz="5083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JP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2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7.png"/><Relationship Id="rId5" Type="http://schemas.openxmlformats.org/officeDocument/2006/relationships/oleObject" Target="--localhost-Users-santangelo-ANDREA-CONFERENCES-2011-2011.08.10(ICRCPeking)-!OLE_LINK4" TargetMode="External"/><Relationship Id="rId4" Type="http://schemas.openxmlformats.org/officeDocument/2006/relationships/image" Target="../media/image178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localhost/Users/avolinto/AstroP/Talks/Talks2013/ISS_UHECR/ISS_JEM-EUSO_Deployment.mov" TargetMode="External"/><Relationship Id="rId1" Type="http://schemas.microsoft.com/office/2007/relationships/media" Target="file://localhost/Users/avolinto/AstroP/Talks/Talks2013/ISS_UHECR/ISS_JEM-EUSO_Deployment.mov" TargetMode="External"/><Relationship Id="rId6" Type="http://schemas.openxmlformats.org/officeDocument/2006/relationships/image" Target="../media/image189.png"/><Relationship Id="rId5" Type="http://schemas.openxmlformats.org/officeDocument/2006/relationships/image" Target="../media/image188.jpeg"/><Relationship Id="rId4" Type="http://schemas.openxmlformats.org/officeDocument/2006/relationships/notesSlide" Target="../notesSlides/notesSlide3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5" Type="http://schemas.openxmlformats.org/officeDocument/2006/relationships/image" Target="../media/image34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6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6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jpeg"/><Relationship Id="rId7" Type="http://schemas.openxmlformats.org/officeDocument/2006/relationships/image" Target="../media/image12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42.png"/><Relationship Id="rId7" Type="http://schemas.openxmlformats.org/officeDocument/2006/relationships/image" Target="../media/image12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4.jpeg"/><Relationship Id="rId10" Type="http://schemas.openxmlformats.org/officeDocument/2006/relationships/image" Target="../media/image149.png"/><Relationship Id="rId4" Type="http://schemas.openxmlformats.org/officeDocument/2006/relationships/image" Target="../media/image120.jpeg"/><Relationship Id="rId9" Type="http://schemas.openxmlformats.org/officeDocument/2006/relationships/image" Target="../media/image14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g"/><Relationship Id="rId5" Type="http://schemas.openxmlformats.org/officeDocument/2006/relationships/image" Target="../media/image155.jpg"/><Relationship Id="rId4" Type="http://schemas.openxmlformats.org/officeDocument/2006/relationships/image" Target="../media/image15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g"/><Relationship Id="rId4" Type="http://schemas.openxmlformats.org/officeDocument/2006/relationships/image" Target="../media/image154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171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hyperlink" Target="http://ja.wikipedia.org/wiki/%E3%83%95%E3%82%A1%E3%82%A4%E3%83%AB:Flag_of_Poland.svg" TargetMode="External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172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hyperlink" Target="http://ja.wikipedia.org/wiki/%E3%83%95%E3%82%A1%E3%82%A4%E3%83%AB:Flag_of_Poland.svg" TargetMode="External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2" descr="web_bngd_no_logo"/>
          <p:cNvPicPr>
            <a:picLocks noChangeAspect="1" noChangeArrowheads="1"/>
          </p:cNvPicPr>
          <p:nvPr/>
        </p:nvPicPr>
        <p:blipFill>
          <a:blip r:embed="rId2"/>
          <a:srcRect l="2083"/>
          <a:stretch>
            <a:fillRect/>
          </a:stretch>
        </p:blipFill>
        <p:spPr bwMode="auto">
          <a:xfrm>
            <a:off x="0" y="-84128"/>
            <a:ext cx="10058400" cy="785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WordArt 4" descr="Narrow vertical"/>
          <p:cNvSpPr>
            <a:spLocks noChangeArrowheads="1" noChangeShapeType="1" noTextEdit="1"/>
          </p:cNvSpPr>
          <p:nvPr/>
        </p:nvSpPr>
        <p:spPr bwMode="auto">
          <a:xfrm>
            <a:off x="564704" y="4534272"/>
            <a:ext cx="6768752" cy="1656184"/>
          </a:xfrm>
          <a:prstGeom prst="rect">
            <a:avLst/>
          </a:prstGeom>
          <a:noFill/>
        </p:spPr>
        <p:txBody>
          <a:bodyPr wrap="none" lIns="101775" tIns="50888" rIns="101775" bIns="50888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i="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Where do UHECRs </a:t>
            </a:r>
          </a:p>
          <a:p>
            <a:pPr algn="ctr"/>
            <a:r>
              <a:rPr lang="en-US" sz="3600" b="1" i="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come from?</a:t>
            </a:r>
            <a:endParaRPr lang="en-US" sz="3600" b="1" i="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5791" dir="2021404" algn="ctr" rotWithShape="0">
                  <a:srgbClr val="808080"/>
                </a:outerShdw>
              </a:effectLst>
              <a:latin typeface="Textile"/>
              <a:ea typeface="Textile"/>
              <a:cs typeface="Textile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741168" y="6262464"/>
            <a:ext cx="5170552" cy="128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494" tIns="51247" rIns="102494" bIns="51247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-108" charset="2"/>
              <a:buNone/>
            </a:pPr>
            <a:r>
              <a:rPr lang="en-US" sz="3100" b="1" i="0" dirty="0">
                <a:solidFill>
                  <a:schemeClr val="bg1"/>
                </a:solidFill>
                <a:latin typeface="+mj-lt"/>
              </a:rPr>
              <a:t>Angela V. Olinto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-108" charset="2"/>
              <a:buNone/>
            </a:pPr>
            <a:r>
              <a:rPr lang="en-US" sz="3100" b="1" i="0" dirty="0">
                <a:solidFill>
                  <a:schemeClr val="bg1"/>
                </a:solidFill>
                <a:latin typeface="+mj-lt"/>
              </a:rPr>
              <a:t>The University of Chicago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800" y="3334837"/>
            <a:ext cx="838200" cy="802116"/>
          </a:xfrm>
          <a:prstGeom prst="rect">
            <a:avLst/>
          </a:prstGeom>
          <a:solidFill>
            <a:schemeClr val="tx1"/>
          </a:solidFill>
        </p:spPr>
        <p:txBody>
          <a:bodyPr wrap="square" lIns="101467" tIns="50736" rIns="101467" bIns="50736" rtlCol="0">
            <a:spAutoFit/>
          </a:bodyPr>
          <a:lstStyle/>
          <a:p>
            <a:r>
              <a:rPr lang="en-US" sz="2200" b="1" i="0">
                <a:solidFill>
                  <a:srgbClr val="0000FF"/>
                </a:solidFill>
              </a:rPr>
              <a:t>LHC</a:t>
            </a:r>
          </a:p>
          <a:p>
            <a:endParaRPr lang="en-US" sz="2200" i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9" y="3610346"/>
            <a:ext cx="782092" cy="656509"/>
          </a:xfrm>
          <a:prstGeom prst="rect">
            <a:avLst/>
          </a:prstGeom>
          <a:noFill/>
        </p:spPr>
        <p:txBody>
          <a:bodyPr wrap="none" lIns="101467" tIns="50736" rIns="101467" bIns="50736" rtlCol="0">
            <a:spAutoFit/>
          </a:bodyPr>
          <a:lstStyle/>
          <a:p>
            <a:r>
              <a:rPr lang="en-US" sz="1800" i="0">
                <a:solidFill>
                  <a:srgbClr val="33CC33"/>
                </a:solidFill>
              </a:rPr>
              <a:t>white </a:t>
            </a:r>
          </a:p>
          <a:p>
            <a:r>
              <a:rPr lang="en-US" sz="1800" i="0">
                <a:solidFill>
                  <a:srgbClr val="33CC33"/>
                </a:solidFill>
              </a:rPr>
              <a:t>dwarf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26" y="826494"/>
            <a:ext cx="8337550" cy="6945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43827" y="7392592"/>
            <a:ext cx="1747706" cy="379462"/>
          </a:xfrm>
          <a:prstGeom prst="rect">
            <a:avLst/>
          </a:prstGeom>
          <a:noFill/>
        </p:spPr>
        <p:txBody>
          <a:bodyPr wrap="none" lIns="101467" tIns="50736" rIns="101467" bIns="50736" rtlCol="0"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Kotera &amp; AO‘11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76800" y="1219234"/>
            <a:ext cx="2743200" cy="896101"/>
          </a:xfrm>
          <a:prstGeom prst="rect">
            <a:avLst/>
          </a:prstGeom>
        </p:spPr>
        <p:txBody>
          <a:bodyPr wrap="square" lIns="91122" tIns="45559" rIns="91122" bIns="45559">
            <a:spAutoFit/>
          </a:bodyPr>
          <a:lstStyle/>
          <a:p>
            <a:r>
              <a:rPr kumimoji="0" lang="en-US" sz="2500" i="0">
                <a:solidFill>
                  <a:srgbClr val="FF0000"/>
                </a:solidFill>
                <a:latin typeface="Chinacat" pitchFamily="2" charset="0"/>
              </a:rPr>
              <a:t>R</a:t>
            </a:r>
            <a:r>
              <a:rPr kumimoji="0" lang="en-US" sz="2500" i="0" baseline="-25000">
                <a:solidFill>
                  <a:srgbClr val="FF0000"/>
                </a:solidFill>
                <a:latin typeface="Chinacat" pitchFamily="2" charset="0"/>
              </a:rPr>
              <a:t>L </a:t>
            </a:r>
            <a:r>
              <a:rPr kumimoji="0" lang="en-US" sz="2500" i="0">
                <a:solidFill>
                  <a:srgbClr val="FF0000"/>
                </a:solidFill>
                <a:latin typeface="Chinacat" pitchFamily="2" charset="0"/>
              </a:rPr>
              <a:t>&lt; R</a:t>
            </a:r>
            <a:r>
              <a:rPr kumimoji="0" lang="en-US" sz="2500" i="0" baseline="-25000">
                <a:solidFill>
                  <a:srgbClr val="FF0000"/>
                </a:solidFill>
                <a:latin typeface="Chinacat" pitchFamily="2" charset="0"/>
              </a:rPr>
              <a:t>source</a:t>
            </a:r>
            <a:endParaRPr lang="en-US" sz="2500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67234" y="1828802"/>
            <a:ext cx="4876801" cy="407762"/>
          </a:xfrm>
          <a:prstGeom prst="rect">
            <a:avLst/>
          </a:prstGeom>
        </p:spPr>
        <p:txBody>
          <a:bodyPr wrap="square" lIns="91122" tIns="45559" rIns="91122" bIns="45559">
            <a:spAutoFit/>
          </a:bodyPr>
          <a:lstStyle/>
          <a:p>
            <a:r>
              <a:rPr kumimoji="0" lang="en-US" sz="2000" i="0">
                <a:solidFill>
                  <a:srgbClr val="FF0000"/>
                </a:solidFill>
                <a:latin typeface="Chinacat" pitchFamily="2" charset="0"/>
              </a:rPr>
              <a:t>B/</a:t>
            </a:r>
            <a:r>
              <a:rPr kumimoji="0" lang="el-GR" sz="2000" i="0">
                <a:solidFill>
                  <a:srgbClr val="FF0000"/>
                </a:solidFill>
                <a:latin typeface="Chinacat" pitchFamily="2" charset="0"/>
                <a:sym typeface="Symbol" pitchFamily="-108" charset="2"/>
              </a:rPr>
              <a:t></a:t>
            </a:r>
            <a:r>
              <a:rPr kumimoji="0" lang="fr-FR" sz="2000" i="0">
                <a:solidFill>
                  <a:srgbClr val="FF0000"/>
                </a:solidFill>
                <a:latin typeface="Chinacat" pitchFamily="2" charset="0"/>
              </a:rPr>
              <a:t>G &gt;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kumimoji="0" lang="en-US" sz="2000" i="0">
                <a:solidFill>
                  <a:srgbClr val="FF0000"/>
                </a:solidFill>
                <a:latin typeface="Chinacat" pitchFamily="2" charset="0"/>
              </a:rPr>
              <a:t>(E</a:t>
            </a:r>
            <a:r>
              <a:rPr kumimoji="0" lang="en-US" sz="2000" i="0" baseline="-25000">
                <a:solidFill>
                  <a:srgbClr val="FF0000"/>
                </a:solidFill>
                <a:latin typeface="Chinacat" pitchFamily="2" charset="0"/>
              </a:rPr>
              <a:t>max</a:t>
            </a:r>
            <a:r>
              <a:rPr kumimoji="0" lang="en-US" sz="2000" i="0">
                <a:solidFill>
                  <a:srgbClr val="FF0000"/>
                </a:solidFill>
                <a:latin typeface="Chinacat" pitchFamily="2" charset="0"/>
              </a:rPr>
              <a:t>/ Z EeV) (1.1kpc/R</a:t>
            </a:r>
            <a:r>
              <a:rPr kumimoji="0" lang="en-US" sz="2000" i="0" baseline="-25000">
                <a:solidFill>
                  <a:srgbClr val="FF0000"/>
                </a:solidFill>
                <a:latin typeface="Chinacat" pitchFamily="2" charset="0"/>
              </a:rPr>
              <a:t>source</a:t>
            </a:r>
            <a:r>
              <a:rPr kumimoji="0" lang="en-US" sz="2000" i="0">
                <a:solidFill>
                  <a:srgbClr val="FF0000"/>
                </a:solidFill>
                <a:latin typeface="Chinacat" pitchFamily="2" charset="0"/>
              </a:rPr>
              <a:t>)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3106245"/>
            <a:ext cx="935030" cy="802161"/>
          </a:xfrm>
          <a:prstGeom prst="rect">
            <a:avLst/>
          </a:prstGeom>
          <a:solidFill>
            <a:schemeClr val="tx1"/>
          </a:solidFill>
        </p:spPr>
        <p:txBody>
          <a:bodyPr wrap="square" lIns="101514" tIns="50760" rIns="101514" bIns="50760" rtlCol="0">
            <a:spAutoFit/>
          </a:bodyPr>
          <a:lstStyle/>
          <a:p>
            <a:r>
              <a:rPr lang="en-US" sz="2200" b="1" i="0">
                <a:solidFill>
                  <a:srgbClr val="0000FF"/>
                </a:solidFill>
              </a:rPr>
              <a:t>LHC</a:t>
            </a:r>
          </a:p>
          <a:p>
            <a:endParaRPr lang="en-US" sz="2200" i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15" y="3657607"/>
            <a:ext cx="782189" cy="656556"/>
          </a:xfrm>
          <a:prstGeom prst="rect">
            <a:avLst/>
          </a:prstGeom>
          <a:noFill/>
        </p:spPr>
        <p:txBody>
          <a:bodyPr wrap="none" lIns="101514" tIns="50760" rIns="101514" bIns="50760" rtlCol="0"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white </a:t>
            </a:r>
          </a:p>
          <a:p>
            <a:r>
              <a:rPr lang="en-US" sz="1800" i="0">
                <a:solidFill>
                  <a:schemeClr val="bg1"/>
                </a:solidFill>
              </a:rPr>
              <a:t>dwarf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81000" y="4"/>
            <a:ext cx="938784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174" tIns="51085" rIns="102174" bIns="51085" numCol="1" anchor="ctr" anchorCtr="0" compatLnSpc="1">
            <a:prstTxWarp prst="textNoShape">
              <a:avLst/>
            </a:prstTxWarp>
          </a:bodyPr>
          <a:lstStyle/>
          <a:p>
            <a:pPr algn="ctr" defTabSz="911195">
              <a:lnSpc>
                <a:spcPct val="70000"/>
              </a:lnSpc>
              <a:defRPr/>
            </a:pPr>
            <a:r>
              <a:rPr lang="en-US" sz="4000" b="1" i="0" kern="0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rPr>
              <a:t>Hillas Plot: E</a:t>
            </a:r>
            <a:r>
              <a:rPr lang="en-US" sz="4000" b="1" i="0" kern="0" baseline="-25000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rPr>
              <a:t>max</a:t>
            </a:r>
            <a:r>
              <a:rPr lang="en-US" sz="4000" b="1" i="0" kern="0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rPr>
              <a:t> required</a:t>
            </a:r>
          </a:p>
        </p:txBody>
      </p:sp>
    </p:spTree>
    <p:extLst>
      <p:ext uri="{BB962C8B-B14F-4D97-AF65-F5344CB8AC3E}">
        <p14:creationId xmlns:p14="http://schemas.microsoft.com/office/powerpoint/2010/main" val="14757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FF3FD-DF8B-1F4A-BC5B-277E92B70D2E}" type="slidenum">
              <a:rPr lang="en-US"/>
              <a:pPr/>
              <a:t>99</a:t>
            </a:fld>
            <a:endParaRPr lang="en-US"/>
          </a:p>
        </p:txBody>
      </p:sp>
      <p:pic>
        <p:nvPicPr>
          <p:cNvPr id="3" name="Picture 2" descr="Slide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63201" cy="7772400"/>
          </a:xfrm>
          <a:prstGeom prst="rect">
            <a:avLst/>
          </a:prstGeom>
        </p:spPr>
      </p:pic>
      <p:pic>
        <p:nvPicPr>
          <p:cNvPr id="4" name="Picture 3" descr="IMG_6126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5" y="861865"/>
            <a:ext cx="8860553" cy="661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0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EF00-86CC-7249-925B-4F00ED734128}" type="slidenum">
              <a:rPr lang="en-US"/>
              <a:pPr/>
              <a:t>100</a:t>
            </a:fld>
            <a:endParaRPr lang="en-US"/>
          </a:p>
        </p:txBody>
      </p:sp>
      <p:sp>
        <p:nvSpPr>
          <p:cNvPr id="280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2920" y="313070"/>
            <a:ext cx="9052560" cy="962555"/>
          </a:xfrm>
        </p:spPr>
        <p:txBody>
          <a:bodyPr/>
          <a:lstStyle/>
          <a:p>
            <a:r>
              <a:rPr lang="en-US" altLang="ja-JP" sz="4500">
                <a:solidFill>
                  <a:srgbClr val="FFFF00"/>
                </a:solidFill>
              </a:rPr>
              <a:t>The UV Telescope Parameters</a:t>
            </a:r>
          </a:p>
        </p:txBody>
      </p:sp>
      <p:graphicFrame>
        <p:nvGraphicFramePr>
          <p:cNvPr id="7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902114"/>
              </p:ext>
            </p:extLst>
          </p:nvPr>
        </p:nvGraphicFramePr>
        <p:xfrm>
          <a:off x="924744" y="1581952"/>
          <a:ext cx="7855296" cy="5552923"/>
        </p:xfrm>
        <a:graphic>
          <a:graphicData uri="http://schemas.openxmlformats.org/drawingml/2006/table">
            <a:tbl>
              <a:tblPr firstRow="1" bandRow="1">
                <a:effectLst>
                  <a:outerShdw blurRad="247650" dist="38100" dir="3000000" sx="89000" sy="89000" algn="tl" rotWithShape="0">
                    <a:srgbClr val="800000">
                      <a:alpha val="43000"/>
                    </a:srgbClr>
                  </a:outerShdw>
                </a:effectLst>
              </a:tblPr>
              <a:tblGrid>
                <a:gridCol w="3927648"/>
                <a:gridCol w="3927648"/>
              </a:tblGrid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Parameter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5B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Value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5B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Field of View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±30°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Monitored Area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&gt;1.3×10</a:t>
                      </a:r>
                      <a:r>
                        <a:rPr lang="en-US" sz="2000" b="1" baseline="3000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km</a:t>
                      </a:r>
                      <a:r>
                        <a:rPr lang="en-US" sz="2000" b="1" baseline="3000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2000" b="1" baseline="30000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Telescope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aperture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≥2.5 m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Operation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al wavelength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300-400 nm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Resolution in angle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0.075°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Focal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Plane Area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4.5 m</a:t>
                      </a:r>
                      <a:r>
                        <a:rPr lang="en-US" sz="2000" b="1" baseline="3000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2000" b="1" baseline="30000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0433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Pixel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Size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&lt;3 mm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Number of Pixels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≈3×10</a:t>
                      </a:r>
                      <a:r>
                        <a:rPr lang="en-US" sz="2000" b="1" baseline="3000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lang="en-US" sz="2000" b="1" baseline="30000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Pixel size on ground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≈560 m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Time Resolution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2.5 </a:t>
                      </a:r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μs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Dead Time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&lt;3%  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Photo-detector 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Efficiency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≥20%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 bwMode="auto">
          <a:xfrm>
            <a:off x="6181328" y="4102224"/>
            <a:ext cx="1152128" cy="432048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10" rIns="91418" bIns="45710" numCol="1" spcCol="0" rtlCol="0" anchor="t" anchorCtr="0" compatLnSpc="1">
            <a:prstTxWarp prst="textNoShape">
              <a:avLst/>
            </a:prstTxWarp>
          </a:bodyPr>
          <a:lstStyle/>
          <a:p>
            <a:pPr defTabSz="914187"/>
            <a:endParaRPr lang="en-US" sz="2500">
              <a:latin typeface="Times New Roman" pitchFamily="-97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253336" y="5038328"/>
            <a:ext cx="1152128" cy="432048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10" rIns="91418" bIns="45710" numCol="1" spcCol="0" rtlCol="0" anchor="t" anchorCtr="0" compatLnSpc="1">
            <a:prstTxWarp prst="textNoShape">
              <a:avLst/>
            </a:prstTxWarp>
          </a:bodyPr>
          <a:lstStyle/>
          <a:p>
            <a:pPr defTabSz="914187"/>
            <a:endParaRPr lang="en-US" sz="2500">
              <a:latin typeface="Times New Roman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34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FF3FD-DF8B-1F4A-BC5B-277E92B70D2E}" type="slidenum">
              <a:rPr lang="en-US"/>
              <a:pPr/>
              <a:t>101</a:t>
            </a:fld>
            <a:endParaRPr lang="en-US"/>
          </a:p>
        </p:txBody>
      </p:sp>
      <p:pic>
        <p:nvPicPr>
          <p:cNvPr id="3" name="Picture 2" descr="Slide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632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7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11440" y="6471920"/>
            <a:ext cx="2095500" cy="518160"/>
          </a:xfrm>
        </p:spPr>
        <p:txBody>
          <a:bodyPr/>
          <a:lstStyle/>
          <a:p>
            <a:fld id="{900E8930-FC0F-334C-B3ED-E83C6F794915}" type="slidenum">
              <a:rPr lang="en-US"/>
              <a:pPr/>
              <a:t>102</a:t>
            </a:fld>
            <a:endParaRPr lang="en-US"/>
          </a:p>
        </p:txBody>
      </p:sp>
      <p:sp>
        <p:nvSpPr>
          <p:cNvPr id="237571" name="Text Box 7"/>
          <p:cNvSpPr txBox="1">
            <a:spLocks noChangeArrowheads="1"/>
          </p:cNvSpPr>
          <p:nvPr/>
        </p:nvSpPr>
        <p:spPr bwMode="auto">
          <a:xfrm>
            <a:off x="4766957" y="6248400"/>
            <a:ext cx="5291457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728" tIns="50865" rIns="101728" bIns="50865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i="0">
                <a:solidFill>
                  <a:srgbClr val="E5E500"/>
                </a:solidFill>
                <a:latin typeface="Times New Roman" pitchFamily="-83" charset="0"/>
                <a:ea typeface="ＭＳ Ｐゴシック" pitchFamily="-83" charset="-128"/>
                <a:cs typeface="ＭＳ Ｐゴシック" pitchFamily="-83" charset="-128"/>
              </a:rPr>
              <a:t>1 GTU gate time units = 2.5 μs</a:t>
            </a:r>
            <a:endParaRPr lang="en-US" i="0">
              <a:solidFill>
                <a:srgbClr val="E5E500"/>
              </a:solidFill>
              <a:latin typeface="Times New Roman" pitchFamily="-83" charset="0"/>
              <a:ea typeface="ＭＳ Ｐゴシック" pitchFamily="-83" charset="-128"/>
              <a:cs typeface="ＭＳ Ｐゴシック" pitchFamily="-83" charset="-128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04664" y="357808"/>
            <a:ext cx="10183432" cy="5788541"/>
            <a:chOff x="-4223561" y="195452"/>
            <a:chExt cx="9039779" cy="4949188"/>
          </a:xfrm>
        </p:grpSpPr>
        <p:pic>
          <p:nvPicPr>
            <p:cNvPr id="237573" name="Picture 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46699" y="1824222"/>
              <a:ext cx="5157242" cy="3320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7576" name="Text Box 3"/>
            <p:cNvSpPr txBox="1">
              <a:spLocks noChangeArrowheads="1"/>
            </p:cNvSpPr>
            <p:nvPr/>
          </p:nvSpPr>
          <p:spPr bwMode="auto">
            <a:xfrm>
              <a:off x="-279057" y="325754"/>
              <a:ext cx="2817983" cy="462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indent="-499810"/>
              <a:r>
                <a:rPr lang="en-GB" sz="2800" b="1" i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Times New Roman" pitchFamily="-83" charset="0"/>
                  <a:ea typeface="ＭＳ Ｐゴシック" pitchFamily="-83" charset="-128"/>
                  <a:cs typeface="ＭＳ Ｐゴシック" pitchFamily="-83" charset="-128"/>
                </a:rPr>
                <a:t>a) Fluorescence</a:t>
              </a:r>
            </a:p>
          </p:txBody>
        </p:sp>
        <p:sp>
          <p:nvSpPr>
            <p:cNvPr id="237577" name="Text Box 3"/>
            <p:cNvSpPr txBox="1">
              <a:spLocks noChangeArrowheads="1"/>
            </p:cNvSpPr>
            <p:nvPr/>
          </p:nvSpPr>
          <p:spPr bwMode="auto">
            <a:xfrm>
              <a:off x="-279057" y="781809"/>
              <a:ext cx="3855613" cy="462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indent="-499810"/>
              <a:r>
                <a:rPr lang="en-GB" sz="2800" b="1" i="0">
                  <a:solidFill>
                    <a:srgbClr val="33CC33"/>
                  </a:solidFill>
                  <a:latin typeface="Times New Roman" pitchFamily="-83" charset="0"/>
                  <a:ea typeface="ＭＳ Ｐゴシック" pitchFamily="-83" charset="-128"/>
                  <a:cs typeface="ＭＳ Ｐゴシック" pitchFamily="-83" charset="-128"/>
                </a:rPr>
                <a:t>b) Scattered Cherenkov</a:t>
              </a:r>
            </a:p>
          </p:txBody>
        </p:sp>
        <p:sp>
          <p:nvSpPr>
            <p:cNvPr id="237578" name="Text Box 3"/>
            <p:cNvSpPr txBox="1">
              <a:spLocks noChangeArrowheads="1"/>
            </p:cNvSpPr>
            <p:nvPr/>
          </p:nvSpPr>
          <p:spPr bwMode="auto">
            <a:xfrm>
              <a:off x="-279057" y="1303016"/>
              <a:ext cx="5095275" cy="41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indent="-499810"/>
              <a:r>
                <a:rPr lang="en-GB" sz="2500" b="1" i="0">
                  <a:solidFill>
                    <a:srgbClr val="FF0000"/>
                  </a:solidFill>
                  <a:latin typeface="Times New Roman" pitchFamily="-83" charset="0"/>
                  <a:ea typeface="ＭＳ Ｐゴシック" pitchFamily="-83" charset="-128"/>
                  <a:cs typeface="ＭＳ Ｐゴシック" pitchFamily="-83" charset="-128"/>
                </a:rPr>
                <a:t>c) Direct (</a:t>
              </a:r>
              <a:r>
                <a:rPr lang="en-GB" sz="2500" i="0">
                  <a:solidFill>
                    <a:srgbClr val="FF0000"/>
                  </a:solidFill>
                  <a:latin typeface="Times New Roman" pitchFamily="-83" charset="0"/>
                  <a:ea typeface="ＭＳ Ｐゴシック" pitchFamily="-83" charset="-128"/>
                  <a:cs typeface="ＭＳ Ｐゴシック" pitchFamily="-83" charset="-128"/>
                </a:rPr>
                <a:t>diffusively reflected Cherenkov</a:t>
              </a:r>
              <a:r>
                <a:rPr lang="en-GB" sz="2500" b="1" i="0">
                  <a:solidFill>
                    <a:srgbClr val="FF0000"/>
                  </a:solidFill>
                  <a:latin typeface="Times New Roman" pitchFamily="-83" charset="0"/>
                  <a:ea typeface="ＭＳ Ｐゴシック" pitchFamily="-83" charset="-128"/>
                  <a:cs typeface="ＭＳ Ｐゴシック" pitchFamily="-83" charset="-128"/>
                </a:rPr>
                <a:t>)</a:t>
              </a:r>
            </a:p>
          </p:txBody>
        </p:sp>
        <p:sp>
          <p:nvSpPr>
            <p:cNvPr id="237579" name="Text Box 3"/>
            <p:cNvSpPr txBox="1">
              <a:spLocks noChangeArrowheads="1"/>
            </p:cNvSpPr>
            <p:nvPr/>
          </p:nvSpPr>
          <p:spPr bwMode="auto">
            <a:xfrm>
              <a:off x="-3864101" y="195452"/>
              <a:ext cx="2819571" cy="566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indent="-499810"/>
              <a:r>
                <a:rPr lang="en-GB" sz="3600" i="0" dirty="0">
                  <a:solidFill>
                    <a:srgbClr val="E5E500"/>
                  </a:solidFill>
                  <a:latin typeface="+mj-lt"/>
                  <a:ea typeface="ＭＳ Ｐゴシック" pitchFamily="-83" charset="-128"/>
                  <a:cs typeface="ＭＳ Ｐゴシック" pitchFamily="-83" charset="-128"/>
                </a:rPr>
                <a:t>FAST SIGNAL</a:t>
              </a:r>
            </a:p>
          </p:txBody>
        </p:sp>
        <p:sp>
          <p:nvSpPr>
            <p:cNvPr id="20" name="Text Box 3"/>
            <p:cNvSpPr txBox="1">
              <a:spLocks noChangeArrowheads="1"/>
            </p:cNvSpPr>
            <p:nvPr/>
          </p:nvSpPr>
          <p:spPr bwMode="auto">
            <a:xfrm>
              <a:off x="-4223561" y="910839"/>
              <a:ext cx="3652687" cy="921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indent="-499810"/>
              <a:r>
                <a:rPr lang="en-GB" sz="2800" i="0" dirty="0">
                  <a:solidFill>
                    <a:srgbClr val="E5E500"/>
                  </a:solidFill>
                  <a:latin typeface="Times New Roman" pitchFamily="-83" charset="0"/>
                  <a:ea typeface="ＭＳ Ｐゴシック" pitchFamily="-83" charset="-128"/>
                  <a:cs typeface="ＭＳ Ｐゴシック" pitchFamily="-83" charset="-128"/>
                </a:rPr>
                <a:t>duration 50 -150 </a:t>
              </a:r>
              <a:r>
                <a:rPr lang="it-IT" sz="2800" i="0" dirty="0" err="1">
                  <a:solidFill>
                    <a:srgbClr val="E5E500"/>
                  </a:solidFill>
                  <a:latin typeface="Times New Roman" pitchFamily="-83" charset="0"/>
                  <a:ea typeface="ＭＳ Ｐゴシック" pitchFamily="-83" charset="-128"/>
                  <a:cs typeface="ＭＳ Ｐゴシック" pitchFamily="-83" charset="-128"/>
                </a:rPr>
                <a:t>μs</a:t>
              </a:r>
              <a:endParaRPr lang="en-US" sz="2800" i="0" dirty="0">
                <a:solidFill>
                  <a:srgbClr val="E5E500"/>
                </a:solidFill>
                <a:latin typeface="Times New Roman" pitchFamily="-83" charset="0"/>
                <a:ea typeface="ＭＳ Ｐゴシック" pitchFamily="-83" charset="-128"/>
                <a:cs typeface="ＭＳ Ｐゴシック" pitchFamily="-83" charset="-128"/>
              </a:endParaRPr>
            </a:p>
            <a:p>
              <a:pPr indent="-499810"/>
              <a:endParaRPr lang="en-GB" sz="3600" b="1" dirty="0">
                <a:solidFill>
                  <a:srgbClr val="E5E500"/>
                </a:solidFill>
                <a:latin typeface="Times New Roman" pitchFamily="-83" charset="0"/>
                <a:ea typeface="ＭＳ Ｐゴシック" pitchFamily="-83" charset="-128"/>
                <a:cs typeface="ＭＳ Ｐゴシック" pitchFamily="-83" charset="-128"/>
              </a:endParaRPr>
            </a:p>
          </p:txBody>
        </p:sp>
      </p:grp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172200" y="2438400"/>
            <a:ext cx="2095500" cy="453390"/>
          </a:xfrm>
          <a:prstGeom prst="rect">
            <a:avLst/>
          </a:prstGeom>
          <a:solidFill>
            <a:srgbClr val="FFFFFF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lIns="101728" tIns="50865" rIns="101728" bIns="50865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200">
                <a:solidFill>
                  <a:srgbClr val="FF0000"/>
                </a:solidFill>
                <a:latin typeface="Times New Roman" pitchFamily="-83" charset="0"/>
                <a:ea typeface="ＭＳ Ｐゴシック" pitchFamily="-83" charset="-128"/>
                <a:cs typeface="ＭＳ Ｐゴシック" pitchFamily="-83" charset="-128"/>
              </a:rPr>
              <a:t>p, 10</a:t>
            </a:r>
            <a:r>
              <a:rPr lang="it-IT" sz="2200" baseline="30000">
                <a:solidFill>
                  <a:srgbClr val="FF0000"/>
                </a:solidFill>
                <a:latin typeface="Times New Roman" pitchFamily="-83" charset="0"/>
                <a:ea typeface="ＭＳ Ｐゴシック" pitchFamily="-83" charset="-128"/>
                <a:cs typeface="ＭＳ Ｐゴシック" pitchFamily="-83" charset="-128"/>
              </a:rPr>
              <a:t>20</a:t>
            </a:r>
            <a:r>
              <a:rPr lang="it-IT" sz="2200">
                <a:solidFill>
                  <a:srgbClr val="FF0000"/>
                </a:solidFill>
                <a:latin typeface="Times New Roman" pitchFamily="-83" charset="0"/>
                <a:ea typeface="ＭＳ Ｐゴシック" pitchFamily="-83" charset="-128"/>
                <a:cs typeface="ＭＳ Ｐゴシック" pitchFamily="-83" charset="-128"/>
              </a:rPr>
              <a:t>eV, 60 deg</a:t>
            </a:r>
            <a:endParaRPr lang="en-US" sz="2200">
              <a:solidFill>
                <a:srgbClr val="FF0000"/>
              </a:solidFill>
              <a:latin typeface="Times New Roman" pitchFamily="-83" charset="0"/>
              <a:ea typeface="ＭＳ Ｐゴシック" pitchFamily="-83" charset="-128"/>
              <a:cs typeface="ＭＳ Ｐゴシック" pitchFamily="-83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29200" y="7010415"/>
            <a:ext cx="3877682" cy="507821"/>
          </a:xfrm>
          <a:prstGeom prst="rect">
            <a:avLst/>
          </a:prstGeom>
          <a:noFill/>
        </p:spPr>
        <p:txBody>
          <a:bodyPr wrap="none" lIns="91308" tIns="45652" rIns="91308" bIns="45652" rtlCol="0">
            <a:spAutoFit/>
          </a:bodyPr>
          <a:lstStyle/>
          <a:p>
            <a:r>
              <a:rPr lang="en-US" i="0"/>
              <a:t>Background: 500 /m</a:t>
            </a:r>
            <a:r>
              <a:rPr lang="en-US" i="0" baseline="30000"/>
              <a:t>2</a:t>
            </a:r>
            <a:r>
              <a:rPr lang="en-US" i="0"/>
              <a:t> sr ns</a:t>
            </a:r>
          </a:p>
        </p:txBody>
      </p:sp>
      <p:graphicFrame>
        <p:nvGraphicFramePr>
          <p:cNvPr id="2396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745924"/>
              </p:ext>
            </p:extLst>
          </p:nvPr>
        </p:nvGraphicFramePr>
        <p:xfrm>
          <a:off x="14" y="1869976"/>
          <a:ext cx="4799139" cy="590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Document" r:id="rId5" imgW="9498413" imgH="11682540" progId="Word.Document.12">
                  <p:link updateAutomatic="1"/>
                </p:oleObj>
              </mc:Choice>
              <mc:Fallback>
                <p:oleObj name="Document" r:id="rId5" imgW="9498413" imgH="1168254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" y="1869976"/>
                        <a:ext cx="4799139" cy="5902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5" y="2514601"/>
            <a:ext cx="144303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 bwMode="auto">
          <a:xfrm rot="5400000">
            <a:off x="1866900" y="3467100"/>
            <a:ext cx="4114800" cy="1447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A61D2E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rot="5400000">
            <a:off x="723900" y="2324105"/>
            <a:ext cx="5410200" cy="2590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rot="16200000" flipH="1">
            <a:off x="5753101" y="2781300"/>
            <a:ext cx="3581400" cy="2133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A61D2E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6200000" flipH="1">
            <a:off x="3810006" y="2133601"/>
            <a:ext cx="3581400" cy="1447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76366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AC8C-A4BB-DF48-BAA9-9BAF3228FEC0}" type="slidenum">
              <a:rPr lang="en-US"/>
              <a:pPr/>
              <a:t>103</a:t>
            </a:fld>
            <a:endParaRPr lang="en-US"/>
          </a:p>
        </p:txBody>
      </p:sp>
      <p:pic>
        <p:nvPicPr>
          <p:cNvPr id="7" name="Content Placeholder 6" descr="cnx_1e20_60_v3.pn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17" r="-61"/>
          <a:stretch>
            <a:fillRect/>
          </a:stretch>
        </p:blipFill>
        <p:spPr>
          <a:xfrm>
            <a:off x="129228" y="867199"/>
            <a:ext cx="4966335" cy="3463396"/>
          </a:xfrm>
        </p:spPr>
      </p:pic>
      <p:sp>
        <p:nvSpPr>
          <p:cNvPr id="290819" name="Text Box 14"/>
          <p:cNvSpPr txBox="1">
            <a:spLocks noChangeArrowheads="1"/>
          </p:cNvSpPr>
          <p:nvPr/>
        </p:nvSpPr>
        <p:spPr bwMode="auto">
          <a:xfrm>
            <a:off x="382435" y="4"/>
            <a:ext cx="9426258" cy="6567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1728" tIns="50865" rIns="101728" bIns="50865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3600" i="0" dirty="0" smtClean="0">
                <a:solidFill>
                  <a:srgbClr val="FFFFFF"/>
                </a:solidFill>
                <a:latin typeface="+mj-lt"/>
                <a:ea typeface="ＭＳ Ｐゴシック" pitchFamily="-83" charset="-128"/>
                <a:cs typeface="ＭＳ Ｐゴシック" pitchFamily="-83" charset="-128"/>
              </a:rPr>
              <a:t>Shower Simulation</a:t>
            </a:r>
            <a:endParaRPr lang="en-US" altLang="ja-JP" sz="3600" i="0" dirty="0">
              <a:solidFill>
                <a:srgbClr val="FFFFFF"/>
              </a:solidFill>
              <a:latin typeface="+mj-lt"/>
              <a:ea typeface="ＭＳ Ｐゴシック" pitchFamily="-83" charset="-128"/>
              <a:cs typeface="ＭＳ Ｐゴシック" pitchFamily="-83" charset="-128"/>
            </a:endParaRPr>
          </a:p>
        </p:txBody>
      </p:sp>
      <p:sp>
        <p:nvSpPr>
          <p:cNvPr id="290820" name="正方形/長方形 1"/>
          <p:cNvSpPr>
            <a:spLocks noChangeArrowheads="1"/>
          </p:cNvSpPr>
          <p:nvPr/>
        </p:nvSpPr>
        <p:spPr bwMode="auto">
          <a:xfrm>
            <a:off x="2256160" y="3378850"/>
            <a:ext cx="515144" cy="528955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101728" tIns="50865" rIns="101728" bIns="50865">
            <a:prstTxWarp prst="textNoShape">
              <a:avLst/>
            </a:prstTxWarp>
          </a:bodyPr>
          <a:lstStyle/>
          <a:p>
            <a:endParaRPr lang="ja-JP" altLang="en-US" sz="1300" b="1">
              <a:solidFill>
                <a:srgbClr val="FFFFCC"/>
              </a:solidFill>
              <a:ea typeface="ＭＳ Ｐゴシック" pitchFamily="-83" charset="-128"/>
              <a:cs typeface="ＭＳ Ｐゴシック" pitchFamily="-83" charset="-128"/>
            </a:endParaRPr>
          </a:p>
        </p:txBody>
      </p:sp>
      <p:sp>
        <p:nvSpPr>
          <p:cNvPr id="290824" name="正方形/長方形 17"/>
          <p:cNvSpPr>
            <a:spLocks noChangeArrowheads="1"/>
          </p:cNvSpPr>
          <p:nvPr/>
        </p:nvSpPr>
        <p:spPr bwMode="auto">
          <a:xfrm>
            <a:off x="2828925" y="3405828"/>
            <a:ext cx="1012825" cy="447992"/>
          </a:xfrm>
          <a:prstGeom prst="rect">
            <a:avLst/>
          </a:prstGeom>
          <a:noFill/>
          <a:ln w="38100">
            <a:noFill/>
            <a:round/>
            <a:headEnd/>
            <a:tailEnd/>
          </a:ln>
        </p:spPr>
        <p:txBody>
          <a:bodyPr lIns="101728" tIns="50865" rIns="101728" bIns="50865">
            <a:prstTxWarp prst="textNoShape">
              <a:avLst/>
            </a:prstTxWarp>
          </a:bodyPr>
          <a:lstStyle/>
          <a:p>
            <a:r>
              <a:rPr lang="en-US" altLang="ja-JP" sz="1300" b="1">
                <a:solidFill>
                  <a:srgbClr val="FFFFCC"/>
                </a:solidFill>
                <a:ea typeface="ＭＳ Ｐゴシック" pitchFamily="-83" charset="-128"/>
                <a:cs typeface="ＭＳ Ｐゴシック" pitchFamily="-83" charset="-128"/>
              </a:rPr>
              <a:t>64 pixel</a:t>
            </a:r>
          </a:p>
          <a:p>
            <a:r>
              <a:rPr lang="en-US" altLang="ja-JP" sz="1300" b="1">
                <a:solidFill>
                  <a:srgbClr val="FFFFCC"/>
                </a:solidFill>
                <a:ea typeface="ＭＳ Ｐゴシック" pitchFamily="-83" charset="-128"/>
                <a:cs typeface="ＭＳ Ｐゴシック" pitchFamily="-83" charset="-128"/>
              </a:rPr>
              <a:t>MAPMT </a:t>
            </a:r>
            <a:endParaRPr lang="ja-JP" altLang="en-US" sz="1300" b="1">
              <a:solidFill>
                <a:srgbClr val="FFFFCC"/>
              </a:solidFill>
              <a:ea typeface="ＭＳ Ｐゴシック" pitchFamily="-83" charset="-128"/>
              <a:cs typeface="ＭＳ Ｐゴシック" pitchFamily="-83" charset="-128"/>
            </a:endParaRPr>
          </a:p>
        </p:txBody>
      </p:sp>
      <p:pic>
        <p:nvPicPr>
          <p:cNvPr id="2908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0" y="4318248"/>
            <a:ext cx="4982448" cy="346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0826" name="テキスト ボックス 19"/>
          <p:cNvSpPr txBox="1">
            <a:spLocks noChangeArrowheads="1"/>
          </p:cNvSpPr>
          <p:nvPr/>
        </p:nvSpPr>
        <p:spPr bwMode="auto">
          <a:xfrm>
            <a:off x="3888899" y="5708760"/>
            <a:ext cx="1277531" cy="93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28" tIns="50865" rIns="101728" bIns="50865">
            <a:prstTxWarp prst="textNoShape">
              <a:avLst/>
            </a:prstTxWarp>
            <a:spAutoFit/>
          </a:bodyPr>
          <a:lstStyle/>
          <a:p>
            <a:r>
              <a:rPr kumimoji="1" lang="en-US" altLang="ja-JP" b="1">
                <a:ea typeface="ＭＳ Ｐゴシック" pitchFamily="-83" charset="-128"/>
                <a:cs typeface="ＭＳ Ｐゴシック" pitchFamily="-83" charset="-128"/>
              </a:rPr>
              <a:t>10</a:t>
            </a:r>
            <a:r>
              <a:rPr kumimoji="1" lang="en-US" altLang="ja-JP" b="1" baseline="30000">
                <a:ea typeface="ＭＳ Ｐゴシック" pitchFamily="-83" charset="-128"/>
                <a:cs typeface="ＭＳ Ｐゴシック" pitchFamily="-83" charset="-128"/>
              </a:rPr>
              <a:t>20</a:t>
            </a:r>
            <a:r>
              <a:rPr kumimoji="1" lang="en-US" altLang="ja-JP" b="1">
                <a:ea typeface="ＭＳ Ｐゴシック" pitchFamily="-83" charset="-128"/>
                <a:cs typeface="ＭＳ Ｐゴシック" pitchFamily="-83" charset="-128"/>
              </a:rPr>
              <a:t>eV</a:t>
            </a:r>
          </a:p>
          <a:p>
            <a:r>
              <a:rPr kumimoji="1" lang="en-US" altLang="ja-JP" b="1">
                <a:ea typeface="ＭＳ Ｐゴシック" pitchFamily="-83" charset="-128"/>
                <a:cs typeface="ＭＳ Ｐゴシック" pitchFamily="-83" charset="-128"/>
              </a:rPr>
              <a:t>60 deg</a:t>
            </a:r>
            <a:endParaRPr kumimoji="1" lang="ja-JP" altLang="en-US" b="1">
              <a:ea typeface="ＭＳ Ｐゴシック" pitchFamily="-83" charset="-128"/>
              <a:cs typeface="ＭＳ Ｐゴシック" pitchFamily="-83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188124" y="4864947"/>
            <a:ext cx="4870291" cy="1360170"/>
          </a:xfrm>
          <a:prstGeom prst="rect">
            <a:avLst/>
          </a:prstGeom>
          <a:noFill/>
        </p:spPr>
        <p:txBody>
          <a:bodyPr lIns="101728" tIns="50865" rIns="101728" bIns="50865">
            <a:prstTxWarp prst="textNoShape">
              <a:avLst/>
            </a:prstTxWarp>
            <a:spAutoFit/>
          </a:bodyPr>
          <a:lstStyle/>
          <a:p>
            <a:r>
              <a:rPr lang="en-US" altLang="ja-JP" i="0">
                <a:solidFill>
                  <a:srgbClr val="FFFFFF"/>
                </a:solidFill>
                <a:ea typeface="ＭＳ Ｐゴシック" pitchFamily="-83" charset="-128"/>
                <a:cs typeface="ＭＳ Ｐゴシック" pitchFamily="-83" charset="-128"/>
              </a:rPr>
              <a:t>Detected photoelectrons are recorded every Gate Time Unit (GTU) of 2.5</a:t>
            </a:r>
            <a:r>
              <a:rPr lang="en-US" altLang="ja-JP" i="0">
                <a:solidFill>
                  <a:srgbClr val="FFFFFF"/>
                </a:solidFill>
                <a:latin typeface="Symbol" pitchFamily="-83" charset="2"/>
                <a:ea typeface="ＭＳ Ｐゴシック" pitchFamily="-83" charset="-128"/>
                <a:cs typeface="ＭＳ Ｐゴシック" pitchFamily="-83" charset="-128"/>
              </a:rPr>
              <a:t>m</a:t>
            </a:r>
            <a:r>
              <a:rPr lang="en-US" altLang="ja-JP" i="0">
                <a:solidFill>
                  <a:srgbClr val="FFFFFF"/>
                </a:solidFill>
                <a:ea typeface="ＭＳ Ｐゴシック" pitchFamily="-83" charset="-128"/>
                <a:cs typeface="ＭＳ Ｐゴシック" pitchFamily="-83" charset="-128"/>
              </a:rPr>
              <a:t>s continuously</a:t>
            </a:r>
            <a:r>
              <a:rPr lang="en-US" altLang="ja-JP">
                <a:solidFill>
                  <a:srgbClr val="FFFFFF"/>
                </a:solidFill>
                <a:ea typeface="ＭＳ Ｐゴシック" pitchFamily="-83" charset="-128"/>
                <a:cs typeface="ＭＳ Ｐゴシック" pitchFamily="-83" charset="-128"/>
              </a:rPr>
              <a:t>.</a:t>
            </a:r>
            <a:endParaRPr lang="ja-JP" altLang="en-US">
              <a:solidFill>
                <a:srgbClr val="FFFFFF"/>
              </a:solidFill>
              <a:ea typeface="ＭＳ Ｐゴシック" pitchFamily="-83" charset="-128"/>
              <a:cs typeface="ＭＳ Ｐゴシック" pitchFamily="-83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191617" y="2065459"/>
            <a:ext cx="4870291" cy="933720"/>
          </a:xfrm>
          <a:prstGeom prst="rect">
            <a:avLst/>
          </a:prstGeom>
          <a:noFill/>
        </p:spPr>
        <p:txBody>
          <a:bodyPr lIns="101728" tIns="50865" rIns="101728" bIns="50865">
            <a:prstTxWarp prst="textNoShape">
              <a:avLst/>
            </a:prstTxWarp>
            <a:spAutoFit/>
          </a:bodyPr>
          <a:lstStyle/>
          <a:p>
            <a:r>
              <a:rPr lang="en-US" altLang="ja-JP" i="0" dirty="0">
                <a:solidFill>
                  <a:srgbClr val="FFFFFF"/>
                </a:solidFill>
                <a:ea typeface="ＭＳ Ｐゴシック" pitchFamily="-83" charset="-128"/>
                <a:cs typeface="ＭＳ Ｐゴシック" pitchFamily="-83" charset="-128"/>
              </a:rPr>
              <a:t>Simulated air shower image on the focal surface detector. </a:t>
            </a:r>
          </a:p>
        </p:txBody>
      </p:sp>
      <p:pic>
        <p:nvPicPr>
          <p:cNvPr id="29082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58" y="876198"/>
            <a:ext cx="4976813" cy="34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0830" name="テキスト ボックス 25"/>
          <p:cNvSpPr txBox="1">
            <a:spLocks noChangeArrowheads="1"/>
          </p:cNvSpPr>
          <p:nvPr/>
        </p:nvSpPr>
        <p:spPr bwMode="auto">
          <a:xfrm>
            <a:off x="2553018" y="3276283"/>
            <a:ext cx="1623780" cy="93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28" tIns="50865" rIns="101728" bIns="50865">
            <a:prstTxWarp prst="textNoShape">
              <a:avLst/>
            </a:prstTxWarp>
            <a:spAutoFit/>
          </a:bodyPr>
          <a:lstStyle/>
          <a:p>
            <a:r>
              <a:rPr kumimoji="1" lang="en-US" altLang="ja-JP" b="1">
                <a:solidFill>
                  <a:srgbClr val="402BF9"/>
                </a:solidFill>
                <a:ea typeface="ＭＳ Ｐゴシック" pitchFamily="-83" charset="-128"/>
                <a:cs typeface="ＭＳ Ｐゴシック" pitchFamily="-83" charset="-128"/>
              </a:rPr>
              <a:t>2x10</a:t>
            </a:r>
            <a:r>
              <a:rPr kumimoji="1" lang="en-US" altLang="ja-JP" b="1" baseline="30000">
                <a:solidFill>
                  <a:srgbClr val="402BF9"/>
                </a:solidFill>
                <a:ea typeface="ＭＳ Ｐゴシック" pitchFamily="-83" charset="-128"/>
                <a:cs typeface="ＭＳ Ｐゴシック" pitchFamily="-83" charset="-128"/>
              </a:rPr>
              <a:t>20</a:t>
            </a:r>
            <a:r>
              <a:rPr kumimoji="1" lang="en-US" altLang="ja-JP" b="1">
                <a:solidFill>
                  <a:srgbClr val="402BF9"/>
                </a:solidFill>
                <a:ea typeface="ＭＳ Ｐゴシック" pitchFamily="-83" charset="-128"/>
                <a:cs typeface="ＭＳ Ｐゴシック" pitchFamily="-83" charset="-128"/>
              </a:rPr>
              <a:t>eV</a:t>
            </a:r>
          </a:p>
          <a:p>
            <a:r>
              <a:rPr kumimoji="1" lang="en-US" altLang="ja-JP" b="1">
                <a:solidFill>
                  <a:srgbClr val="402BF9"/>
                </a:solidFill>
                <a:ea typeface="ＭＳ Ｐゴシック" pitchFamily="-83" charset="-128"/>
                <a:cs typeface="ＭＳ Ｐゴシック" pitchFamily="-83" charset="-128"/>
              </a:rPr>
              <a:t>65 deg</a:t>
            </a:r>
            <a:endParaRPr kumimoji="1" lang="ja-JP" altLang="en-US" b="1">
              <a:solidFill>
                <a:srgbClr val="402BF9"/>
              </a:solidFill>
              <a:ea typeface="ＭＳ Ｐゴシック" pitchFamily="-83" charset="-128"/>
              <a:cs typeface="ＭＳ Ｐゴシック" pitchFamily="-8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99789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33"/>
            <a:ext cx="10058400" cy="7307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78288" y="2492288"/>
            <a:ext cx="501824" cy="10058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8680" y="1149896"/>
            <a:ext cx="6787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/>
              <a:t>Imaging the Extreme Universe: </a:t>
            </a:r>
            <a:endParaRPr lang="en-US" b="1" i="0" dirty="0" smtClean="0"/>
          </a:p>
          <a:p>
            <a:r>
              <a:rPr lang="en-US" b="1" i="0" dirty="0" smtClean="0"/>
              <a:t>Solid</a:t>
            </a:r>
            <a:r>
              <a:rPr lang="en-US" b="1" i="0" dirty="0"/>
              <a:t>-state cameras for </a:t>
            </a:r>
            <a:r>
              <a:rPr lang="en-US" b="1" i="0" dirty="0" err="1"/>
              <a:t>Astroparticle</a:t>
            </a:r>
            <a:r>
              <a:rPr lang="en-US" b="1" i="0" dirty="0"/>
              <a:t> Physics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315200" cy="1295400"/>
          </a:xfrm>
        </p:spPr>
        <p:txBody>
          <a:bodyPr/>
          <a:lstStyle/>
          <a:p>
            <a:r>
              <a:rPr lang="en-US"/>
              <a:t>JEM-EUSO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/>
              <a:pPr/>
              <a:t>105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5" y="1191164"/>
            <a:ext cx="6686004" cy="6581237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 bwMode="auto">
          <a:xfrm>
            <a:off x="6629400" y="4"/>
            <a:ext cx="3429000" cy="1219200"/>
          </a:xfrm>
          <a:prstGeom prst="wedgeRoundRectCallout">
            <a:avLst>
              <a:gd name="adj1" fmla="val -75507"/>
              <a:gd name="adj2" fmla="val 98881"/>
              <a:gd name="adj3" fmla="val 1666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pPr algn="ctr" defTabSz="913973"/>
            <a:r>
              <a:rPr lang="en-US" sz="2500" b="1" i="0" dirty="0">
                <a:solidFill>
                  <a:srgbClr val="FFFF00"/>
                </a:solidFill>
                <a:latin typeface="+mj-lt"/>
              </a:rPr>
              <a:t>annual exposure =</a:t>
            </a:r>
          </a:p>
          <a:p>
            <a:pPr algn="ctr" defTabSz="913973"/>
            <a:r>
              <a:rPr lang="en-US" sz="2500" b="1" i="0" dirty="0">
                <a:solidFill>
                  <a:srgbClr val="FFFF00"/>
                </a:solidFill>
                <a:latin typeface="+mj-lt"/>
              </a:rPr>
              <a:t>10 x Auger </a:t>
            </a:r>
          </a:p>
          <a:p>
            <a:pPr algn="ctr" defTabSz="913973"/>
            <a:r>
              <a:rPr lang="en-US" sz="2500" b="1" i="0" dirty="0">
                <a:solidFill>
                  <a:srgbClr val="FFFF00"/>
                </a:solidFill>
                <a:latin typeface="+mj-lt"/>
              </a:rPr>
              <a:t>6 10</a:t>
            </a:r>
            <a:r>
              <a:rPr lang="en-US" sz="2500" b="1" i="0" baseline="30000" dirty="0">
                <a:solidFill>
                  <a:srgbClr val="FFFF00"/>
                </a:solidFill>
                <a:latin typeface="+mj-lt"/>
              </a:rPr>
              <a:t>4</a:t>
            </a:r>
            <a:r>
              <a:rPr lang="en-US" sz="2500" b="1" i="0" dirty="0">
                <a:solidFill>
                  <a:srgbClr val="FFFF00"/>
                </a:solidFill>
                <a:latin typeface="+mj-lt"/>
              </a:rPr>
              <a:t> km</a:t>
            </a:r>
            <a:r>
              <a:rPr lang="en-US" sz="2500" b="1" i="0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2500" b="1" i="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500" b="1" i="0" dirty="0" err="1">
                <a:solidFill>
                  <a:srgbClr val="FFFF00"/>
                </a:solidFill>
                <a:latin typeface="+mj-lt"/>
              </a:rPr>
              <a:t>sr</a:t>
            </a:r>
            <a:r>
              <a:rPr lang="en-US" sz="2500" b="1" i="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500" b="1" i="0" dirty="0" err="1">
                <a:solidFill>
                  <a:srgbClr val="FFFF00"/>
                </a:solidFill>
                <a:latin typeface="+mj-lt"/>
              </a:rPr>
              <a:t>yr</a:t>
            </a:r>
            <a:r>
              <a:rPr lang="en-US" sz="2500" b="1" i="0" dirty="0">
                <a:solidFill>
                  <a:srgbClr val="FFFF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924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881" y="132183"/>
            <a:ext cx="9387840" cy="12954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ZeV</a:t>
            </a:r>
            <a:r>
              <a:rPr lang="en-US" dirty="0" smtClean="0"/>
              <a:t> neutrino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fld id="{7996ACCA-1950-1345-BF0F-08D9610C0874}" type="slidenum">
              <a:rPr lang="en-US"/>
              <a:pPr/>
              <a:t>106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72" y="1118334"/>
            <a:ext cx="9253028" cy="664861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55881" y="4947118"/>
            <a:ext cx="1980220" cy="1877009"/>
          </a:xfrm>
          <a:prstGeom prst="wedgeRoundRectCallout">
            <a:avLst>
              <a:gd name="adj1" fmla="val 92973"/>
              <a:gd name="adj2" fmla="val 51765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r>
              <a:rPr lang="en-US" sz="2000" i="0" dirty="0" err="1" smtClean="0">
                <a:solidFill>
                  <a:srgbClr val="FFFF00"/>
                </a:solidFill>
              </a:rPr>
              <a:t>IceCube</a:t>
            </a:r>
            <a:r>
              <a:rPr lang="en-US" sz="2000" i="0" dirty="0" smtClean="0">
                <a:solidFill>
                  <a:srgbClr val="FFFF00"/>
                </a:solidFill>
              </a:rPr>
              <a:t> reported First 28 neutrino events at High Energies</a:t>
            </a:r>
            <a:endParaRPr lang="en-US" sz="2000" i="0" dirty="0">
              <a:solidFill>
                <a:srgbClr val="FFFF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560060" y="4947118"/>
            <a:ext cx="1774190" cy="1100104"/>
          </a:xfrm>
          <a:custGeom>
            <a:avLst/>
            <a:gdLst>
              <a:gd name="connsiteX0" fmla="*/ 0 w 1612900"/>
              <a:gd name="connsiteY0" fmla="*/ 127000 h 970680"/>
              <a:gd name="connsiteX1" fmla="*/ 254000 w 1612900"/>
              <a:gd name="connsiteY1" fmla="*/ 850900 h 970680"/>
              <a:gd name="connsiteX2" fmla="*/ 431800 w 1612900"/>
              <a:gd name="connsiteY2" fmla="*/ 965200 h 970680"/>
              <a:gd name="connsiteX3" fmla="*/ 850900 w 1612900"/>
              <a:gd name="connsiteY3" fmla="*/ 800100 h 970680"/>
              <a:gd name="connsiteX4" fmla="*/ 1244600 w 1612900"/>
              <a:gd name="connsiteY4" fmla="*/ 406400 h 970680"/>
              <a:gd name="connsiteX5" fmla="*/ 1612900 w 1612900"/>
              <a:gd name="connsiteY5" fmla="*/ 0 h 97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2900" h="970680">
                <a:moveTo>
                  <a:pt x="0" y="127000"/>
                </a:moveTo>
                <a:cubicBezTo>
                  <a:pt x="91016" y="419100"/>
                  <a:pt x="182033" y="711200"/>
                  <a:pt x="254000" y="850900"/>
                </a:cubicBezTo>
                <a:cubicBezTo>
                  <a:pt x="325967" y="990600"/>
                  <a:pt x="332317" y="973667"/>
                  <a:pt x="431800" y="965200"/>
                </a:cubicBezTo>
                <a:cubicBezTo>
                  <a:pt x="531283" y="956733"/>
                  <a:pt x="715433" y="893233"/>
                  <a:pt x="850900" y="800100"/>
                </a:cubicBezTo>
                <a:cubicBezTo>
                  <a:pt x="986367" y="706967"/>
                  <a:pt x="1117600" y="539750"/>
                  <a:pt x="1244600" y="406400"/>
                </a:cubicBezTo>
                <a:cubicBezTo>
                  <a:pt x="1371600" y="273050"/>
                  <a:pt x="1492250" y="136525"/>
                  <a:pt x="1612900" y="0"/>
                </a:cubicBezTo>
              </a:path>
            </a:pathLst>
          </a:custGeom>
          <a:ln w="762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994494" y="5599990"/>
            <a:ext cx="1331761" cy="1086921"/>
          </a:xfrm>
          <a:custGeom>
            <a:avLst/>
            <a:gdLst>
              <a:gd name="connsiteX0" fmla="*/ 0 w 1282700"/>
              <a:gd name="connsiteY0" fmla="*/ 215900 h 947216"/>
              <a:gd name="connsiteX1" fmla="*/ 203200 w 1282700"/>
              <a:gd name="connsiteY1" fmla="*/ 927100 h 947216"/>
              <a:gd name="connsiteX2" fmla="*/ 622300 w 1282700"/>
              <a:gd name="connsiteY2" fmla="*/ 685800 h 947216"/>
              <a:gd name="connsiteX3" fmla="*/ 1282700 w 1282700"/>
              <a:gd name="connsiteY3" fmla="*/ 0 h 94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2700" h="947216">
                <a:moveTo>
                  <a:pt x="0" y="215900"/>
                </a:moveTo>
                <a:cubicBezTo>
                  <a:pt x="49741" y="532341"/>
                  <a:pt x="99483" y="848783"/>
                  <a:pt x="203200" y="927100"/>
                </a:cubicBezTo>
                <a:cubicBezTo>
                  <a:pt x="306917" y="1005417"/>
                  <a:pt x="442383" y="840317"/>
                  <a:pt x="622300" y="685800"/>
                </a:cubicBezTo>
                <a:cubicBezTo>
                  <a:pt x="802217" y="531283"/>
                  <a:pt x="1042458" y="265641"/>
                  <a:pt x="1282700" y="0"/>
                </a:cubicBezTo>
              </a:path>
            </a:pathLst>
          </a:custGeom>
          <a:ln w="762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41965" y="4620682"/>
            <a:ext cx="2474208" cy="441431"/>
          </a:xfrm>
          <a:prstGeom prst="rect">
            <a:avLst/>
          </a:prstGeom>
          <a:solidFill>
            <a:schemeClr val="tx1"/>
          </a:solidFill>
        </p:spPr>
        <p:txBody>
          <a:bodyPr wrap="none" lIns="101882" tIns="50941" rIns="101882" bIns="50941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JEM-EUSO Nadir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73682" y="5273554"/>
            <a:ext cx="2197176" cy="441431"/>
          </a:xfrm>
          <a:prstGeom prst="rect">
            <a:avLst/>
          </a:prstGeom>
          <a:solidFill>
            <a:schemeClr val="tx1"/>
          </a:solidFill>
        </p:spPr>
        <p:txBody>
          <a:bodyPr wrap="none" lIns="101882" tIns="50941" rIns="101882" bIns="50941" rtlCol="0">
            <a:spAutoFit/>
          </a:bodyPr>
          <a:lstStyle/>
          <a:p>
            <a:r>
              <a:rPr lang="en-US" sz="2200" b="1" dirty="0">
                <a:solidFill>
                  <a:srgbClr val="000090"/>
                </a:solidFill>
              </a:rPr>
              <a:t>JEM-EUSO Tilt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1002" y="6207450"/>
            <a:ext cx="1584176" cy="453458"/>
          </a:xfrm>
          <a:prstGeom prst="rect">
            <a:avLst/>
          </a:prstGeom>
          <a:solidFill>
            <a:schemeClr val="tx1"/>
          </a:solidFill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2200" b="1" dirty="0">
                <a:solidFill>
                  <a:srgbClr val="000090"/>
                </a:solidFill>
              </a:rPr>
              <a:t>3 </a:t>
            </a:r>
            <a:r>
              <a:rPr lang="en-US" sz="2200" b="1" dirty="0" err="1">
                <a:solidFill>
                  <a:srgbClr val="000090"/>
                </a:solidFill>
              </a:rPr>
              <a:t>yr</a:t>
            </a:r>
            <a:endParaRPr lang="en-US" sz="2200" b="1" dirty="0">
              <a:solidFill>
                <a:srgbClr val="00009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093096" y="5974432"/>
            <a:ext cx="2160240" cy="864096"/>
          </a:xfrm>
          <a:custGeom>
            <a:avLst/>
            <a:gdLst>
              <a:gd name="connsiteX0" fmla="*/ 0 w 1612900"/>
              <a:gd name="connsiteY0" fmla="*/ 127000 h 970680"/>
              <a:gd name="connsiteX1" fmla="*/ 254000 w 1612900"/>
              <a:gd name="connsiteY1" fmla="*/ 850900 h 970680"/>
              <a:gd name="connsiteX2" fmla="*/ 431800 w 1612900"/>
              <a:gd name="connsiteY2" fmla="*/ 965200 h 970680"/>
              <a:gd name="connsiteX3" fmla="*/ 850900 w 1612900"/>
              <a:gd name="connsiteY3" fmla="*/ 800100 h 970680"/>
              <a:gd name="connsiteX4" fmla="*/ 1244600 w 1612900"/>
              <a:gd name="connsiteY4" fmla="*/ 406400 h 970680"/>
              <a:gd name="connsiteX5" fmla="*/ 1612900 w 1612900"/>
              <a:gd name="connsiteY5" fmla="*/ 0 h 97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2900" h="970680">
                <a:moveTo>
                  <a:pt x="0" y="127000"/>
                </a:moveTo>
                <a:cubicBezTo>
                  <a:pt x="91016" y="419100"/>
                  <a:pt x="182033" y="711200"/>
                  <a:pt x="254000" y="850900"/>
                </a:cubicBezTo>
                <a:cubicBezTo>
                  <a:pt x="325967" y="990600"/>
                  <a:pt x="332317" y="973667"/>
                  <a:pt x="431800" y="965200"/>
                </a:cubicBezTo>
                <a:cubicBezTo>
                  <a:pt x="531283" y="956733"/>
                  <a:pt x="715433" y="893233"/>
                  <a:pt x="850900" y="800100"/>
                </a:cubicBezTo>
                <a:cubicBezTo>
                  <a:pt x="986367" y="706967"/>
                  <a:pt x="1117600" y="539750"/>
                  <a:pt x="1244600" y="406400"/>
                </a:cubicBezTo>
                <a:cubicBezTo>
                  <a:pt x="1371600" y="273050"/>
                  <a:pt x="1492250" y="136525"/>
                  <a:pt x="1612900" y="0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237112" y="5986535"/>
            <a:ext cx="1334268" cy="77998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sz="2200" b="1" i="0" dirty="0" smtClean="0">
                <a:solidFill>
                  <a:srgbClr val="FF0000"/>
                </a:solidFill>
              </a:rPr>
              <a:t>ARA</a:t>
            </a:r>
          </a:p>
          <a:p>
            <a:r>
              <a:rPr lang="en-US" sz="2200" b="1" i="0" dirty="0" smtClean="0">
                <a:solidFill>
                  <a:srgbClr val="FF0000"/>
                </a:solidFill>
              </a:rPr>
              <a:t>ARIANA</a:t>
            </a:r>
            <a:endParaRPr lang="en-US" sz="2200" b="1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87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1" y="168005"/>
            <a:ext cx="9836159" cy="717279"/>
          </a:xfrm>
        </p:spPr>
        <p:txBody>
          <a:bodyPr>
            <a:noAutofit/>
          </a:bodyPr>
          <a:lstStyle/>
          <a:p>
            <a:r>
              <a:rPr lang="en-US" dirty="0"/>
              <a:t>Next Generation GZK Neutrino Detectors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767" y="917991"/>
            <a:ext cx="6398981" cy="660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>
          <a:xfrm>
            <a:off x="3682844" y="4577507"/>
            <a:ext cx="3730477" cy="1898816"/>
          </a:xfrm>
          <a:custGeom>
            <a:avLst/>
            <a:gdLst>
              <a:gd name="connsiteX0" fmla="*/ 0 w 3391343"/>
              <a:gd name="connsiteY0" fmla="*/ 766317 h 2151626"/>
              <a:gd name="connsiteX1" fmla="*/ 1197794 w 3391343"/>
              <a:gd name="connsiteY1" fmla="*/ 318978 h 2151626"/>
              <a:gd name="connsiteX2" fmla="*/ 1876062 w 3391343"/>
              <a:gd name="connsiteY2" fmla="*/ 1511 h 2151626"/>
              <a:gd name="connsiteX3" fmla="*/ 2453312 w 3391343"/>
              <a:gd name="connsiteY3" fmla="*/ 246826 h 2151626"/>
              <a:gd name="connsiteX4" fmla="*/ 3044994 w 3391343"/>
              <a:gd name="connsiteY4" fmla="*/ 1199226 h 2151626"/>
              <a:gd name="connsiteX5" fmla="*/ 3391343 w 3391343"/>
              <a:gd name="connsiteY5" fmla="*/ 2151626 h 215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1343" h="2151626">
                <a:moveTo>
                  <a:pt x="0" y="766317"/>
                </a:moveTo>
                <a:cubicBezTo>
                  <a:pt x="442558" y="606381"/>
                  <a:pt x="885117" y="446446"/>
                  <a:pt x="1197794" y="318978"/>
                </a:cubicBezTo>
                <a:cubicBezTo>
                  <a:pt x="1510471" y="191510"/>
                  <a:pt x="1666809" y="13536"/>
                  <a:pt x="1876062" y="1511"/>
                </a:cubicBezTo>
                <a:cubicBezTo>
                  <a:pt x="2085315" y="-10514"/>
                  <a:pt x="2258490" y="47207"/>
                  <a:pt x="2453312" y="246826"/>
                </a:cubicBezTo>
                <a:cubicBezTo>
                  <a:pt x="2648134" y="446445"/>
                  <a:pt x="2888656" y="881759"/>
                  <a:pt x="3044994" y="1199226"/>
                </a:cubicBezTo>
                <a:cubicBezTo>
                  <a:pt x="3201333" y="1516693"/>
                  <a:pt x="3391343" y="2151626"/>
                  <a:pt x="3391343" y="2151626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1846" tIns="50923" rIns="101846" bIns="50923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8254" y="1601146"/>
            <a:ext cx="2760217" cy="592983"/>
          </a:xfrm>
          <a:prstGeom prst="rect">
            <a:avLst/>
          </a:prstGeom>
          <a:noFill/>
        </p:spPr>
        <p:txBody>
          <a:bodyPr wrap="none" lIns="101846" tIns="50923" rIns="101846" bIns="50923" rtlCol="0">
            <a:spAutoFit/>
          </a:bodyPr>
          <a:lstStyle/>
          <a:p>
            <a:r>
              <a:rPr lang="en-US" sz="3100" b="1" dirty="0">
                <a:solidFill>
                  <a:srgbClr val="1C9913"/>
                </a:solidFill>
              </a:rPr>
              <a:t>Current Limits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5183" y="5214395"/>
            <a:ext cx="3231545" cy="592969"/>
          </a:xfrm>
          <a:prstGeom prst="rect">
            <a:avLst/>
          </a:prstGeom>
          <a:noFill/>
        </p:spPr>
        <p:txBody>
          <a:bodyPr wrap="none" lIns="101846" tIns="50923" rIns="101846" bIns="50923" rtlCol="0">
            <a:spAutoFit/>
          </a:bodyPr>
          <a:lstStyle/>
          <a:p>
            <a:r>
              <a:rPr lang="en-US" sz="3100" b="1" dirty="0">
                <a:solidFill>
                  <a:srgbClr val="FF0000"/>
                </a:solidFill>
              </a:rPr>
              <a:t>Flux Lower Limit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652940" y="1927582"/>
            <a:ext cx="3381773" cy="920657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</p:cNvCxnSpPr>
          <p:nvPr/>
        </p:nvCxnSpPr>
        <p:spPr>
          <a:xfrm flipV="1">
            <a:off x="3426725" y="4710053"/>
            <a:ext cx="2129290" cy="800829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8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/>
              <a:pPr/>
              <a:t>108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81" y="1193101"/>
            <a:ext cx="9068849" cy="6443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090" y="540229"/>
            <a:ext cx="8597959" cy="718430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Order of </a:t>
            </a:r>
            <a:r>
              <a:rPr lang="en-US" sz="4000" dirty="0" err="1">
                <a:solidFill>
                  <a:srgbClr val="FFFF00"/>
                </a:solidFill>
              </a:rPr>
              <a:t>magnitue</a:t>
            </a:r>
            <a:r>
              <a:rPr lang="en-US" sz="4000" dirty="0">
                <a:solidFill>
                  <a:srgbClr val="FFFF00"/>
                </a:solidFill>
              </a:rPr>
              <a:t> increase in Exposure</a:t>
            </a:r>
          </a:p>
        </p:txBody>
      </p:sp>
      <p:sp>
        <p:nvSpPr>
          <p:cNvPr id="6" name="Freeform 5"/>
          <p:cNvSpPr/>
          <p:nvPr/>
        </p:nvSpPr>
        <p:spPr>
          <a:xfrm>
            <a:off x="7404100" y="2288540"/>
            <a:ext cx="474980" cy="705273"/>
          </a:xfrm>
          <a:custGeom>
            <a:avLst/>
            <a:gdLst>
              <a:gd name="connsiteX0" fmla="*/ 0 w 431800"/>
              <a:gd name="connsiteY0" fmla="*/ 622300 h 622300"/>
              <a:gd name="connsiteX1" fmla="*/ 177800 w 431800"/>
              <a:gd name="connsiteY1" fmla="*/ 266700 h 622300"/>
              <a:gd name="connsiteX2" fmla="*/ 431800 w 431800"/>
              <a:gd name="connsiteY2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800" h="622300">
                <a:moveTo>
                  <a:pt x="0" y="622300"/>
                </a:moveTo>
                <a:cubicBezTo>
                  <a:pt x="52916" y="496358"/>
                  <a:pt x="105833" y="370417"/>
                  <a:pt x="177800" y="266700"/>
                </a:cubicBezTo>
                <a:cubicBezTo>
                  <a:pt x="249767" y="162983"/>
                  <a:pt x="340783" y="81491"/>
                  <a:pt x="431800" y="0"/>
                </a:cubicBezTo>
              </a:path>
            </a:pathLst>
          </a:cu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907020" y="1813560"/>
            <a:ext cx="712470" cy="446193"/>
          </a:xfrm>
          <a:custGeom>
            <a:avLst/>
            <a:gdLst>
              <a:gd name="connsiteX0" fmla="*/ 0 w 647700"/>
              <a:gd name="connsiteY0" fmla="*/ 393700 h 393700"/>
              <a:gd name="connsiteX1" fmla="*/ 317500 w 647700"/>
              <a:gd name="connsiteY1" fmla="*/ 165100 h 393700"/>
              <a:gd name="connsiteX2" fmla="*/ 647700 w 647700"/>
              <a:gd name="connsiteY2" fmla="*/ 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393700">
                <a:moveTo>
                  <a:pt x="0" y="393700"/>
                </a:moveTo>
                <a:cubicBezTo>
                  <a:pt x="104775" y="312208"/>
                  <a:pt x="209550" y="230717"/>
                  <a:pt x="317500" y="165100"/>
                </a:cubicBezTo>
                <a:cubicBezTo>
                  <a:pt x="425450" y="99483"/>
                  <a:pt x="536575" y="49741"/>
                  <a:pt x="647700" y="0"/>
                </a:cubicBezTo>
              </a:path>
            </a:pathLst>
          </a:custGeom>
          <a:ln w="762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0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" y="4"/>
            <a:ext cx="9387840" cy="990600"/>
          </a:xfrm>
        </p:spPr>
        <p:txBody>
          <a:bodyPr/>
          <a:lstStyle/>
          <a:p>
            <a:r>
              <a:rPr lang="en-US"/>
              <a:t>Hillas Plot: E</a:t>
            </a:r>
            <a:r>
              <a:rPr lang="en-US" baseline="-25000"/>
              <a:t>max</a:t>
            </a:r>
            <a:r>
              <a:rPr lang="en-US"/>
              <a:t> required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0800" y="3334837"/>
            <a:ext cx="838200" cy="802116"/>
          </a:xfrm>
          <a:prstGeom prst="rect">
            <a:avLst/>
          </a:prstGeom>
          <a:solidFill>
            <a:schemeClr val="tx1"/>
          </a:solidFill>
        </p:spPr>
        <p:txBody>
          <a:bodyPr wrap="square" lIns="101467" tIns="50736" rIns="101467" bIns="50736" rtlCol="0">
            <a:spAutoFit/>
          </a:bodyPr>
          <a:lstStyle/>
          <a:p>
            <a:r>
              <a:rPr lang="en-US" sz="2200" b="1" i="0">
                <a:solidFill>
                  <a:srgbClr val="0000FF"/>
                </a:solidFill>
              </a:rPr>
              <a:t>LHC</a:t>
            </a:r>
          </a:p>
          <a:p>
            <a:endParaRPr lang="en-US" sz="2200" i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9" y="3610346"/>
            <a:ext cx="782092" cy="656509"/>
          </a:xfrm>
          <a:prstGeom prst="rect">
            <a:avLst/>
          </a:prstGeom>
          <a:noFill/>
        </p:spPr>
        <p:txBody>
          <a:bodyPr wrap="none" lIns="101467" tIns="50736" rIns="101467" bIns="50736" rtlCol="0">
            <a:spAutoFit/>
          </a:bodyPr>
          <a:lstStyle/>
          <a:p>
            <a:r>
              <a:rPr lang="en-US" sz="1800" i="0">
                <a:solidFill>
                  <a:srgbClr val="33CC33"/>
                </a:solidFill>
              </a:rPr>
              <a:t>white </a:t>
            </a:r>
          </a:p>
          <a:p>
            <a:r>
              <a:rPr lang="en-US" sz="1800" i="0">
                <a:solidFill>
                  <a:srgbClr val="33CC33"/>
                </a:solidFill>
              </a:rPr>
              <a:t>dwarf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26" y="762003"/>
            <a:ext cx="8337550" cy="6945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43827" y="7392592"/>
            <a:ext cx="1747706" cy="379462"/>
          </a:xfrm>
          <a:prstGeom prst="rect">
            <a:avLst/>
          </a:prstGeom>
          <a:noFill/>
        </p:spPr>
        <p:txBody>
          <a:bodyPr wrap="none" lIns="101467" tIns="50736" rIns="101467" bIns="50736" rtlCol="0"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Kotera &amp; AO‘11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38400" y="3106245"/>
            <a:ext cx="935030" cy="802161"/>
          </a:xfrm>
          <a:prstGeom prst="rect">
            <a:avLst/>
          </a:prstGeom>
          <a:solidFill>
            <a:schemeClr val="tx1"/>
          </a:solidFill>
        </p:spPr>
        <p:txBody>
          <a:bodyPr wrap="square" lIns="101514" tIns="50760" rIns="101514" bIns="50760" rtlCol="0">
            <a:spAutoFit/>
          </a:bodyPr>
          <a:lstStyle/>
          <a:p>
            <a:r>
              <a:rPr lang="en-US" sz="2200" b="1" i="0">
                <a:solidFill>
                  <a:srgbClr val="0000FF"/>
                </a:solidFill>
              </a:rPr>
              <a:t>LHC</a:t>
            </a:r>
          </a:p>
          <a:p>
            <a:endParaRPr lang="en-US" sz="2200" i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15" y="3657607"/>
            <a:ext cx="782189" cy="656556"/>
          </a:xfrm>
          <a:prstGeom prst="rect">
            <a:avLst/>
          </a:prstGeom>
          <a:noFill/>
        </p:spPr>
        <p:txBody>
          <a:bodyPr wrap="none" lIns="101514" tIns="50760" rIns="101514" bIns="50760" rtlCol="0"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white </a:t>
            </a:r>
          </a:p>
          <a:p>
            <a:r>
              <a:rPr lang="en-US" sz="1800" i="0">
                <a:solidFill>
                  <a:schemeClr val="bg1"/>
                </a:solidFill>
              </a:rPr>
              <a:t>dwarf</a:t>
            </a: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4572002" y="2286000"/>
            <a:ext cx="4038598" cy="838200"/>
          </a:xfrm>
          <a:prstGeom prst="wedgeRoundRectCallout">
            <a:avLst>
              <a:gd name="adj1" fmla="val -48876"/>
              <a:gd name="adj2" fmla="val 74347"/>
              <a:gd name="adj3" fmla="val 16667"/>
            </a:avLst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32" tIns="45564" rIns="91132" bIns="45564" numCol="1" rtlCol="0" anchor="t" anchorCtr="0" compatLnSpc="1">
            <a:prstTxWarp prst="textNoShape">
              <a:avLst/>
            </a:prstTxWarp>
          </a:bodyPr>
          <a:lstStyle/>
          <a:p>
            <a:pPr defTabSz="911195"/>
            <a:r>
              <a:rPr lang="en-US" sz="2500" b="1" i="0">
                <a:solidFill>
                  <a:srgbClr val="0000FF"/>
                </a:solidFill>
                <a:latin typeface="Times New Roman" pitchFamily="-97" charset="0"/>
              </a:rPr>
              <a:t>proton</a:t>
            </a:r>
            <a:r>
              <a:rPr lang="en-US" sz="2500" i="0">
                <a:solidFill>
                  <a:srgbClr val="0000FF"/>
                </a:solidFill>
                <a:latin typeface="Times New Roman" pitchFamily="-97" charset="0"/>
              </a:rPr>
              <a:t> acceleration harder, but much more abundant</a:t>
            </a: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1371600" y="5943601"/>
            <a:ext cx="3581400" cy="1371599"/>
          </a:xfrm>
          <a:prstGeom prst="wedgeRoundRectCallout">
            <a:avLst>
              <a:gd name="adj1" fmla="val 36982"/>
              <a:gd name="adj2" fmla="val -215234"/>
              <a:gd name="adj3" fmla="val 16667"/>
            </a:avLst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32" tIns="45564" rIns="91132" bIns="45564" numCol="1" rtlCol="0" anchor="t" anchorCtr="0" compatLnSpc="1">
            <a:prstTxWarp prst="textNoShape">
              <a:avLst/>
            </a:prstTxWarp>
          </a:bodyPr>
          <a:lstStyle/>
          <a:p>
            <a:pPr defTabSz="911195"/>
            <a:r>
              <a:rPr lang="en-US" sz="2500" b="1" i="0">
                <a:solidFill>
                  <a:srgbClr val="FF0000"/>
                </a:solidFill>
                <a:latin typeface="Times New Roman" pitchFamily="-97" charset="0"/>
              </a:rPr>
              <a:t>Iron</a:t>
            </a:r>
            <a:r>
              <a:rPr lang="en-US" sz="2500" i="0">
                <a:solidFill>
                  <a:srgbClr val="FF0000"/>
                </a:solidFill>
                <a:latin typeface="Times New Roman" pitchFamily="-97" charset="0"/>
              </a:rPr>
              <a:t> easier to accelerate, but harder to find in ISM</a:t>
            </a:r>
          </a:p>
          <a:p>
            <a:pPr defTabSz="911195"/>
            <a:r>
              <a:rPr lang="en-US" sz="2500" i="0">
                <a:solidFill>
                  <a:srgbClr val="FF0000"/>
                </a:solidFill>
                <a:latin typeface="Times New Roman" pitchFamily="-97" charset="0"/>
              </a:rPr>
              <a:t>+ easily destroyed</a:t>
            </a:r>
          </a:p>
        </p:txBody>
      </p:sp>
    </p:spTree>
    <p:extLst>
      <p:ext uri="{BB962C8B-B14F-4D97-AF65-F5344CB8AC3E}">
        <p14:creationId xmlns:p14="http://schemas.microsoft.com/office/powerpoint/2010/main" val="24119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/>
              <a:pPr/>
              <a:t>109</a:t>
            </a:fld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047322" y="645905"/>
            <a:ext cx="205754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680" tIns="50841" rIns="101680" bIns="5084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667132" y="-169122"/>
            <a:ext cx="205754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680" tIns="50841" rIns="101680" bIns="5084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7" name="Picture 2" descr="web_bngd_no_logo"/>
          <p:cNvPicPr>
            <a:picLocks noChangeAspect="1" noChangeArrowheads="1"/>
          </p:cNvPicPr>
          <p:nvPr/>
        </p:nvPicPr>
        <p:blipFill>
          <a:blip r:embed="rId2"/>
          <a:srcRect l="2083"/>
          <a:stretch>
            <a:fillRect/>
          </a:stretch>
        </p:blipFill>
        <p:spPr bwMode="auto">
          <a:xfrm>
            <a:off x="0" y="-86360"/>
            <a:ext cx="10058400" cy="785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81205" y="-146248"/>
            <a:ext cx="80772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387" tIns="51194" rIns="102387" bIns="51194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i="0" dirty="0">
                <a:latin typeface="Chalkboard"/>
                <a:cs typeface="Chalkboard"/>
              </a:rPr>
              <a:t>In a decade, we can probe </a:t>
            </a:r>
          </a:p>
          <a:p>
            <a:pPr algn="ctr"/>
            <a:r>
              <a:rPr lang="en-US" sz="4000" b="1" i="0" dirty="0">
                <a:latin typeface="Chalkboard"/>
                <a:cs typeface="Chalkboard"/>
              </a:rPr>
              <a:t>particle interactions at </a:t>
            </a:r>
          </a:p>
          <a:p>
            <a:pPr algn="ctr"/>
            <a:r>
              <a:rPr lang="en-US" sz="4000" b="1" i="0" dirty="0">
                <a:latin typeface="Chalkboard"/>
                <a:cs typeface="Chalkboard"/>
              </a:rPr>
              <a:t>&gt;300 </a:t>
            </a:r>
            <a:r>
              <a:rPr lang="en-US" sz="4000" b="1" i="0" dirty="0" err="1">
                <a:latin typeface="Chalkboard"/>
                <a:cs typeface="Chalkboard"/>
              </a:rPr>
              <a:t>TeV</a:t>
            </a:r>
            <a:r>
              <a:rPr lang="en-US" sz="4000" b="1" i="0" dirty="0">
                <a:latin typeface="Chalkboard"/>
                <a:cs typeface="Chalkboard"/>
              </a:rPr>
              <a:t> CM </a:t>
            </a:r>
          </a:p>
          <a:p>
            <a:pPr algn="ctr"/>
            <a:r>
              <a:rPr lang="en-US" sz="4000" b="1" i="0" dirty="0">
                <a:latin typeface="Chalkboard"/>
                <a:cs typeface="Chalkboard"/>
              </a:rPr>
              <a:t>from Space!!!</a:t>
            </a:r>
          </a:p>
          <a:p>
            <a:pPr algn="ctr"/>
            <a:endParaRPr lang="en-US" sz="4800" b="1" i="0" dirty="0">
              <a:latin typeface="Chalkboard"/>
              <a:cs typeface="Chalkboard"/>
            </a:endParaRPr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 bwMode="auto">
          <a:xfrm>
            <a:off x="7711440" y="7081520"/>
            <a:ext cx="20955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2375" tIns="51187" rIns="102375" bIns="51187" numCol="1" anchor="ctr" anchorCtr="0" compatLnSpc="1">
            <a:prstTxWarp prst="textNoShape">
              <a:avLst/>
            </a:prstTxWarp>
          </a:bodyPr>
          <a:lstStyle/>
          <a:p>
            <a:pPr algn="r" defTabSz="913010">
              <a:defRPr/>
            </a:pPr>
            <a:fld id="{2D47FD56-F3E0-DC41-80D1-EF1C5A142BD0}" type="slidenum">
              <a:rPr lang="en-US" sz="1600" i="0">
                <a:solidFill>
                  <a:schemeClr val="hlink"/>
                </a:solidFill>
                <a:latin typeface="Arial" pitchFamily="-108" charset="0"/>
              </a:rPr>
              <a:pPr algn="r" defTabSz="913010">
                <a:defRPr/>
              </a:pPr>
              <a:t>109</a:t>
            </a:fld>
            <a:endParaRPr lang="en-US" sz="1600" i="0">
              <a:solidFill>
                <a:schemeClr val="hlink"/>
              </a:solidFill>
              <a:latin typeface="Arial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02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9047322" y="645905"/>
            <a:ext cx="205754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680" tIns="50841" rIns="101680" bIns="5084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8439" name="Rectangle 16"/>
          <p:cNvSpPr>
            <a:spLocks noChangeArrowheads="1"/>
          </p:cNvSpPr>
          <p:nvPr/>
        </p:nvSpPr>
        <p:spPr bwMode="auto">
          <a:xfrm>
            <a:off x="3667132" y="-169122"/>
            <a:ext cx="205754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680" tIns="50841" rIns="101680" bIns="5084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5"/>
          <a:srcRect b="15820"/>
          <a:stretch>
            <a:fillRect/>
          </a:stretch>
        </p:blipFill>
        <p:spPr bwMode="auto">
          <a:xfrm>
            <a:off x="15" y="5"/>
            <a:ext cx="10287001" cy="830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SS_JEM-EUSO_Deployment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"/>
            <a:ext cx="10287000" cy="7715251"/>
          </a:xfrm>
          <a:prstGeom prst="rect">
            <a:avLst/>
          </a:prstGeom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14600" y="7010405"/>
            <a:ext cx="4861560" cy="762000"/>
          </a:xfrm>
          <a:prstGeom prst="rect">
            <a:avLst/>
          </a:prstGeom>
          <a:solidFill>
            <a:schemeClr val="tx1">
              <a:alpha val="33000"/>
            </a:schemeClr>
          </a:solidFill>
          <a:ln w="9525">
            <a:noFill/>
            <a:miter lim="800000"/>
            <a:headEnd/>
            <a:tailEnd/>
          </a:ln>
        </p:spPr>
        <p:txBody>
          <a:bodyPr lIns="102387" tIns="51194" rIns="102387" bIns="51194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-108" charset="2"/>
              <a:buNone/>
            </a:pPr>
            <a:r>
              <a:rPr lang="en-US" sz="4300" b="1" i="0" dirty="0" err="1" smtClean="0">
                <a:solidFill>
                  <a:srgbClr val="003399"/>
                </a:solidFill>
                <a:latin typeface="+mj-lt"/>
              </a:rPr>
              <a:t>Obrigada</a:t>
            </a:r>
            <a:r>
              <a:rPr lang="en-US" sz="4300" b="1" i="0" smtClean="0">
                <a:solidFill>
                  <a:srgbClr val="003399"/>
                </a:solidFill>
                <a:latin typeface="+mj-lt"/>
              </a:rPr>
              <a:t>!</a:t>
            </a:r>
            <a:endParaRPr lang="en-US" sz="4300" b="1" i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20983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5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Showers in </a:t>
            </a:r>
            <a:r>
              <a:rPr lang="en-US" b="0" dirty="0" smtClean="0">
                <a:latin typeface="+mn-lt"/>
              </a:rPr>
              <a:t>~</a:t>
            </a:r>
            <a:r>
              <a:rPr lang="en-US" b="0" dirty="0" smtClean="0"/>
              <a:t>1 PDM</a:t>
            </a:r>
            <a:endParaRPr lang="en-US" b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0342" b="1034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4973-1E41-D544-8017-561E803209B3}" type="slidenum">
              <a:rPr lang="en-US">
                <a:solidFill>
                  <a:srgbClr val="E5E500"/>
                </a:solidFill>
              </a:rPr>
              <a:pPr/>
              <a:t>113</a:t>
            </a:fld>
            <a:endParaRPr lang="en-US">
              <a:solidFill>
                <a:srgbClr val="E5E500"/>
              </a:solidFill>
            </a:endParaRPr>
          </a:p>
        </p:txBody>
      </p:sp>
      <p:sp>
        <p:nvSpPr>
          <p:cNvPr id="266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7654" y="214101"/>
            <a:ext cx="9583420" cy="660294"/>
          </a:xfrm>
        </p:spPr>
        <p:txBody>
          <a:bodyPr/>
          <a:lstStyle/>
          <a:p>
            <a:r>
              <a:rPr lang="en-US" altLang="ja-JP" sz="4500">
                <a:solidFill>
                  <a:srgbClr val="E5E500"/>
                </a:solidFill>
                <a:ea typeface="ＭＳ Ｐゴシック" pitchFamily="-83" charset="-128"/>
                <a:cs typeface="ＭＳ Ｐゴシック" pitchFamily="-83" charset="-128"/>
              </a:rPr>
              <a:t>Atmospheric Luminous Phenomena</a:t>
            </a:r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5625"/>
            <a:ext cx="4830128" cy="234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6311" y="4057123"/>
            <a:ext cx="5207318" cy="29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45" name="Rectangle 5"/>
          <p:cNvSpPr>
            <a:spLocks noChangeArrowheads="1"/>
          </p:cNvSpPr>
          <p:nvPr/>
        </p:nvSpPr>
        <p:spPr bwMode="auto">
          <a:xfrm>
            <a:off x="5682298" y="6978968"/>
            <a:ext cx="4079240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728" tIns="50865" rIns="101728" bIns="50865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>
                <a:solidFill>
                  <a:srgbClr val="E5E500"/>
                </a:solidFill>
                <a:latin typeface="Times" pitchFamily="-83" charset="0"/>
                <a:ea typeface="Osaka" pitchFamily="-83" charset="-128"/>
                <a:cs typeface="Osaka" pitchFamily="-83" charset="-128"/>
              </a:rPr>
              <a:t>Various transient airglows</a:t>
            </a:r>
          </a:p>
        </p:txBody>
      </p:sp>
      <p:sp>
        <p:nvSpPr>
          <p:cNvPr id="266246" name="Rectangle 6"/>
          <p:cNvSpPr>
            <a:spLocks noChangeArrowheads="1"/>
          </p:cNvSpPr>
          <p:nvPr/>
        </p:nvSpPr>
        <p:spPr bwMode="auto">
          <a:xfrm>
            <a:off x="-162756" y="3641518"/>
            <a:ext cx="5246449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28" tIns="50865" rIns="101728" bIns="50865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>
                <a:solidFill>
                  <a:srgbClr val="E5E500"/>
                </a:solidFill>
                <a:ea typeface="Osaka" pitchFamily="-83" charset="-128"/>
                <a:cs typeface="Osaka" pitchFamily="-83" charset="-128"/>
              </a:rPr>
              <a:t>OH airglow observed from ground</a:t>
            </a:r>
          </a:p>
        </p:txBody>
      </p:sp>
      <p:sp>
        <p:nvSpPr>
          <p:cNvPr id="266247" name="Rectangle 7"/>
          <p:cNvSpPr>
            <a:spLocks noChangeArrowheads="1"/>
          </p:cNvSpPr>
          <p:nvPr/>
        </p:nvSpPr>
        <p:spPr bwMode="auto">
          <a:xfrm>
            <a:off x="6" y="6914726"/>
            <a:ext cx="5334000" cy="93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728" tIns="50865" rIns="101728" bIns="50865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>
                <a:solidFill>
                  <a:srgbClr val="E5E500"/>
                </a:solidFill>
                <a:ea typeface="Osaka" pitchFamily="-83" charset="-128"/>
                <a:cs typeface="Osaka" pitchFamily="-83" charset="-128"/>
              </a:rPr>
              <a:t>Leonid meteor swarm in </a:t>
            </a:r>
            <a:r>
              <a:rPr lang="en-US" altLang="ja-JP" b="1">
                <a:solidFill>
                  <a:srgbClr val="E5E500"/>
                </a:solidFill>
                <a:ea typeface="ＭＳ Ｐゴシック" pitchFamily="-83" charset="-128"/>
                <a:cs typeface="ＭＳ Ｐゴシック" pitchFamily="-83" charset="-128"/>
              </a:rPr>
              <a:t>2001 taken by Hivison camera </a:t>
            </a:r>
            <a:endParaRPr lang="en-US" altLang="ja-JP" b="1">
              <a:solidFill>
                <a:srgbClr val="E5E500"/>
              </a:solidFill>
              <a:ea typeface="Osaka" pitchFamily="-83" charset="-128"/>
              <a:cs typeface="Osaka" pitchFamily="-83" charset="-128"/>
            </a:endParaRPr>
          </a:p>
        </p:txBody>
      </p:sp>
      <p:pic>
        <p:nvPicPr>
          <p:cNvPr id="26624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3564" y="4157876"/>
            <a:ext cx="3639185" cy="279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49" name="Rectangle 9"/>
          <p:cNvSpPr>
            <a:spLocks noChangeArrowheads="1"/>
          </p:cNvSpPr>
          <p:nvPr/>
        </p:nvSpPr>
        <p:spPr bwMode="auto">
          <a:xfrm>
            <a:off x="4503925" y="3352800"/>
            <a:ext cx="5554489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28" tIns="50865" rIns="101728" bIns="50865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>
                <a:solidFill>
                  <a:srgbClr val="E5E500"/>
                </a:solidFill>
                <a:ea typeface="Osaka" pitchFamily="-83" charset="-128"/>
                <a:cs typeface="Osaka" pitchFamily="-83" charset="-128"/>
              </a:rPr>
              <a:t>Lightning picture observed from ISS</a:t>
            </a:r>
          </a:p>
        </p:txBody>
      </p:sp>
      <p:pic>
        <p:nvPicPr>
          <p:cNvPr id="266250" name="Picture 10" descr="KICX1252-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4" y="1143000"/>
            <a:ext cx="4370863" cy="228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3711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 smtClean="0"/>
              <a:t>Ultraluminous</a:t>
            </a:r>
            <a:r>
              <a:rPr lang="en-US" b="0" dirty="0" smtClean="0"/>
              <a:t> Supernovae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114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00" y="1117938"/>
            <a:ext cx="5675064" cy="6668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23" y="7372323"/>
            <a:ext cx="2877396" cy="400077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sz="2000" i="0" dirty="0" err="1" smtClean="0"/>
              <a:t>Kotera</a:t>
            </a:r>
            <a:r>
              <a:rPr lang="en-US" sz="2000" i="0" dirty="0"/>
              <a:t>, </a:t>
            </a:r>
            <a:r>
              <a:rPr lang="en-US" sz="2000" i="0" dirty="0" err="1" smtClean="0"/>
              <a:t>Phinney</a:t>
            </a:r>
            <a:r>
              <a:rPr lang="en-US" sz="2000" i="0" dirty="0" smtClean="0"/>
              <a:t>, AVO </a:t>
            </a:r>
            <a:r>
              <a:rPr lang="en-US" sz="2000" i="0" dirty="0"/>
              <a:t>‘</a:t>
            </a:r>
            <a:r>
              <a:rPr lang="en-US" sz="2000" i="0" dirty="0" smtClean="0"/>
              <a:t>13</a:t>
            </a:r>
            <a:endParaRPr lang="en-US" sz="2000" i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96" y="2734072"/>
            <a:ext cx="25019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03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800" y="3334837"/>
            <a:ext cx="838200" cy="802116"/>
          </a:xfrm>
          <a:prstGeom prst="rect">
            <a:avLst/>
          </a:prstGeom>
          <a:solidFill>
            <a:schemeClr val="tx1"/>
          </a:solidFill>
        </p:spPr>
        <p:txBody>
          <a:bodyPr wrap="square" lIns="101467" tIns="50736" rIns="101467" bIns="50736" rtlCol="0">
            <a:spAutoFit/>
          </a:bodyPr>
          <a:lstStyle/>
          <a:p>
            <a:r>
              <a:rPr lang="en-US" sz="2200" b="1" i="0">
                <a:solidFill>
                  <a:srgbClr val="0000FF"/>
                </a:solidFill>
              </a:rPr>
              <a:t>LHC</a:t>
            </a:r>
          </a:p>
          <a:p>
            <a:endParaRPr lang="en-US" sz="2200" i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9" y="3610346"/>
            <a:ext cx="782092" cy="656509"/>
          </a:xfrm>
          <a:prstGeom prst="rect">
            <a:avLst/>
          </a:prstGeom>
          <a:noFill/>
        </p:spPr>
        <p:txBody>
          <a:bodyPr wrap="none" lIns="101467" tIns="50736" rIns="101467" bIns="50736" rtlCol="0">
            <a:spAutoFit/>
          </a:bodyPr>
          <a:lstStyle/>
          <a:p>
            <a:r>
              <a:rPr lang="en-US" sz="1800" i="0">
                <a:solidFill>
                  <a:srgbClr val="33CC33"/>
                </a:solidFill>
              </a:rPr>
              <a:t>white </a:t>
            </a:r>
          </a:p>
          <a:p>
            <a:r>
              <a:rPr lang="en-US" sz="1800" i="0">
                <a:solidFill>
                  <a:srgbClr val="33CC33"/>
                </a:solidFill>
              </a:rPr>
              <a:t>dwarf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26" y="838205"/>
            <a:ext cx="8337550" cy="6945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43827" y="7392592"/>
            <a:ext cx="1747706" cy="379462"/>
          </a:xfrm>
          <a:prstGeom prst="rect">
            <a:avLst/>
          </a:prstGeom>
          <a:noFill/>
        </p:spPr>
        <p:txBody>
          <a:bodyPr wrap="none" lIns="101467" tIns="50736" rIns="101467" bIns="50736" rtlCol="0"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Kotera &amp; AO‘11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38400" y="3106245"/>
            <a:ext cx="935030" cy="802161"/>
          </a:xfrm>
          <a:prstGeom prst="rect">
            <a:avLst/>
          </a:prstGeom>
          <a:solidFill>
            <a:schemeClr val="tx1"/>
          </a:solidFill>
        </p:spPr>
        <p:txBody>
          <a:bodyPr wrap="square" lIns="101514" tIns="50760" rIns="101514" bIns="50760" rtlCol="0">
            <a:spAutoFit/>
          </a:bodyPr>
          <a:lstStyle/>
          <a:p>
            <a:r>
              <a:rPr lang="en-US" sz="2200" b="1" i="0">
                <a:solidFill>
                  <a:srgbClr val="0000FF"/>
                </a:solidFill>
              </a:rPr>
              <a:t>LHC</a:t>
            </a:r>
          </a:p>
          <a:p>
            <a:endParaRPr lang="en-US" sz="2200" i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15" y="3657607"/>
            <a:ext cx="782189" cy="656556"/>
          </a:xfrm>
          <a:prstGeom prst="rect">
            <a:avLst/>
          </a:prstGeom>
          <a:noFill/>
        </p:spPr>
        <p:txBody>
          <a:bodyPr wrap="none" lIns="101514" tIns="50760" rIns="101514" bIns="50760" rtlCol="0"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white </a:t>
            </a:r>
          </a:p>
          <a:p>
            <a:r>
              <a:rPr lang="en-US" sz="1800" i="0">
                <a:solidFill>
                  <a:schemeClr val="bg1"/>
                </a:solidFill>
              </a:rPr>
              <a:t>dwarf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81000" y="4"/>
            <a:ext cx="938784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174" tIns="51085" rIns="102174" bIns="51085" numCol="1" anchor="ctr" anchorCtr="0" compatLnSpc="1">
            <a:prstTxWarp prst="textNoShape">
              <a:avLst/>
            </a:prstTxWarp>
          </a:bodyPr>
          <a:lstStyle/>
          <a:p>
            <a:pPr algn="ctr" defTabSz="911195">
              <a:lnSpc>
                <a:spcPct val="70000"/>
              </a:lnSpc>
              <a:defRPr/>
            </a:pPr>
            <a:r>
              <a:rPr lang="en-US" sz="4000" b="1" i="0" kern="0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rPr>
              <a:t>Hillas Plot: E</a:t>
            </a:r>
            <a:r>
              <a:rPr lang="en-US" sz="4000" b="1" i="0" kern="0" baseline="-25000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rPr>
              <a:t>max</a:t>
            </a:r>
            <a:r>
              <a:rPr lang="en-US" sz="4000" b="1" i="0" kern="0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rPr>
              <a:t> required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00618" y="1219201"/>
            <a:ext cx="3723063" cy="2169824"/>
          </a:xfrm>
          <a:prstGeom prst="rect">
            <a:avLst/>
          </a:prstGeom>
          <a:noFill/>
        </p:spPr>
        <p:txBody>
          <a:bodyPr wrap="none" lIns="91132" tIns="45564" rIns="91132" bIns="45564" rtlCol="0">
            <a:spAutoFit/>
          </a:bodyPr>
          <a:lstStyle/>
          <a:p>
            <a:r>
              <a:rPr lang="en-US" i="0">
                <a:solidFill>
                  <a:srgbClr val="0000FF"/>
                </a:solidFill>
              </a:rPr>
              <a:t>accelerator efficiency</a:t>
            </a:r>
            <a:r>
              <a:rPr lang="en-US">
                <a:solidFill>
                  <a:srgbClr val="0000FF"/>
                </a:solidFill>
              </a:rPr>
              <a:t> </a:t>
            </a:r>
          </a:p>
          <a:p>
            <a:r>
              <a:rPr lang="en-US" i="0">
                <a:solidFill>
                  <a:srgbClr val="0000FF"/>
                </a:solidFill>
              </a:rPr>
              <a:t>	β &lt;&lt;1,</a:t>
            </a:r>
          </a:p>
          <a:p>
            <a:r>
              <a:rPr lang="en-US" i="0">
                <a:solidFill>
                  <a:srgbClr val="0000FF"/>
                </a:solidFill>
              </a:rPr>
              <a:t>relativistic effects – </a:t>
            </a:r>
          </a:p>
          <a:p>
            <a:r>
              <a:rPr lang="en-US" i="0">
                <a:solidFill>
                  <a:srgbClr val="0000FF"/>
                </a:solidFill>
              </a:rPr>
              <a:t>	modify R to R/Γ</a:t>
            </a:r>
          </a:p>
          <a:p>
            <a:r>
              <a:rPr lang="en-US" i="0">
                <a:solidFill>
                  <a:srgbClr val="0000FF"/>
                </a:solidFill>
              </a:rPr>
              <a:t>time dependent transients</a:t>
            </a:r>
          </a:p>
        </p:txBody>
      </p:sp>
    </p:spTree>
    <p:extLst>
      <p:ext uri="{BB962C8B-B14F-4D97-AF65-F5344CB8AC3E}">
        <p14:creationId xmlns:p14="http://schemas.microsoft.com/office/powerpoint/2010/main" val="93706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rab-nebula-1682-400x250.jpg"/>
          <p:cNvPicPr>
            <a:picLocks noChangeAspect="1"/>
          </p:cNvPicPr>
          <p:nvPr/>
        </p:nvPicPr>
        <p:blipFill>
          <a:blip r:embed="rId2"/>
          <a:srcRect l="15000" r="15000"/>
          <a:stretch>
            <a:fillRect/>
          </a:stretch>
        </p:blipFill>
        <p:spPr>
          <a:xfrm>
            <a:off x="0" y="-2232"/>
            <a:ext cx="9601200" cy="7960179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524023" y="152400"/>
            <a:ext cx="7543801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21" tIns="51109" rIns="102221" bIns="51109" numCol="1" anchor="ctr" anchorCtr="0" compatLnSpc="1">
            <a:prstTxWarp prst="textNoShape">
              <a:avLst/>
            </a:prstTxWarp>
          </a:bodyPr>
          <a:lstStyle/>
          <a:p>
            <a:pPr algn="ctr" defTabSz="912154">
              <a:lnSpc>
                <a:spcPct val="70000"/>
              </a:lnSpc>
            </a:pPr>
            <a:r>
              <a:rPr lang="en-US" sz="4000" b="1" i="0" kern="0" dirty="0" smtClean="0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rPr>
              <a:t>Neutron Stars</a:t>
            </a:r>
            <a:endParaRPr lang="en-US" sz="4000" b="1" i="0" kern="0" dirty="0">
              <a:solidFill>
                <a:schemeClr val="tx2"/>
              </a:solidFill>
              <a:latin typeface="+mj-lt"/>
              <a:ea typeface="ＭＳ Ｐゴシック" pitchFamily="-97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447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Gamma-ray Bursts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10058400" cy="4965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7264569"/>
            <a:ext cx="2059616" cy="507831"/>
          </a:xfrm>
          <a:prstGeom prst="rect">
            <a:avLst/>
          </a:prstGeom>
        </p:spPr>
        <p:txBody>
          <a:bodyPr wrap="none" lIns="91233" tIns="45615" rIns="91233" bIns="45615">
            <a:spAutoFit/>
          </a:bodyPr>
          <a:lstStyle/>
          <a:p>
            <a:r>
              <a:rPr lang="en-US" i="0" smtClean="0"/>
              <a:t>Meszaros ‘01</a:t>
            </a:r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154633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" y="266699"/>
            <a:ext cx="9838601" cy="73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2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"/>
            <a:ext cx="10058400" cy="767334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19100" y="76200"/>
            <a:ext cx="9387840" cy="175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56" tIns="51128" rIns="102256" bIns="51128" numCol="1" anchor="ctr" anchorCtr="0" compatLnSpc="1">
            <a:prstTxWarp prst="textNoShape">
              <a:avLst/>
            </a:prstTxWarp>
          </a:bodyPr>
          <a:lstStyle/>
          <a:p>
            <a:pPr algn="ctr" defTabSz="912475">
              <a:lnSpc>
                <a:spcPct val="70000"/>
              </a:lnSpc>
            </a:pPr>
            <a:r>
              <a:rPr lang="en-US" sz="4000" b="1" i="0" kern="0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rPr>
              <a:t>Inter Galactic Medium </a:t>
            </a:r>
            <a:br>
              <a:rPr lang="en-US" sz="4000" b="1" i="0" kern="0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rPr>
            </a:br>
            <a:r>
              <a:rPr lang="en-US" sz="4000" b="1" i="0" kern="0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rPr>
              <a:t>Accretion Shocks</a:t>
            </a:r>
            <a:br>
              <a:rPr lang="en-US" sz="4000" b="1" i="0" kern="0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rPr>
            </a:br>
            <a:endParaRPr lang="en-US" sz="4000" b="1" i="0" kern="0">
              <a:solidFill>
                <a:schemeClr val="tx2"/>
              </a:solidFill>
              <a:latin typeface="+mj-lt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17" y="6248401"/>
            <a:ext cx="8229601" cy="529915"/>
          </a:xfrm>
          <a:prstGeom prst="rect">
            <a:avLst/>
          </a:prstGeom>
        </p:spPr>
        <p:txBody>
          <a:bodyPr wrap="square" lIns="91255" tIns="45626" rIns="91255" bIns="45626">
            <a:spAutoFit/>
          </a:bodyPr>
          <a:lstStyle/>
          <a:p>
            <a:pPr>
              <a:buNone/>
            </a:pPr>
            <a:r>
              <a:rPr lang="en-US" sz="2800" i="0" dirty="0">
                <a:solidFill>
                  <a:srgbClr val="FFFF00"/>
                </a:solidFill>
                <a:latin typeface="+mj-lt"/>
              </a:rPr>
              <a:t>but </a:t>
            </a:r>
            <a:r>
              <a:rPr lang="en-US" sz="2800" i="0" dirty="0" err="1">
                <a:solidFill>
                  <a:srgbClr val="FFFF00"/>
                </a:solidFill>
                <a:latin typeface="+mj-lt"/>
              </a:rPr>
              <a:t>Vannoni</a:t>
            </a:r>
            <a:r>
              <a:rPr lang="en-US" sz="2800" i="0" dirty="0">
                <a:solidFill>
                  <a:srgbClr val="FFFF00"/>
                </a:solidFill>
                <a:latin typeface="+mj-lt"/>
              </a:rPr>
              <a:t> et al. (2009) says </a:t>
            </a:r>
            <a:r>
              <a:rPr lang="en-US" sz="2800" i="0" dirty="0" err="1">
                <a:solidFill>
                  <a:srgbClr val="FFFF00"/>
                </a:solidFill>
                <a:latin typeface="+mj-lt"/>
              </a:rPr>
              <a:t>E</a:t>
            </a:r>
            <a:r>
              <a:rPr lang="en-US" sz="2800" i="0" baseline="-25000" dirty="0" err="1">
                <a:solidFill>
                  <a:srgbClr val="FFFF00"/>
                </a:solidFill>
                <a:latin typeface="+mj-lt"/>
              </a:rPr>
              <a:t>max</a:t>
            </a:r>
            <a:r>
              <a:rPr lang="en-US" sz="2800" i="0" dirty="0">
                <a:solidFill>
                  <a:srgbClr val="FFFF00"/>
                </a:solidFill>
                <a:latin typeface="+mj-lt"/>
              </a:rPr>
              <a:t> &lt; few 10</a:t>
            </a:r>
            <a:r>
              <a:rPr lang="en-US" sz="2800" i="0" baseline="30000" dirty="0">
                <a:solidFill>
                  <a:srgbClr val="FFFF00"/>
                </a:solidFill>
                <a:latin typeface="+mj-lt"/>
              </a:rPr>
              <a:t>19</a:t>
            </a:r>
            <a:r>
              <a:rPr lang="en-US" sz="2800" i="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800" i="0" dirty="0" err="1">
                <a:solidFill>
                  <a:srgbClr val="FFFF00"/>
                </a:solidFill>
                <a:latin typeface="+mj-lt"/>
              </a:rPr>
              <a:t>eV</a:t>
            </a:r>
            <a:endParaRPr lang="en-US" sz="2800" i="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146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9387840" cy="1066800"/>
          </a:xfrm>
        </p:spPr>
        <p:txBody>
          <a:bodyPr/>
          <a:lstStyle/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Sources 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of 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UHECRs?</a:t>
            </a: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9601200" cy="571500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Extragalactic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E &gt; 10</a:t>
            </a:r>
            <a:r>
              <a:rPr lang="en-US" sz="2800" baseline="30000" dirty="0">
                <a:ea typeface="ＭＳ Ｐゴシック" pitchFamily="-108" charset="-128"/>
                <a:cs typeface="ＭＳ Ｐゴシック" pitchFamily="-108" charset="-128"/>
              </a:rPr>
              <a:t>18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2800" dirty="0" err="1">
                <a:ea typeface="ＭＳ Ｐゴシック" pitchFamily="-108" charset="-128"/>
                <a:cs typeface="ＭＳ Ｐゴシック" pitchFamily="-108" charset="-128"/>
              </a:rPr>
              <a:t>eV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endParaRPr lang="en-US" sz="28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Transition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from Galactic to Extragalactic is ill constrained. </a:t>
            </a:r>
            <a:endParaRPr lang="en-US" sz="28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ea typeface="ＭＳ Ｐゴシック" pitchFamily="-108" charset="-128"/>
                <a:cs typeface="ＭＳ Ｐゴシック" pitchFamily="-108" charset="-128"/>
              </a:rPr>
              <a:t>E</a:t>
            </a:r>
            <a:r>
              <a:rPr lang="en-US" sz="2800" baseline="-25000" dirty="0" err="1" smtClean="0">
                <a:ea typeface="ＭＳ Ｐゴシック" pitchFamily="-108" charset="-128"/>
                <a:cs typeface="ＭＳ Ｐゴシック" pitchFamily="-108" charset="-128"/>
              </a:rPr>
              <a:t>max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hard to reach: GRBs, AGN, Young NSs, 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Diffusive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Shock Acceleration (DSA) fits well Galactic Cosmic Rays: power-law spectrum </a:t>
            </a:r>
            <a:r>
              <a:rPr lang="en-US" sz="2800" dirty="0">
                <a:latin typeface="Times New Roman"/>
                <a:ea typeface="ＭＳ Ｐゴシック" pitchFamily="-108" charset="-128"/>
                <a:cs typeface="Times New Roman"/>
              </a:rPr>
              <a:t>~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 E</a:t>
            </a:r>
            <a:r>
              <a:rPr lang="en-US" sz="2800" baseline="30000" dirty="0">
                <a:ea typeface="ＭＳ Ｐゴシック" pitchFamily="-108" charset="-128"/>
                <a:cs typeface="ＭＳ Ｐゴシック" pitchFamily="-108" charset="-128"/>
              </a:rPr>
              <a:t>-</a:t>
            </a:r>
            <a:r>
              <a:rPr lang="en-US" sz="2800" baseline="30000" dirty="0" smtClean="0">
                <a:ea typeface="ＭＳ Ｐゴシック" pitchFamily="-108" charset="-128"/>
                <a:cs typeface="ＭＳ Ｐゴシック" pitchFamily="-108" charset="-128"/>
              </a:rPr>
              <a:t>2.x</a:t>
            </a:r>
          </a:p>
          <a:p>
            <a:pPr marL="457200" indent="-457200">
              <a:buFontTx/>
              <a:buChar char="-"/>
            </a:pPr>
            <a:endParaRPr lang="en-US" sz="28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 marL="457200" indent="-457200">
              <a:buFontTx/>
              <a:buChar char="-"/>
            </a:pPr>
            <a:endParaRPr lang="en-US" sz="2600" baseline="30000" dirty="0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 typeface="Monotype Sorts" pitchFamily="-108" charset="2"/>
              <a:buNone/>
            </a:pPr>
            <a:endParaRPr lang="en-US" sz="2800" dirty="0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 typeface="Monotype Sorts" pitchFamily="-108" charset="2"/>
              <a:buNone/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4129595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GRBs &amp; AGN models mostly based 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209801"/>
            <a:ext cx="6705600" cy="4663440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Shock </a:t>
            </a:r>
            <a:r>
              <a:rPr lang="en-US" sz="3200" dirty="0"/>
              <a:t>Acceleration</a:t>
            </a:r>
          </a:p>
          <a:p>
            <a:pPr>
              <a:buNone/>
            </a:pPr>
            <a:endParaRPr lang="en-US" sz="3200" dirty="0"/>
          </a:p>
          <a:p>
            <a:pPr>
              <a:buNone/>
            </a:pPr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order </a:t>
            </a:r>
          </a:p>
          <a:p>
            <a:pPr>
              <a:buNone/>
            </a:pPr>
            <a:endParaRPr lang="en-US" sz="3200" dirty="0"/>
          </a:p>
          <a:p>
            <a:pPr>
              <a:buNone/>
            </a:pPr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order Fermi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7" y="4724400"/>
            <a:ext cx="1663701" cy="444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8" y="5334001"/>
            <a:ext cx="4794463" cy="923330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i="0" smtClean="0">
                <a:latin typeface="+mj-lt"/>
              </a:rPr>
              <a:t>Axford et al. 1977; Bell 1978; </a:t>
            </a:r>
          </a:p>
          <a:p>
            <a:r>
              <a:rPr lang="en-US" i="0" smtClean="0">
                <a:latin typeface="+mj-lt"/>
              </a:rPr>
              <a:t>Blandford &amp; Ostriker 1978; ...</a:t>
            </a:r>
            <a:endParaRPr lang="en-US" i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5" y="2819403"/>
            <a:ext cx="1961198" cy="938642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sz="2800" i="0" smtClean="0">
                <a:latin typeface="+mj-lt"/>
              </a:rPr>
              <a:t>Fermi 1949</a:t>
            </a:r>
            <a:endParaRPr lang="en-US" sz="2800" i="0">
              <a:latin typeface="+mj-lt"/>
            </a:endParaRPr>
          </a:p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00" y="3429000"/>
            <a:ext cx="1854200" cy="50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31923" b="46074"/>
          <a:stretch/>
        </p:blipFill>
        <p:spPr>
          <a:xfrm>
            <a:off x="7530507" y="5038328"/>
            <a:ext cx="2527893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2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&#10;banner.jpg                                                     00081080Macintosh HD                   B746699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59" y="1676400"/>
            <a:ext cx="9768149" cy="374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792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2" descr="web_bngd_no_logo"/>
          <p:cNvPicPr>
            <a:picLocks noChangeAspect="1" noChangeArrowheads="1"/>
          </p:cNvPicPr>
          <p:nvPr/>
        </p:nvPicPr>
        <p:blipFill>
          <a:blip r:embed="rId2"/>
          <a:srcRect l="2083"/>
          <a:stretch>
            <a:fillRect/>
          </a:stretch>
        </p:blipFill>
        <p:spPr bwMode="auto">
          <a:xfrm>
            <a:off x="0" y="-84128"/>
            <a:ext cx="10058400" cy="785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WordArt 4" descr="Narrow vertical"/>
          <p:cNvSpPr>
            <a:spLocks noChangeArrowheads="1" noChangeShapeType="1" noTextEdit="1"/>
          </p:cNvSpPr>
          <p:nvPr/>
        </p:nvSpPr>
        <p:spPr bwMode="auto">
          <a:xfrm>
            <a:off x="564704" y="4822308"/>
            <a:ext cx="6768752" cy="1656184"/>
          </a:xfrm>
          <a:prstGeom prst="rect">
            <a:avLst/>
          </a:prstGeom>
          <a:noFill/>
        </p:spPr>
        <p:txBody>
          <a:bodyPr wrap="none" lIns="101775" tIns="50888" rIns="101775" bIns="50888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i="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Where do UHECRs </a:t>
            </a:r>
          </a:p>
          <a:p>
            <a:pPr algn="ctr"/>
            <a:r>
              <a:rPr lang="en-US" sz="3600" b="1" i="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come from?</a:t>
            </a:r>
            <a:endParaRPr lang="en-US" sz="3600" b="1" i="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5791" dir="2021404" algn="ctr" rotWithShape="0">
                  <a:srgbClr val="808080"/>
                </a:outerShdw>
              </a:effectLst>
              <a:latin typeface="Textile"/>
              <a:ea typeface="Textile"/>
              <a:cs typeface="Textile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03" t="11695" r="7131"/>
          <a:stretch/>
        </p:blipFill>
        <p:spPr>
          <a:xfrm>
            <a:off x="7477472" y="4089414"/>
            <a:ext cx="2424401" cy="36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&#10;Fermi_CR1.jpg                                                  000270ADMacintosh HD                   B746699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9321" y="0"/>
            <a:ext cx="5897087" cy="811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197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199"/>
            <a:ext cx="8572500" cy="914401"/>
          </a:xfrm>
        </p:spPr>
        <p:txBody>
          <a:bodyPr/>
          <a:lstStyle/>
          <a:p>
            <a:r>
              <a:rPr lang="en-US"/>
              <a:t>Fermi: Magnetized Clouds</a:t>
            </a:r>
            <a:br>
              <a:rPr lang="en-US"/>
            </a:b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00404" y="1119961"/>
            <a:ext cx="6858000" cy="3800964"/>
          </a:xfrm>
          <a:prstGeom prst="rect">
            <a:avLst/>
          </a:prstGeom>
          <a:solidFill>
            <a:schemeClr val="tx1"/>
          </a:solidFill>
        </p:spPr>
        <p:txBody>
          <a:bodyPr wrap="square" lIns="91368" tIns="45682" rIns="91368" bIns="45682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Relativistic Particles</a:t>
            </a:r>
          </a:p>
          <a:p>
            <a:r>
              <a:rPr lang="en-US" sz="2500" i="0" dirty="0">
                <a:solidFill>
                  <a:srgbClr val="000000"/>
                </a:solidFill>
              </a:rPr>
              <a:t>Non relativistic clouds    β</a:t>
            </a:r>
            <a:r>
              <a:rPr lang="en-US" sz="2500" i="0" baseline="-25000" dirty="0">
                <a:solidFill>
                  <a:srgbClr val="000000"/>
                </a:solidFill>
              </a:rPr>
              <a:t>cl</a:t>
            </a:r>
            <a:r>
              <a:rPr lang="en-US" sz="2500" i="0" dirty="0">
                <a:solidFill>
                  <a:srgbClr val="000000"/>
                </a:solidFill>
              </a:rPr>
              <a:t> &lt;&lt;1 </a:t>
            </a:r>
          </a:p>
          <a:p>
            <a:endParaRPr lang="en-US" i="0" dirty="0">
              <a:solidFill>
                <a:srgbClr val="000000"/>
              </a:solidFill>
              <a:latin typeface="+mj-lt"/>
            </a:endParaRPr>
          </a:p>
          <a:p>
            <a:r>
              <a:rPr lang="en-US" i="0" dirty="0">
                <a:solidFill>
                  <a:srgbClr val="000000"/>
                </a:solidFill>
                <a:latin typeface="+mj-lt"/>
              </a:rPr>
              <a:t>1D version</a:t>
            </a:r>
          </a:p>
          <a:p>
            <a:r>
              <a:rPr lang="en-US" i="0" dirty="0">
                <a:solidFill>
                  <a:srgbClr val="000000"/>
                </a:solidFill>
                <a:latin typeface="+mj-lt"/>
              </a:rPr>
              <a:t>Frame of cloud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134575"/>
            <a:ext cx="1295400" cy="469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429977"/>
            <a:ext cx="3454400" cy="736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191976"/>
            <a:ext cx="3594100" cy="749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3420576"/>
            <a:ext cx="1054100" cy="40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3268175"/>
            <a:ext cx="20193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25375"/>
            <a:ext cx="6477000" cy="12192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77000" y="4114800"/>
            <a:ext cx="1676400" cy="507831"/>
          </a:xfrm>
          <a:prstGeom prst="rect">
            <a:avLst/>
          </a:prstGeom>
          <a:solidFill>
            <a:schemeClr val="tx1"/>
          </a:solidFill>
        </p:spPr>
        <p:txBody>
          <a:bodyPr wrap="square" lIns="91368" tIns="45682" rIns="91368" bIns="45682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~ 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0" y="4106375"/>
            <a:ext cx="584200" cy="50800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 bwMode="auto">
          <a:xfrm>
            <a:off x="7" y="1134578"/>
            <a:ext cx="3200401" cy="2667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endParaRPr lang="en-US" sz="2500" baseline="-25000">
              <a:solidFill>
                <a:srgbClr val="0000FF"/>
              </a:solidFill>
              <a:latin typeface="Times New Roman" pitchFamily="-97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0200" y="1134575"/>
            <a:ext cx="508000" cy="469900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 bwMode="auto">
          <a:xfrm rot="5400000">
            <a:off x="381799" y="2361406"/>
            <a:ext cx="2286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Freeform 47"/>
          <p:cNvSpPr/>
          <p:nvPr/>
        </p:nvSpPr>
        <p:spPr bwMode="auto">
          <a:xfrm flipH="1">
            <a:off x="-1" y="2214613"/>
            <a:ext cx="1600200" cy="309385"/>
          </a:xfrm>
          <a:custGeom>
            <a:avLst/>
            <a:gdLst>
              <a:gd name="connsiteX0" fmla="*/ 439597 w 3086483"/>
              <a:gd name="connsiteY0" fmla="*/ 2327 h 309385"/>
              <a:gd name="connsiteX1" fmla="*/ 2546872 w 3086483"/>
              <a:gd name="connsiteY1" fmla="*/ 44198 h 309385"/>
              <a:gd name="connsiteX2" fmla="*/ 2728293 w 3086483"/>
              <a:gd name="connsiteY2" fmla="*/ 267513 h 309385"/>
              <a:gd name="connsiteX3" fmla="*/ 397731 w 3086483"/>
              <a:gd name="connsiteY3" fmla="*/ 295427 h 309385"/>
              <a:gd name="connsiteX4" fmla="*/ 341909 w 3086483"/>
              <a:gd name="connsiteY4" fmla="*/ 295427 h 30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6483" h="309385">
                <a:moveTo>
                  <a:pt x="439597" y="2327"/>
                </a:moveTo>
                <a:cubicBezTo>
                  <a:pt x="1302510" y="1163"/>
                  <a:pt x="2165423" y="0"/>
                  <a:pt x="2546872" y="44198"/>
                </a:cubicBezTo>
                <a:cubicBezTo>
                  <a:pt x="2928321" y="88396"/>
                  <a:pt x="3086483" y="225641"/>
                  <a:pt x="2728293" y="267513"/>
                </a:cubicBezTo>
                <a:cubicBezTo>
                  <a:pt x="2370103" y="309385"/>
                  <a:pt x="795462" y="290775"/>
                  <a:pt x="397731" y="295427"/>
                </a:cubicBezTo>
                <a:cubicBezTo>
                  <a:pt x="0" y="300079"/>
                  <a:pt x="170954" y="297753"/>
                  <a:pt x="341909" y="295427"/>
                </a:cubicBezTo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endParaRPr lang="en-US" sz="2500">
              <a:latin typeface="Times New Roman" pitchFamily="-97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1371602" y="2209801"/>
            <a:ext cx="1066798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rot="10800000" flipV="1">
            <a:off x="1524000" y="2514599"/>
            <a:ext cx="914400" cy="84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1600200" y="1591777"/>
            <a:ext cx="838200" cy="84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28607" y="558969"/>
            <a:ext cx="9368849" cy="507831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/>
              <a:t>Transfer of Macroscopic Kinetic Energy to Microscopic Particles</a:t>
            </a:r>
          </a:p>
        </p:txBody>
      </p:sp>
      <p:sp>
        <p:nvSpPr>
          <p:cNvPr id="63" name="Freeform 62"/>
          <p:cNvSpPr/>
          <p:nvPr/>
        </p:nvSpPr>
        <p:spPr bwMode="auto">
          <a:xfrm>
            <a:off x="304801" y="1981200"/>
            <a:ext cx="1170341" cy="1207726"/>
          </a:xfrm>
          <a:custGeom>
            <a:avLst/>
            <a:gdLst>
              <a:gd name="connsiteX0" fmla="*/ 0 w 1170341"/>
              <a:gd name="connsiteY0" fmla="*/ 533308 h 1207726"/>
              <a:gd name="connsiteX1" fmla="*/ 398414 w 1170341"/>
              <a:gd name="connsiteY1" fmla="*/ 47728 h 1207726"/>
              <a:gd name="connsiteX2" fmla="*/ 597621 w 1170341"/>
              <a:gd name="connsiteY2" fmla="*/ 533308 h 1207726"/>
              <a:gd name="connsiteX3" fmla="*/ 996035 w 1170341"/>
              <a:gd name="connsiteY3" fmla="*/ 570661 h 1207726"/>
              <a:gd name="connsiteX4" fmla="*/ 759477 w 1170341"/>
              <a:gd name="connsiteY4" fmla="*/ 47728 h 1207726"/>
              <a:gd name="connsiteX5" fmla="*/ 348612 w 1170341"/>
              <a:gd name="connsiteY5" fmla="*/ 284293 h 1207726"/>
              <a:gd name="connsiteX6" fmla="*/ 385964 w 1170341"/>
              <a:gd name="connsiteY6" fmla="*/ 1180749 h 1207726"/>
              <a:gd name="connsiteX7" fmla="*/ 1108089 w 1170341"/>
              <a:gd name="connsiteY7" fmla="*/ 446153 h 1207726"/>
              <a:gd name="connsiteX8" fmla="*/ 12450 w 1170341"/>
              <a:gd name="connsiteY8" fmla="*/ 284293 h 1207726"/>
              <a:gd name="connsiteX9" fmla="*/ 12450 w 1170341"/>
              <a:gd name="connsiteY9" fmla="*/ 284293 h 120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0341" h="1207726">
                <a:moveTo>
                  <a:pt x="0" y="533308"/>
                </a:moveTo>
                <a:cubicBezTo>
                  <a:pt x="149405" y="290518"/>
                  <a:pt x="298811" y="47728"/>
                  <a:pt x="398414" y="47728"/>
                </a:cubicBezTo>
                <a:cubicBezTo>
                  <a:pt x="498017" y="47728"/>
                  <a:pt x="498018" y="446153"/>
                  <a:pt x="597621" y="533308"/>
                </a:cubicBezTo>
                <a:cubicBezTo>
                  <a:pt x="697225" y="620464"/>
                  <a:pt x="969059" y="651591"/>
                  <a:pt x="996035" y="570661"/>
                </a:cubicBezTo>
                <a:cubicBezTo>
                  <a:pt x="1023011" y="489731"/>
                  <a:pt x="867381" y="95456"/>
                  <a:pt x="759477" y="47728"/>
                </a:cubicBezTo>
                <a:cubicBezTo>
                  <a:pt x="651573" y="0"/>
                  <a:pt x="410864" y="95456"/>
                  <a:pt x="348612" y="284293"/>
                </a:cubicBezTo>
                <a:cubicBezTo>
                  <a:pt x="286360" y="473130"/>
                  <a:pt x="259384" y="1153772"/>
                  <a:pt x="385964" y="1180749"/>
                </a:cubicBezTo>
                <a:cubicBezTo>
                  <a:pt x="512544" y="1207726"/>
                  <a:pt x="1170341" y="595562"/>
                  <a:pt x="1108089" y="446153"/>
                </a:cubicBezTo>
                <a:cubicBezTo>
                  <a:pt x="1045837" y="296744"/>
                  <a:pt x="12450" y="284293"/>
                  <a:pt x="12450" y="284293"/>
                </a:cubicBezTo>
                <a:lnTo>
                  <a:pt x="12450" y="284293"/>
                </a:lnTo>
              </a:path>
            </a:pathLst>
          </a:cu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endParaRPr lang="en-US" sz="2500">
              <a:latin typeface="Times New Roman" pitchFamily="-97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981204" y="2514601"/>
            <a:ext cx="615186" cy="523143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itchFamily="-97" charset="0"/>
              </a:rPr>
              <a:t>E</a:t>
            </a:r>
            <a:r>
              <a:rPr lang="en-US" sz="2800" baseline="-25000">
                <a:solidFill>
                  <a:srgbClr val="0000FF"/>
                </a:solidFill>
                <a:latin typeface="Times New Roman" pitchFamily="-97" charset="0"/>
              </a:rPr>
              <a:t>0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981204" y="1676400"/>
            <a:ext cx="615186" cy="523143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itchFamily="-97" charset="0"/>
              </a:rPr>
              <a:t>E</a:t>
            </a:r>
            <a:r>
              <a:rPr lang="en-US" sz="2800" baseline="-25000">
                <a:solidFill>
                  <a:srgbClr val="0000FF"/>
                </a:solidFill>
                <a:latin typeface="Times New Roman" pitchFamily="-97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38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199"/>
            <a:ext cx="8572500" cy="914401"/>
          </a:xfrm>
        </p:spPr>
        <p:txBody>
          <a:bodyPr/>
          <a:lstStyle/>
          <a:p>
            <a:r>
              <a:rPr lang="en-US"/>
              <a:t>Fermi: Magnetized Clouds</a:t>
            </a:r>
            <a:br>
              <a:rPr lang="en-US"/>
            </a:b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00404" y="1119961"/>
            <a:ext cx="6858000" cy="7209700"/>
          </a:xfrm>
          <a:prstGeom prst="rect">
            <a:avLst/>
          </a:prstGeom>
          <a:solidFill>
            <a:schemeClr val="tx1"/>
          </a:solidFill>
        </p:spPr>
        <p:txBody>
          <a:bodyPr wrap="square" lIns="91368" tIns="45682" rIns="91368" bIns="45682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+mj-lt"/>
              </a:rPr>
              <a:t>Relativistic Particles</a:t>
            </a:r>
          </a:p>
          <a:p>
            <a:r>
              <a:rPr lang="en-US" sz="2500" i="0">
                <a:solidFill>
                  <a:srgbClr val="000000"/>
                </a:solidFill>
              </a:rPr>
              <a:t>Non relativistic clouds    β</a:t>
            </a:r>
            <a:r>
              <a:rPr lang="en-US" sz="2500" i="0" baseline="-25000">
                <a:solidFill>
                  <a:srgbClr val="000000"/>
                </a:solidFill>
              </a:rPr>
              <a:t>cl</a:t>
            </a:r>
            <a:r>
              <a:rPr lang="en-US" sz="2500" i="0">
                <a:solidFill>
                  <a:srgbClr val="000000"/>
                </a:solidFill>
              </a:rPr>
              <a:t> &lt;&lt;1 </a:t>
            </a:r>
          </a:p>
          <a:p>
            <a:endParaRPr lang="en-US" i="0">
              <a:solidFill>
                <a:srgbClr val="000000"/>
              </a:solidFill>
              <a:latin typeface="+mj-lt"/>
            </a:endParaRPr>
          </a:p>
          <a:p>
            <a:r>
              <a:rPr lang="en-US" i="0">
                <a:solidFill>
                  <a:srgbClr val="000000"/>
                </a:solidFill>
                <a:latin typeface="+mj-lt"/>
              </a:rPr>
              <a:t>1D version</a:t>
            </a:r>
          </a:p>
          <a:p>
            <a:r>
              <a:rPr lang="en-US" i="0">
                <a:solidFill>
                  <a:srgbClr val="000000"/>
                </a:solidFill>
                <a:latin typeface="+mj-lt"/>
              </a:rPr>
              <a:t>Frame of cloud</a:t>
            </a: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134575"/>
            <a:ext cx="1295400" cy="469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429977"/>
            <a:ext cx="3454400" cy="736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191976"/>
            <a:ext cx="3594100" cy="749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3420576"/>
            <a:ext cx="1054100" cy="40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3268175"/>
            <a:ext cx="20193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25375"/>
            <a:ext cx="6477000" cy="12192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77000" y="4114800"/>
            <a:ext cx="1676400" cy="507831"/>
          </a:xfrm>
          <a:prstGeom prst="rect">
            <a:avLst/>
          </a:prstGeom>
          <a:solidFill>
            <a:schemeClr val="tx1"/>
          </a:solidFill>
        </p:spPr>
        <p:txBody>
          <a:bodyPr wrap="square" lIns="91368" tIns="45682" rIns="91368" bIns="45682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~ 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0" y="4106375"/>
            <a:ext cx="584200" cy="50800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 bwMode="auto">
          <a:xfrm>
            <a:off x="7" y="1134578"/>
            <a:ext cx="3200401" cy="2667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endParaRPr lang="en-US" sz="2500" baseline="-25000">
              <a:solidFill>
                <a:srgbClr val="0000FF"/>
              </a:solidFill>
              <a:latin typeface="Times New Roman" pitchFamily="-97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0200" y="1134575"/>
            <a:ext cx="508000" cy="469900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 bwMode="auto">
          <a:xfrm rot="5400000">
            <a:off x="381799" y="2361406"/>
            <a:ext cx="2286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Freeform 47"/>
          <p:cNvSpPr/>
          <p:nvPr/>
        </p:nvSpPr>
        <p:spPr bwMode="auto">
          <a:xfrm flipH="1">
            <a:off x="-1" y="2214613"/>
            <a:ext cx="1600200" cy="309385"/>
          </a:xfrm>
          <a:custGeom>
            <a:avLst/>
            <a:gdLst>
              <a:gd name="connsiteX0" fmla="*/ 439597 w 3086483"/>
              <a:gd name="connsiteY0" fmla="*/ 2327 h 309385"/>
              <a:gd name="connsiteX1" fmla="*/ 2546872 w 3086483"/>
              <a:gd name="connsiteY1" fmla="*/ 44198 h 309385"/>
              <a:gd name="connsiteX2" fmla="*/ 2728293 w 3086483"/>
              <a:gd name="connsiteY2" fmla="*/ 267513 h 309385"/>
              <a:gd name="connsiteX3" fmla="*/ 397731 w 3086483"/>
              <a:gd name="connsiteY3" fmla="*/ 295427 h 309385"/>
              <a:gd name="connsiteX4" fmla="*/ 341909 w 3086483"/>
              <a:gd name="connsiteY4" fmla="*/ 295427 h 30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6483" h="309385">
                <a:moveTo>
                  <a:pt x="439597" y="2327"/>
                </a:moveTo>
                <a:cubicBezTo>
                  <a:pt x="1302510" y="1163"/>
                  <a:pt x="2165423" y="0"/>
                  <a:pt x="2546872" y="44198"/>
                </a:cubicBezTo>
                <a:cubicBezTo>
                  <a:pt x="2928321" y="88396"/>
                  <a:pt x="3086483" y="225641"/>
                  <a:pt x="2728293" y="267513"/>
                </a:cubicBezTo>
                <a:cubicBezTo>
                  <a:pt x="2370103" y="309385"/>
                  <a:pt x="795462" y="290775"/>
                  <a:pt x="397731" y="295427"/>
                </a:cubicBezTo>
                <a:cubicBezTo>
                  <a:pt x="0" y="300079"/>
                  <a:pt x="170954" y="297753"/>
                  <a:pt x="341909" y="295427"/>
                </a:cubicBezTo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endParaRPr lang="en-US" sz="2500">
              <a:latin typeface="Times New Roman" pitchFamily="-97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1371602" y="2209801"/>
            <a:ext cx="1066798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rot="10800000" flipV="1">
            <a:off x="1524000" y="2514599"/>
            <a:ext cx="914400" cy="84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1600200" y="1591777"/>
            <a:ext cx="838200" cy="84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rcRect b="12000"/>
          <a:stretch>
            <a:fillRect/>
          </a:stretch>
        </p:blipFill>
        <p:spPr>
          <a:xfrm>
            <a:off x="5410206" y="4876800"/>
            <a:ext cx="4916055" cy="25908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3581400" y="4868376"/>
            <a:ext cx="3070049" cy="923320"/>
          </a:xfrm>
          <a:prstGeom prst="rect">
            <a:avLst/>
          </a:prstGeom>
        </p:spPr>
        <p:txBody>
          <a:bodyPr wrap="none" lIns="91368" tIns="45682" rIns="91368" bIns="45682">
            <a:spAutoFit/>
          </a:bodyPr>
          <a:lstStyle/>
          <a:p>
            <a:r>
              <a:rPr lang="en-US" i="0">
                <a:solidFill>
                  <a:srgbClr val="FF1A1A"/>
                </a:solidFill>
                <a:latin typeface="+mj-lt"/>
              </a:rPr>
              <a:t>Why turn around?</a:t>
            </a:r>
          </a:p>
          <a:p>
            <a:r>
              <a:rPr lang="en-US" i="0">
                <a:solidFill>
                  <a:srgbClr val="FF1A1A"/>
                </a:solidFill>
                <a:latin typeface="+mj-lt"/>
              </a:rPr>
              <a:t>Magnetic Mirrors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28607" y="558969"/>
            <a:ext cx="9368849" cy="507831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/>
              <a:t>Transfer of Macroscopic Kinetic Energy to Microscopic Particles</a:t>
            </a:r>
          </a:p>
        </p:txBody>
      </p:sp>
      <p:sp>
        <p:nvSpPr>
          <p:cNvPr id="63" name="Freeform 62"/>
          <p:cNvSpPr/>
          <p:nvPr/>
        </p:nvSpPr>
        <p:spPr bwMode="auto">
          <a:xfrm>
            <a:off x="304801" y="1981200"/>
            <a:ext cx="1170341" cy="1207726"/>
          </a:xfrm>
          <a:custGeom>
            <a:avLst/>
            <a:gdLst>
              <a:gd name="connsiteX0" fmla="*/ 0 w 1170341"/>
              <a:gd name="connsiteY0" fmla="*/ 533308 h 1207726"/>
              <a:gd name="connsiteX1" fmla="*/ 398414 w 1170341"/>
              <a:gd name="connsiteY1" fmla="*/ 47728 h 1207726"/>
              <a:gd name="connsiteX2" fmla="*/ 597621 w 1170341"/>
              <a:gd name="connsiteY2" fmla="*/ 533308 h 1207726"/>
              <a:gd name="connsiteX3" fmla="*/ 996035 w 1170341"/>
              <a:gd name="connsiteY3" fmla="*/ 570661 h 1207726"/>
              <a:gd name="connsiteX4" fmla="*/ 759477 w 1170341"/>
              <a:gd name="connsiteY4" fmla="*/ 47728 h 1207726"/>
              <a:gd name="connsiteX5" fmla="*/ 348612 w 1170341"/>
              <a:gd name="connsiteY5" fmla="*/ 284293 h 1207726"/>
              <a:gd name="connsiteX6" fmla="*/ 385964 w 1170341"/>
              <a:gd name="connsiteY6" fmla="*/ 1180749 h 1207726"/>
              <a:gd name="connsiteX7" fmla="*/ 1108089 w 1170341"/>
              <a:gd name="connsiteY7" fmla="*/ 446153 h 1207726"/>
              <a:gd name="connsiteX8" fmla="*/ 12450 w 1170341"/>
              <a:gd name="connsiteY8" fmla="*/ 284293 h 1207726"/>
              <a:gd name="connsiteX9" fmla="*/ 12450 w 1170341"/>
              <a:gd name="connsiteY9" fmla="*/ 284293 h 120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0341" h="1207726">
                <a:moveTo>
                  <a:pt x="0" y="533308"/>
                </a:moveTo>
                <a:cubicBezTo>
                  <a:pt x="149405" y="290518"/>
                  <a:pt x="298811" y="47728"/>
                  <a:pt x="398414" y="47728"/>
                </a:cubicBezTo>
                <a:cubicBezTo>
                  <a:pt x="498017" y="47728"/>
                  <a:pt x="498018" y="446153"/>
                  <a:pt x="597621" y="533308"/>
                </a:cubicBezTo>
                <a:cubicBezTo>
                  <a:pt x="697225" y="620464"/>
                  <a:pt x="969059" y="651591"/>
                  <a:pt x="996035" y="570661"/>
                </a:cubicBezTo>
                <a:cubicBezTo>
                  <a:pt x="1023011" y="489731"/>
                  <a:pt x="867381" y="95456"/>
                  <a:pt x="759477" y="47728"/>
                </a:cubicBezTo>
                <a:cubicBezTo>
                  <a:pt x="651573" y="0"/>
                  <a:pt x="410864" y="95456"/>
                  <a:pt x="348612" y="284293"/>
                </a:cubicBezTo>
                <a:cubicBezTo>
                  <a:pt x="286360" y="473130"/>
                  <a:pt x="259384" y="1153772"/>
                  <a:pt x="385964" y="1180749"/>
                </a:cubicBezTo>
                <a:cubicBezTo>
                  <a:pt x="512544" y="1207726"/>
                  <a:pt x="1170341" y="595562"/>
                  <a:pt x="1108089" y="446153"/>
                </a:cubicBezTo>
                <a:cubicBezTo>
                  <a:pt x="1045837" y="296744"/>
                  <a:pt x="12450" y="284293"/>
                  <a:pt x="12450" y="284293"/>
                </a:cubicBezTo>
                <a:lnTo>
                  <a:pt x="12450" y="284293"/>
                </a:lnTo>
              </a:path>
            </a:pathLst>
          </a:cu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endParaRPr lang="en-US" sz="2500">
              <a:latin typeface="Times New Roman" pitchFamily="-97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981204" y="2514601"/>
            <a:ext cx="615186" cy="523143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itchFamily="-97" charset="0"/>
              </a:rPr>
              <a:t>E</a:t>
            </a:r>
            <a:r>
              <a:rPr lang="en-US" sz="2800" baseline="-25000">
                <a:solidFill>
                  <a:srgbClr val="0000FF"/>
                </a:solidFill>
                <a:latin typeface="Times New Roman" pitchFamily="-97" charset="0"/>
              </a:rPr>
              <a:t>0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981204" y="1676400"/>
            <a:ext cx="615186" cy="523143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itchFamily="-97" charset="0"/>
              </a:rPr>
              <a:t>E</a:t>
            </a:r>
            <a:r>
              <a:rPr lang="en-US" sz="2800" baseline="-25000">
                <a:solidFill>
                  <a:srgbClr val="0000FF"/>
                </a:solidFill>
                <a:latin typeface="Times New Roman" pitchFamily="-97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898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1"/>
            <a:ext cx="8572500" cy="762000"/>
          </a:xfrm>
        </p:spPr>
        <p:txBody>
          <a:bodyPr/>
          <a:lstStyle/>
          <a:p>
            <a:r>
              <a:rPr lang="en-US"/>
              <a:t>Fermi: Magnetized Clouds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5867399"/>
            <a:ext cx="508000" cy="469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0404" y="823589"/>
            <a:ext cx="6858000" cy="7155805"/>
          </a:xfrm>
          <a:prstGeom prst="rect">
            <a:avLst/>
          </a:prstGeom>
          <a:solidFill>
            <a:schemeClr val="tx1"/>
          </a:solidFill>
        </p:spPr>
        <p:txBody>
          <a:bodyPr wrap="square" lIns="91368" tIns="45682" rIns="91368" bIns="45682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+mj-lt"/>
              </a:rPr>
              <a:t>Relativistic Particles</a:t>
            </a:r>
            <a:endParaRPr lang="en-US">
              <a:solidFill>
                <a:srgbClr val="000000"/>
              </a:solidFill>
            </a:endParaRPr>
          </a:p>
          <a:p>
            <a:r>
              <a:rPr lang="en-US" i="0">
                <a:solidFill>
                  <a:srgbClr val="000000"/>
                </a:solidFill>
                <a:latin typeface="+mj-lt"/>
              </a:rPr>
              <a:t>1D version</a:t>
            </a:r>
          </a:p>
          <a:p>
            <a:r>
              <a:rPr lang="en-US" i="0">
                <a:solidFill>
                  <a:srgbClr val="000000"/>
                </a:solidFill>
                <a:latin typeface="+mj-lt"/>
              </a:rPr>
              <a:t>Frame of cloud</a:t>
            </a: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914400"/>
            <a:ext cx="1295400" cy="469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447802"/>
            <a:ext cx="3454400" cy="736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2133600"/>
            <a:ext cx="3594100" cy="749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2286000"/>
            <a:ext cx="1054100" cy="40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6202" y="2209800"/>
            <a:ext cx="20193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" y="3124201"/>
            <a:ext cx="5943600" cy="11187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rcRect l="2700" t="6000" r="2700" b="18000"/>
          <a:stretch>
            <a:fillRect/>
          </a:stretch>
        </p:blipFill>
        <p:spPr>
          <a:xfrm>
            <a:off x="-228600" y="4512554"/>
            <a:ext cx="4419600" cy="325984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43600" y="3378369"/>
            <a:ext cx="1676400" cy="507831"/>
          </a:xfrm>
          <a:prstGeom prst="rect">
            <a:avLst/>
          </a:prstGeom>
          <a:solidFill>
            <a:schemeClr val="tx1"/>
          </a:solidFill>
        </p:spPr>
        <p:txBody>
          <a:bodyPr wrap="square" lIns="91368" tIns="45682" rIns="91368" bIns="45682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~ 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4600" y="3352800"/>
            <a:ext cx="584200" cy="50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3406" y="6934202"/>
            <a:ext cx="2088147" cy="5588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400800" y="6934200"/>
            <a:ext cx="3124200" cy="507831"/>
          </a:xfrm>
          <a:prstGeom prst="rect">
            <a:avLst/>
          </a:prstGeom>
          <a:solidFill>
            <a:schemeClr val="tx1"/>
          </a:solidFill>
        </p:spPr>
        <p:txBody>
          <a:bodyPr wrap="square" lIns="91368" tIns="45682" rIns="91368" bIns="45682" rtlCol="0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second order in β</a:t>
            </a:r>
            <a:r>
              <a:rPr lang="en-US" baseline="-25000">
                <a:solidFill>
                  <a:srgbClr val="000000"/>
                </a:solidFill>
              </a:rPr>
              <a:t>cl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0" y="838200"/>
            <a:ext cx="3276600" cy="2438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endParaRPr lang="en-US" sz="2500">
              <a:latin typeface="Times New Roman" pitchFamily="-97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3400" y="6248408"/>
            <a:ext cx="2514600" cy="47751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62801" y="6324600"/>
            <a:ext cx="1320800" cy="47312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58204" y="6248400"/>
            <a:ext cx="701040" cy="4572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0" y="4114800"/>
            <a:ext cx="4999148" cy="507831"/>
          </a:xfrm>
          <a:prstGeom prst="rect">
            <a:avLst/>
          </a:prstGeom>
          <a:solidFill>
            <a:schemeClr val="tx1"/>
          </a:solidFill>
        </p:spPr>
        <p:txBody>
          <a:bodyPr wrap="none" lIns="91368" tIns="45682" rIns="91368" bIns="45682" rtlCol="0">
            <a:spAutoFit/>
          </a:bodyPr>
          <a:lstStyle/>
          <a:p>
            <a:r>
              <a:rPr lang="en-US" i="0">
                <a:solidFill>
                  <a:srgbClr val="000000"/>
                </a:solidFill>
                <a:latin typeface="+mj-lt"/>
              </a:rPr>
              <a:t>In 2 D can gain or lose energy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94362" y="4191002"/>
            <a:ext cx="4864038" cy="507831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E</a:t>
            </a:r>
            <a:r>
              <a:rPr lang="en-US" i="0" baseline="-25000">
                <a:solidFill>
                  <a:srgbClr val="000000"/>
                </a:solidFill>
              </a:rPr>
              <a:t>1</a:t>
            </a:r>
            <a:r>
              <a:rPr lang="en-US" i="0">
                <a:solidFill>
                  <a:srgbClr val="000000"/>
                </a:solidFill>
              </a:rPr>
              <a:t> = γ</a:t>
            </a:r>
            <a:r>
              <a:rPr lang="en-US" i="0" baseline="30000">
                <a:solidFill>
                  <a:srgbClr val="000000"/>
                </a:solidFill>
              </a:rPr>
              <a:t>2</a:t>
            </a:r>
            <a:r>
              <a:rPr lang="en-US" i="0">
                <a:solidFill>
                  <a:srgbClr val="000000"/>
                </a:solidFill>
              </a:rPr>
              <a:t> E</a:t>
            </a:r>
            <a:r>
              <a:rPr lang="en-US" i="0" baseline="-25000">
                <a:solidFill>
                  <a:srgbClr val="000000"/>
                </a:solidFill>
              </a:rPr>
              <a:t>0</a:t>
            </a:r>
            <a:r>
              <a:rPr lang="en-US" i="0">
                <a:solidFill>
                  <a:srgbClr val="000000"/>
                </a:solidFill>
              </a:rPr>
              <a:t> (1-βcosθ</a:t>
            </a:r>
            <a:r>
              <a:rPr lang="en-US" i="0" baseline="-25000">
                <a:solidFill>
                  <a:srgbClr val="000000"/>
                </a:solidFill>
              </a:rPr>
              <a:t>1</a:t>
            </a:r>
            <a:r>
              <a:rPr lang="en-US" i="0">
                <a:solidFill>
                  <a:srgbClr val="000000"/>
                </a:solidFill>
              </a:rPr>
              <a:t>) (1+βcosθ</a:t>
            </a:r>
            <a:r>
              <a:rPr lang="en-US" i="0" baseline="-25000">
                <a:solidFill>
                  <a:srgbClr val="000000"/>
                </a:solidFill>
              </a:rPr>
              <a:t>2</a:t>
            </a:r>
            <a:r>
              <a:rPr lang="en-US" i="0">
                <a:solidFill>
                  <a:srgbClr val="000000"/>
                </a:solidFill>
              </a:rPr>
              <a:t>’)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80576" y="5486402"/>
            <a:ext cx="6193128" cy="507831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-1+ (1- βcosθ</a:t>
            </a:r>
            <a:r>
              <a:rPr lang="en-US" i="0" baseline="-25000">
                <a:solidFill>
                  <a:srgbClr val="000000"/>
                </a:solidFill>
              </a:rPr>
              <a:t>1</a:t>
            </a:r>
            <a:r>
              <a:rPr lang="en-US" i="0">
                <a:solidFill>
                  <a:srgbClr val="000000"/>
                </a:solidFill>
              </a:rPr>
              <a:t>+βcosθ</a:t>
            </a:r>
            <a:r>
              <a:rPr lang="en-US" i="0" baseline="-25000">
                <a:solidFill>
                  <a:srgbClr val="000000"/>
                </a:solidFill>
              </a:rPr>
              <a:t>2</a:t>
            </a:r>
            <a:r>
              <a:rPr lang="en-US" i="0">
                <a:solidFill>
                  <a:srgbClr val="000000"/>
                </a:solidFill>
              </a:rPr>
              <a:t>’-β</a:t>
            </a:r>
            <a:r>
              <a:rPr lang="en-US" i="0" baseline="30000">
                <a:solidFill>
                  <a:srgbClr val="000000"/>
                </a:solidFill>
              </a:rPr>
              <a:t>2</a:t>
            </a:r>
            <a:r>
              <a:rPr lang="en-US" i="0">
                <a:solidFill>
                  <a:srgbClr val="000000"/>
                </a:solidFill>
              </a:rPr>
              <a:t>cosθ</a:t>
            </a:r>
            <a:r>
              <a:rPr lang="en-US" i="0" baseline="-25000">
                <a:solidFill>
                  <a:srgbClr val="000000"/>
                </a:solidFill>
              </a:rPr>
              <a:t>1</a:t>
            </a:r>
            <a:r>
              <a:rPr lang="en-US" i="0">
                <a:solidFill>
                  <a:srgbClr val="000000"/>
                </a:solidFill>
              </a:rPr>
              <a:t>cosθ</a:t>
            </a:r>
            <a:r>
              <a:rPr lang="en-US" i="0" baseline="-25000">
                <a:solidFill>
                  <a:srgbClr val="000000"/>
                </a:solidFill>
              </a:rPr>
              <a:t>2</a:t>
            </a:r>
            <a:r>
              <a:rPr lang="en-US" i="0">
                <a:solidFill>
                  <a:srgbClr val="000000"/>
                </a:solidFill>
              </a:rPr>
              <a:t>’)/1-β</a:t>
            </a:r>
            <a:r>
              <a:rPr lang="en-US" i="0" baseline="30000">
                <a:solidFill>
                  <a:srgbClr val="000000"/>
                </a:solidFill>
              </a:rPr>
              <a:t>2</a:t>
            </a:r>
            <a:endParaRPr lang="en-US" i="0">
              <a:solidFill>
                <a:srgbClr val="00000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14801" y="4648201"/>
            <a:ext cx="990600" cy="9238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38200"/>
            <a:ext cx="508000" cy="469900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 bwMode="auto">
          <a:xfrm rot="5400000">
            <a:off x="381799" y="2065031"/>
            <a:ext cx="2286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Freeform 39"/>
          <p:cNvSpPr/>
          <p:nvPr/>
        </p:nvSpPr>
        <p:spPr bwMode="auto">
          <a:xfrm flipH="1">
            <a:off x="-1" y="1918239"/>
            <a:ext cx="1600200" cy="309385"/>
          </a:xfrm>
          <a:custGeom>
            <a:avLst/>
            <a:gdLst>
              <a:gd name="connsiteX0" fmla="*/ 439597 w 3086483"/>
              <a:gd name="connsiteY0" fmla="*/ 2327 h 309385"/>
              <a:gd name="connsiteX1" fmla="*/ 2546872 w 3086483"/>
              <a:gd name="connsiteY1" fmla="*/ 44198 h 309385"/>
              <a:gd name="connsiteX2" fmla="*/ 2728293 w 3086483"/>
              <a:gd name="connsiteY2" fmla="*/ 267513 h 309385"/>
              <a:gd name="connsiteX3" fmla="*/ 397731 w 3086483"/>
              <a:gd name="connsiteY3" fmla="*/ 295427 h 309385"/>
              <a:gd name="connsiteX4" fmla="*/ 341909 w 3086483"/>
              <a:gd name="connsiteY4" fmla="*/ 295427 h 30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6483" h="309385">
                <a:moveTo>
                  <a:pt x="439597" y="2327"/>
                </a:moveTo>
                <a:cubicBezTo>
                  <a:pt x="1302510" y="1163"/>
                  <a:pt x="2165423" y="0"/>
                  <a:pt x="2546872" y="44198"/>
                </a:cubicBezTo>
                <a:cubicBezTo>
                  <a:pt x="2928321" y="88396"/>
                  <a:pt x="3086483" y="225641"/>
                  <a:pt x="2728293" y="267513"/>
                </a:cubicBezTo>
                <a:cubicBezTo>
                  <a:pt x="2370103" y="309385"/>
                  <a:pt x="795462" y="290775"/>
                  <a:pt x="397731" y="295427"/>
                </a:cubicBezTo>
                <a:cubicBezTo>
                  <a:pt x="0" y="300079"/>
                  <a:pt x="170954" y="297753"/>
                  <a:pt x="341909" y="295427"/>
                </a:cubicBezTo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endParaRPr lang="en-US" sz="2500">
              <a:latin typeface="Times New Roman" pitchFamily="-97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1371602" y="1913425"/>
            <a:ext cx="1066798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1600200" y="1295400"/>
            <a:ext cx="838200" cy="84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Freeform 46"/>
          <p:cNvSpPr/>
          <p:nvPr/>
        </p:nvSpPr>
        <p:spPr bwMode="auto">
          <a:xfrm>
            <a:off x="304801" y="1684825"/>
            <a:ext cx="1170341" cy="1207726"/>
          </a:xfrm>
          <a:custGeom>
            <a:avLst/>
            <a:gdLst>
              <a:gd name="connsiteX0" fmla="*/ 0 w 1170341"/>
              <a:gd name="connsiteY0" fmla="*/ 533308 h 1207726"/>
              <a:gd name="connsiteX1" fmla="*/ 398414 w 1170341"/>
              <a:gd name="connsiteY1" fmla="*/ 47728 h 1207726"/>
              <a:gd name="connsiteX2" fmla="*/ 597621 w 1170341"/>
              <a:gd name="connsiteY2" fmla="*/ 533308 h 1207726"/>
              <a:gd name="connsiteX3" fmla="*/ 996035 w 1170341"/>
              <a:gd name="connsiteY3" fmla="*/ 570661 h 1207726"/>
              <a:gd name="connsiteX4" fmla="*/ 759477 w 1170341"/>
              <a:gd name="connsiteY4" fmla="*/ 47728 h 1207726"/>
              <a:gd name="connsiteX5" fmla="*/ 348612 w 1170341"/>
              <a:gd name="connsiteY5" fmla="*/ 284293 h 1207726"/>
              <a:gd name="connsiteX6" fmla="*/ 385964 w 1170341"/>
              <a:gd name="connsiteY6" fmla="*/ 1180749 h 1207726"/>
              <a:gd name="connsiteX7" fmla="*/ 1108089 w 1170341"/>
              <a:gd name="connsiteY7" fmla="*/ 446153 h 1207726"/>
              <a:gd name="connsiteX8" fmla="*/ 12450 w 1170341"/>
              <a:gd name="connsiteY8" fmla="*/ 284293 h 1207726"/>
              <a:gd name="connsiteX9" fmla="*/ 12450 w 1170341"/>
              <a:gd name="connsiteY9" fmla="*/ 284293 h 120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0341" h="1207726">
                <a:moveTo>
                  <a:pt x="0" y="533308"/>
                </a:moveTo>
                <a:cubicBezTo>
                  <a:pt x="149405" y="290518"/>
                  <a:pt x="298811" y="47728"/>
                  <a:pt x="398414" y="47728"/>
                </a:cubicBezTo>
                <a:cubicBezTo>
                  <a:pt x="498017" y="47728"/>
                  <a:pt x="498018" y="446153"/>
                  <a:pt x="597621" y="533308"/>
                </a:cubicBezTo>
                <a:cubicBezTo>
                  <a:pt x="697225" y="620464"/>
                  <a:pt x="969059" y="651591"/>
                  <a:pt x="996035" y="570661"/>
                </a:cubicBezTo>
                <a:cubicBezTo>
                  <a:pt x="1023011" y="489731"/>
                  <a:pt x="867381" y="95456"/>
                  <a:pt x="759477" y="47728"/>
                </a:cubicBezTo>
                <a:cubicBezTo>
                  <a:pt x="651573" y="0"/>
                  <a:pt x="410864" y="95456"/>
                  <a:pt x="348612" y="284293"/>
                </a:cubicBezTo>
                <a:cubicBezTo>
                  <a:pt x="286360" y="473130"/>
                  <a:pt x="259384" y="1153772"/>
                  <a:pt x="385964" y="1180749"/>
                </a:cubicBezTo>
                <a:cubicBezTo>
                  <a:pt x="512544" y="1207726"/>
                  <a:pt x="1170341" y="595562"/>
                  <a:pt x="1108089" y="446153"/>
                </a:cubicBezTo>
                <a:cubicBezTo>
                  <a:pt x="1045837" y="296744"/>
                  <a:pt x="12450" y="284293"/>
                  <a:pt x="12450" y="284293"/>
                </a:cubicBezTo>
                <a:lnTo>
                  <a:pt x="12450" y="284293"/>
                </a:lnTo>
              </a:path>
            </a:pathLst>
          </a:cu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endParaRPr lang="en-US" sz="2500">
              <a:latin typeface="Times New Roman" pitchFamily="-97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 rot="10800000" flipV="1">
            <a:off x="1524000" y="2209804"/>
            <a:ext cx="914400" cy="84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1981204" y="2209800"/>
            <a:ext cx="615186" cy="523143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itchFamily="-97" charset="0"/>
              </a:rPr>
              <a:t>E</a:t>
            </a:r>
            <a:r>
              <a:rPr lang="en-US" sz="2800" baseline="-25000">
                <a:solidFill>
                  <a:srgbClr val="0000FF"/>
                </a:solidFill>
                <a:latin typeface="Times New Roman" pitchFamily="-97" charset="0"/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981204" y="1371600"/>
            <a:ext cx="615186" cy="523143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itchFamily="-97" charset="0"/>
              </a:rPr>
              <a:t>E</a:t>
            </a:r>
            <a:r>
              <a:rPr lang="en-US" sz="2800" baseline="-25000">
                <a:solidFill>
                  <a:srgbClr val="0000FF"/>
                </a:solidFill>
                <a:latin typeface="Times New Roman" pitchFamily="-97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488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66805"/>
            <a:ext cx="9387840" cy="990600"/>
          </a:xfrm>
        </p:spPr>
        <p:txBody>
          <a:bodyPr/>
          <a:lstStyle/>
          <a:p>
            <a:r>
              <a:rPr lang="en-US"/>
              <a:t>First Order Fermi:</a:t>
            </a:r>
            <a:br>
              <a:rPr lang="en-US"/>
            </a:br>
            <a:r>
              <a:rPr lang="en-US"/>
              <a:t>shock acceleration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1066800" y="0"/>
            <a:ext cx="8382000" cy="75438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endParaRPr lang="en-US" sz="2500">
              <a:latin typeface="Times New Roman" pitchFamily="-97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 flipV="1">
            <a:off x="304807" y="3657600"/>
            <a:ext cx="7620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228608" y="2819400"/>
            <a:ext cx="971519" cy="507831"/>
          </a:xfrm>
          <a:prstGeom prst="rect">
            <a:avLst/>
          </a:prstGeom>
        </p:spPr>
        <p:txBody>
          <a:bodyPr wrap="none" lIns="91368" tIns="45682" rIns="91368" bIns="45682">
            <a:spAutoFit/>
          </a:bodyPr>
          <a:lstStyle/>
          <a:p>
            <a:pPr algn="ctr"/>
            <a:r>
              <a:rPr lang="en-US">
                <a:solidFill>
                  <a:schemeClr val="bg2">
                    <a:lumMod val="60000"/>
                    <a:lumOff val="40000"/>
                  </a:schemeClr>
                </a:solidFill>
              </a:rPr>
              <a:t>β</a:t>
            </a:r>
            <a:r>
              <a:rPr lang="en-US" baseline="-25000">
                <a:solidFill>
                  <a:schemeClr val="bg2">
                    <a:lumMod val="60000"/>
                    <a:lumOff val="40000"/>
                  </a:schemeClr>
                </a:solidFill>
              </a:rPr>
              <a:t>shock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9448800" y="342900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8458207" y="3124201"/>
            <a:ext cx="971519" cy="507831"/>
          </a:xfrm>
          <a:prstGeom prst="rect">
            <a:avLst/>
          </a:prstGeom>
        </p:spPr>
        <p:txBody>
          <a:bodyPr wrap="none" lIns="91368" tIns="45682" rIns="91368" bIns="45682">
            <a:spAutoFit/>
          </a:bodyPr>
          <a:lstStyle/>
          <a:p>
            <a:pPr algn="ctr"/>
            <a:r>
              <a:rPr lang="en-US">
                <a:solidFill>
                  <a:schemeClr val="bg2">
                    <a:lumMod val="60000"/>
                    <a:lumOff val="40000"/>
                  </a:schemeClr>
                </a:solidFill>
              </a:rPr>
              <a:t>β</a:t>
            </a:r>
            <a:r>
              <a:rPr lang="en-US" baseline="-25000">
                <a:solidFill>
                  <a:schemeClr val="bg2">
                    <a:lumMod val="60000"/>
                    <a:lumOff val="40000"/>
                  </a:schemeClr>
                </a:solidFill>
              </a:rPr>
              <a:t>shock</a:t>
            </a:r>
          </a:p>
        </p:txBody>
      </p:sp>
      <p:sp>
        <p:nvSpPr>
          <p:cNvPr id="16" name="Freeform 15"/>
          <p:cNvSpPr/>
          <p:nvPr/>
        </p:nvSpPr>
        <p:spPr bwMode="auto">
          <a:xfrm>
            <a:off x="-152399" y="3962401"/>
            <a:ext cx="1981200" cy="309385"/>
          </a:xfrm>
          <a:custGeom>
            <a:avLst/>
            <a:gdLst>
              <a:gd name="connsiteX0" fmla="*/ 439597 w 3086483"/>
              <a:gd name="connsiteY0" fmla="*/ 2327 h 309385"/>
              <a:gd name="connsiteX1" fmla="*/ 2546872 w 3086483"/>
              <a:gd name="connsiteY1" fmla="*/ 44198 h 309385"/>
              <a:gd name="connsiteX2" fmla="*/ 2728293 w 3086483"/>
              <a:gd name="connsiteY2" fmla="*/ 267513 h 309385"/>
              <a:gd name="connsiteX3" fmla="*/ 397731 w 3086483"/>
              <a:gd name="connsiteY3" fmla="*/ 295427 h 309385"/>
              <a:gd name="connsiteX4" fmla="*/ 341909 w 3086483"/>
              <a:gd name="connsiteY4" fmla="*/ 295427 h 30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6483" h="309385">
                <a:moveTo>
                  <a:pt x="439597" y="2327"/>
                </a:moveTo>
                <a:cubicBezTo>
                  <a:pt x="1302510" y="1163"/>
                  <a:pt x="2165423" y="0"/>
                  <a:pt x="2546872" y="44198"/>
                </a:cubicBezTo>
                <a:cubicBezTo>
                  <a:pt x="2928321" y="88396"/>
                  <a:pt x="3086483" y="225641"/>
                  <a:pt x="2728293" y="267513"/>
                </a:cubicBezTo>
                <a:cubicBezTo>
                  <a:pt x="2370103" y="309385"/>
                  <a:pt x="795462" y="290775"/>
                  <a:pt x="397731" y="295427"/>
                </a:cubicBezTo>
                <a:cubicBezTo>
                  <a:pt x="0" y="300079"/>
                  <a:pt x="170954" y="297753"/>
                  <a:pt x="341909" y="295427"/>
                </a:cubicBezTo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endParaRPr lang="en-US" sz="2500">
              <a:latin typeface="Times New Roman" pitchFamily="-97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229162" y="3957597"/>
            <a:ext cx="685801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10800000" flipV="1">
            <a:off x="152955" y="4262399"/>
            <a:ext cx="7620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2" y="2352785"/>
            <a:ext cx="990600" cy="9238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79184" y="2352782"/>
            <a:ext cx="3664623" cy="923330"/>
          </a:xfrm>
          <a:prstGeom prst="rect">
            <a:avLst/>
          </a:prstGeom>
          <a:solidFill>
            <a:schemeClr val="tx1"/>
          </a:solidFill>
        </p:spPr>
        <p:txBody>
          <a:bodyPr wrap="none" lIns="91368" tIns="45682" rIns="91368" bIns="45682" rtlCol="0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-1+ (1+4β/3+4β</a:t>
            </a:r>
            <a:r>
              <a:rPr lang="en-US" i="0" baseline="30000">
                <a:solidFill>
                  <a:srgbClr val="000000"/>
                </a:solidFill>
              </a:rPr>
              <a:t>2</a:t>
            </a:r>
            <a:r>
              <a:rPr lang="en-US" i="0">
                <a:solidFill>
                  <a:srgbClr val="000000"/>
                </a:solidFill>
              </a:rPr>
              <a:t>/9) /1-β</a:t>
            </a:r>
            <a:r>
              <a:rPr lang="en-US" i="0" baseline="30000">
                <a:solidFill>
                  <a:srgbClr val="000000"/>
                </a:solidFill>
              </a:rPr>
              <a:t>2</a:t>
            </a:r>
          </a:p>
          <a:p>
            <a:r>
              <a:rPr lang="en-US" i="0">
                <a:solidFill>
                  <a:srgbClr val="000000"/>
                </a:solidFill>
              </a:rPr>
              <a:t>≈ 4β/3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276603"/>
            <a:ext cx="4572000" cy="2667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69177" y="5943605"/>
            <a:ext cx="5790967" cy="1415695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pPr algn="ctr"/>
            <a:r>
              <a:rPr lang="en-US" i="0">
                <a:latin typeface="+mj-lt"/>
              </a:rPr>
              <a:t>success for </a:t>
            </a:r>
            <a:r>
              <a:rPr lang="en-US" sz="3200" b="1" i="0">
                <a:solidFill>
                  <a:srgbClr val="FFFF00"/>
                </a:solidFill>
                <a:latin typeface="+mj-lt"/>
              </a:rPr>
              <a:t>Galactic Cosmic Ray </a:t>
            </a:r>
          </a:p>
          <a:p>
            <a:pPr algn="ctr"/>
            <a:r>
              <a:rPr lang="en-US" i="0">
                <a:latin typeface="+mj-lt"/>
              </a:rPr>
              <a:t>acceleration in Supernova Remnants</a:t>
            </a:r>
          </a:p>
          <a:p>
            <a:pPr algn="ctr"/>
            <a:r>
              <a:rPr lang="en-US" i="0">
                <a:latin typeface="+mj-lt"/>
              </a:rPr>
              <a:t>Sedov-Taylor phase</a:t>
            </a:r>
          </a:p>
        </p:txBody>
      </p:sp>
    </p:spTree>
    <p:extLst>
      <p:ext uri="{BB962C8B-B14F-4D97-AF65-F5344CB8AC3E}">
        <p14:creationId xmlns:p14="http://schemas.microsoft.com/office/powerpoint/2010/main" val="361915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843280"/>
            <a:ext cx="9387840" cy="12954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1340" y="2397760"/>
            <a:ext cx="6705600" cy="46634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228600" y="685802"/>
            <a:ext cx="9677400" cy="7010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endParaRPr lang="en-US" sz="2500">
              <a:latin typeface="Times New Roman" pitchFamily="-97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4400"/>
            <a:ext cx="787400" cy="104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1143000"/>
            <a:ext cx="7162800" cy="923330"/>
          </a:xfrm>
          <a:prstGeom prst="rect">
            <a:avLst/>
          </a:prstGeom>
          <a:noFill/>
        </p:spPr>
        <p:txBody>
          <a:bodyPr wrap="square" lIns="91368" tIns="45682" rIns="91368" bIns="45682" rtlCol="0">
            <a:spAutoFit/>
          </a:bodyPr>
          <a:lstStyle/>
          <a:p>
            <a:r>
              <a:rPr lang="en-US" i="0">
                <a:solidFill>
                  <a:schemeClr val="bg1"/>
                </a:solidFill>
              </a:rPr>
              <a:t>independent of energy (		      or  	)	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4"/>
            <a:ext cx="762000" cy="49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219199"/>
            <a:ext cx="1651000" cy="482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1143001"/>
            <a:ext cx="584200" cy="50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667000"/>
            <a:ext cx="2578100" cy="723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806" y="2133603"/>
            <a:ext cx="4033557" cy="507831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After n cycles (encounters</a:t>
            </a:r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0" y="2362200"/>
            <a:ext cx="3721100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4419604"/>
            <a:ext cx="6565900" cy="1231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6" y="4648203"/>
            <a:ext cx="1879600" cy="787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9601" y="3581401"/>
            <a:ext cx="5658204" cy="923320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P</a:t>
            </a:r>
            <a:r>
              <a:rPr lang="en-US" i="0" baseline="-25000">
                <a:solidFill>
                  <a:srgbClr val="000000"/>
                </a:solidFill>
              </a:rPr>
              <a:t>esc</a:t>
            </a:r>
            <a:r>
              <a:rPr lang="en-US" i="0">
                <a:solidFill>
                  <a:srgbClr val="000000"/>
                </a:solidFill>
              </a:rPr>
              <a:t> probability of escape</a:t>
            </a:r>
            <a:r>
              <a:rPr lang="en-US">
                <a:solidFill>
                  <a:srgbClr val="000000"/>
                </a:solidFill>
              </a:rPr>
              <a:t> in each cycle</a:t>
            </a:r>
          </a:p>
          <a:p>
            <a:r>
              <a:rPr lang="en-US" i="0">
                <a:solidFill>
                  <a:srgbClr val="000000"/>
                </a:solidFill>
              </a:rPr>
              <a:t>Number of particles that reach E &gt;E</a:t>
            </a:r>
            <a:r>
              <a:rPr lang="en-US" i="0" baseline="-25000">
                <a:solidFill>
                  <a:srgbClr val="000000"/>
                </a:solidFill>
              </a:rPr>
              <a:t>n</a:t>
            </a:r>
            <a:r>
              <a:rPr lang="en-US" i="0">
                <a:solidFill>
                  <a:srgbClr val="000000"/>
                </a:solidFill>
              </a:rPr>
              <a:t> 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0" y="5410200"/>
            <a:ext cx="3568700" cy="1092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8" y="5715001"/>
            <a:ext cx="2890535" cy="507831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Shock Acceleration 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088" y="6400803"/>
            <a:ext cx="2197100" cy="1181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5088" y="6400799"/>
            <a:ext cx="2235200" cy="11303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48688" y="6629400"/>
            <a:ext cx="1447312" cy="507831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+ O(M</a:t>
            </a:r>
            <a:r>
              <a:rPr lang="en-US" i="0" baseline="30000">
                <a:solidFill>
                  <a:srgbClr val="000000"/>
                </a:solidFill>
              </a:rPr>
              <a:t>-2</a:t>
            </a:r>
            <a:r>
              <a:rPr lang="en-US" i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0800" y="6629400"/>
            <a:ext cx="1117600" cy="4699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467600" y="6553203"/>
            <a:ext cx="2514600" cy="507831"/>
          </a:xfrm>
          <a:prstGeom prst="rect">
            <a:avLst/>
          </a:prstGeom>
          <a:noFill/>
        </p:spPr>
        <p:txBody>
          <a:bodyPr wrap="square" lIns="91368" tIns="45682" rIns="91368" bIns="45682" rtlCol="0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~ E </a:t>
            </a:r>
            <a:r>
              <a:rPr lang="en-US" i="0" baseline="30000">
                <a:solidFill>
                  <a:srgbClr val="000000"/>
                </a:solidFill>
              </a:rPr>
              <a:t>– (</a:t>
            </a:r>
            <a:r>
              <a:rPr lang="en-US" b="1" i="0" baseline="30000">
                <a:solidFill>
                  <a:srgbClr val="000000"/>
                </a:solidFill>
              </a:rPr>
              <a:t>2</a:t>
            </a:r>
            <a:r>
              <a:rPr lang="en-US" i="0" baseline="30000">
                <a:solidFill>
                  <a:srgbClr val="000000"/>
                </a:solidFill>
              </a:rPr>
              <a:t> </a:t>
            </a:r>
            <a:r>
              <a:rPr lang="en-US" sz="2800" i="0" baseline="30000">
                <a:solidFill>
                  <a:srgbClr val="000000"/>
                </a:solidFill>
              </a:rPr>
              <a:t>+ O(1/M^2)</a:t>
            </a:r>
            <a:r>
              <a:rPr lang="en-US" i="0" baseline="300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6400800" y="6477002"/>
            <a:ext cx="3505200" cy="91440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endParaRPr lang="en-US" sz="2500">
              <a:latin typeface="Times New Roman" pitchFamily="-97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67008" y="0"/>
            <a:ext cx="4629331" cy="646331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sz="3600" b="1" i="0">
                <a:latin typeface="+mj-lt"/>
              </a:rPr>
              <a:t>Power Law Spectrum</a:t>
            </a:r>
          </a:p>
        </p:txBody>
      </p:sp>
    </p:spTree>
    <p:extLst>
      <p:ext uri="{BB962C8B-B14F-4D97-AF65-F5344CB8AC3E}">
        <p14:creationId xmlns:p14="http://schemas.microsoft.com/office/powerpoint/2010/main" val="85110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843280"/>
            <a:ext cx="9387840" cy="12954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1340" y="2397760"/>
            <a:ext cx="6705600" cy="46634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228600" y="685802"/>
            <a:ext cx="9677400" cy="7010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endParaRPr lang="en-US" sz="2500">
              <a:latin typeface="Times New Roman" pitchFamily="-97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4400"/>
            <a:ext cx="787400" cy="104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1143000"/>
            <a:ext cx="7162800" cy="923330"/>
          </a:xfrm>
          <a:prstGeom prst="rect">
            <a:avLst/>
          </a:prstGeom>
          <a:noFill/>
        </p:spPr>
        <p:txBody>
          <a:bodyPr wrap="square" lIns="91368" tIns="45682" rIns="91368" bIns="45682" rtlCol="0">
            <a:spAutoFit/>
          </a:bodyPr>
          <a:lstStyle/>
          <a:p>
            <a:r>
              <a:rPr lang="en-US" i="0">
                <a:solidFill>
                  <a:schemeClr val="bg1"/>
                </a:solidFill>
              </a:rPr>
              <a:t>independent of energy (		      or  	)	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4"/>
            <a:ext cx="762000" cy="49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219199"/>
            <a:ext cx="1651000" cy="482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1143001"/>
            <a:ext cx="584200" cy="50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667000"/>
            <a:ext cx="2578100" cy="723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806" y="2133603"/>
            <a:ext cx="4033557" cy="507831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After n cycles (encounters</a:t>
            </a:r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0" y="2362200"/>
            <a:ext cx="3721100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4419604"/>
            <a:ext cx="6565900" cy="1231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6" y="4648203"/>
            <a:ext cx="1879600" cy="787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9601" y="3581401"/>
            <a:ext cx="5658204" cy="923320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P</a:t>
            </a:r>
            <a:r>
              <a:rPr lang="en-US" i="0" baseline="-25000">
                <a:solidFill>
                  <a:srgbClr val="000000"/>
                </a:solidFill>
              </a:rPr>
              <a:t>esc</a:t>
            </a:r>
            <a:r>
              <a:rPr lang="en-US" i="0">
                <a:solidFill>
                  <a:srgbClr val="000000"/>
                </a:solidFill>
              </a:rPr>
              <a:t> probability of escape</a:t>
            </a:r>
            <a:r>
              <a:rPr lang="en-US">
                <a:solidFill>
                  <a:srgbClr val="000000"/>
                </a:solidFill>
              </a:rPr>
              <a:t> in each cycle</a:t>
            </a:r>
          </a:p>
          <a:p>
            <a:r>
              <a:rPr lang="en-US" i="0">
                <a:solidFill>
                  <a:srgbClr val="000000"/>
                </a:solidFill>
              </a:rPr>
              <a:t>Number of particles that reach E &gt;E</a:t>
            </a:r>
            <a:r>
              <a:rPr lang="en-US" i="0" baseline="-25000">
                <a:solidFill>
                  <a:srgbClr val="000000"/>
                </a:solidFill>
              </a:rPr>
              <a:t>n</a:t>
            </a:r>
            <a:r>
              <a:rPr lang="en-US" i="0">
                <a:solidFill>
                  <a:srgbClr val="000000"/>
                </a:solidFill>
              </a:rPr>
              <a:t> 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0" y="5410200"/>
            <a:ext cx="3568700" cy="1092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8" y="5715001"/>
            <a:ext cx="2890535" cy="507831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Shock Acceleration 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088" y="6400803"/>
            <a:ext cx="2197100" cy="1181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5088" y="6400799"/>
            <a:ext cx="2235200" cy="11303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48688" y="6629400"/>
            <a:ext cx="1447312" cy="507831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+ O(M</a:t>
            </a:r>
            <a:r>
              <a:rPr lang="en-US" i="0" baseline="30000">
                <a:solidFill>
                  <a:srgbClr val="000000"/>
                </a:solidFill>
              </a:rPr>
              <a:t>-2</a:t>
            </a:r>
            <a:r>
              <a:rPr lang="en-US" i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0800" y="6629400"/>
            <a:ext cx="1117600" cy="4699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467600" y="6553203"/>
            <a:ext cx="2514600" cy="507831"/>
          </a:xfrm>
          <a:prstGeom prst="rect">
            <a:avLst/>
          </a:prstGeom>
          <a:noFill/>
        </p:spPr>
        <p:txBody>
          <a:bodyPr wrap="square" lIns="91368" tIns="45682" rIns="91368" bIns="45682" rtlCol="0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~ E </a:t>
            </a:r>
            <a:r>
              <a:rPr lang="en-US" i="0" baseline="30000">
                <a:solidFill>
                  <a:srgbClr val="000000"/>
                </a:solidFill>
              </a:rPr>
              <a:t>– (</a:t>
            </a:r>
            <a:r>
              <a:rPr lang="en-US" b="1" i="0" baseline="30000">
                <a:solidFill>
                  <a:srgbClr val="000000"/>
                </a:solidFill>
              </a:rPr>
              <a:t>2</a:t>
            </a:r>
            <a:r>
              <a:rPr lang="en-US" i="0" baseline="30000">
                <a:solidFill>
                  <a:srgbClr val="000000"/>
                </a:solidFill>
              </a:rPr>
              <a:t> </a:t>
            </a:r>
            <a:r>
              <a:rPr lang="en-US" sz="2800" i="0" baseline="30000">
                <a:solidFill>
                  <a:srgbClr val="000000"/>
                </a:solidFill>
              </a:rPr>
              <a:t>+ O(1/M^2)</a:t>
            </a:r>
            <a:r>
              <a:rPr lang="en-US" i="0" baseline="300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6400800" y="6477002"/>
            <a:ext cx="3505200" cy="91440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endParaRPr lang="en-US" sz="2500">
              <a:latin typeface="Times New Roman" pitchFamily="-97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67008" y="0"/>
            <a:ext cx="4629331" cy="646331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sz="3600" b="1" i="0">
                <a:latin typeface="+mj-lt"/>
              </a:rPr>
              <a:t>Power Law Spectrum</a:t>
            </a:r>
          </a:p>
        </p:txBody>
      </p:sp>
      <p:sp>
        <p:nvSpPr>
          <p:cNvPr id="27" name="Rounded Rectangular Callout 26"/>
          <p:cNvSpPr/>
          <p:nvPr/>
        </p:nvSpPr>
        <p:spPr bwMode="auto">
          <a:xfrm>
            <a:off x="8305800" y="5715000"/>
            <a:ext cx="1447800" cy="533400"/>
          </a:xfrm>
          <a:prstGeom prst="wedgeRoundRectCallout">
            <a:avLst>
              <a:gd name="adj1" fmla="val -38666"/>
              <a:gd name="adj2" fmla="val 118556"/>
              <a:gd name="adj3" fmla="val 16667"/>
            </a:avLst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r>
              <a:rPr lang="en-US" sz="2500" i="0">
                <a:solidFill>
                  <a:srgbClr val="FF0000"/>
                </a:solidFill>
                <a:latin typeface="Times New Roman" pitchFamily="-97" charset="0"/>
              </a:rPr>
              <a:t>Success!!</a:t>
            </a:r>
          </a:p>
        </p:txBody>
      </p:sp>
    </p:spTree>
    <p:extLst>
      <p:ext uri="{BB962C8B-B14F-4D97-AF65-F5344CB8AC3E}">
        <p14:creationId xmlns:p14="http://schemas.microsoft.com/office/powerpoint/2010/main" val="46025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9366262" cy="777240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861560" y="2418080"/>
            <a:ext cx="12573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446" tIns="51223" rIns="102446" bIns="51223" numCol="1" anchor="t" anchorCtr="0" compatLnSpc="1">
            <a:prstTxWarp prst="textNoShape">
              <a:avLst/>
            </a:prstTxWarp>
          </a:bodyPr>
          <a:lstStyle/>
          <a:p>
            <a:pPr defTabSz="1017395">
              <a:defRPr/>
            </a:pPr>
            <a:r>
              <a:rPr lang="en-US" sz="2000" b="1" i="0" kern="0" dirty="0" smtClean="0">
                <a:solidFill>
                  <a:srgbClr val="FF0000"/>
                </a:solidFill>
                <a:latin typeface="Times New Roman" charset="0"/>
                <a:ea typeface="ＭＳ Ｐゴシック" pitchFamily="-97" charset="-128"/>
                <a:cs typeface="ＭＳ Ｐゴシック" pitchFamily="-97" charset="-128"/>
              </a:rPr>
              <a:t>knee</a:t>
            </a:r>
            <a:endParaRPr lang="en-US" sz="2000" b="1" i="0" kern="0" dirty="0">
              <a:solidFill>
                <a:srgbClr val="FF0000"/>
              </a:solidFill>
              <a:latin typeface="Times New Roman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292340" y="4404360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446" tIns="51223" rIns="102446" bIns="51223">
            <a:prstTxWarp prst="textNoShape">
              <a:avLst/>
            </a:prstTxWarp>
          </a:bodyPr>
          <a:lstStyle/>
          <a:p>
            <a:r>
              <a:rPr lang="en-US" sz="2000" b="1" i="0" dirty="0">
                <a:solidFill>
                  <a:srgbClr val="FF0000"/>
                </a:solidFill>
              </a:rPr>
              <a:t>ankle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1448" y="7353834"/>
            <a:ext cx="1955368" cy="410512"/>
          </a:xfrm>
          <a:prstGeom prst="rect">
            <a:avLst/>
          </a:prstGeom>
          <a:noFill/>
        </p:spPr>
        <p:txBody>
          <a:bodyPr wrap="none" lIns="101739" tIns="50871" rIns="101739" bIns="5087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5196840" y="5613400"/>
            <a:ext cx="1508760" cy="14681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739" tIns="50871" rIns="101739" bIns="50871" numCol="1" rtlCol="0" anchor="t" anchorCtr="0" compatLnSpc="1">
            <a:prstTxWarp prst="textNoShape">
              <a:avLst/>
            </a:prstTxWarp>
          </a:bodyPr>
          <a:lstStyle/>
          <a:p>
            <a:pPr defTabSz="1017395"/>
            <a:endParaRPr lang="en-US">
              <a:latin typeface="Times New Roman" pitchFamily="-97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63140" y="172720"/>
            <a:ext cx="4945380" cy="69088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102446" tIns="51223" rIns="102446" bIns="51223" numCol="1" anchor="ctr" anchorCtr="0" compatLnSpc="1">
            <a:prstTxWarp prst="textNoShape">
              <a:avLst/>
            </a:prstTxWarp>
          </a:bodyPr>
          <a:lstStyle/>
          <a:p>
            <a:pPr defTabSz="1017395">
              <a:lnSpc>
                <a:spcPct val="50000"/>
              </a:lnSpc>
              <a:defRPr/>
            </a:pPr>
            <a:r>
              <a:rPr lang="en-US" sz="3600" b="1" i="0" kern="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Cosmic Ray Flux x E</a:t>
            </a:r>
            <a:r>
              <a:rPr lang="en-US" sz="3600" b="1" i="0" kern="0" baseline="3000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2</a:t>
            </a:r>
            <a:endParaRPr lang="en-US" sz="4000" b="1" i="0" kern="0" baseline="30000">
              <a:solidFill>
                <a:srgbClr val="000090"/>
              </a:solidFill>
              <a:latin typeface="New York" pitchFamily="-97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8717280" y="5699760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446" tIns="51223" rIns="102446" bIns="51223">
            <a:prstTxWarp prst="textNoShape">
              <a:avLst/>
            </a:prstTxWarp>
          </a:bodyPr>
          <a:lstStyle/>
          <a:p>
            <a:r>
              <a:rPr lang="en-US" sz="2000" b="1" i="0">
                <a:solidFill>
                  <a:srgbClr val="FF0000"/>
                </a:solidFill>
              </a:rPr>
              <a:t>GZK?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2407" y="1219200"/>
            <a:ext cx="2362201" cy="507831"/>
          </a:xfrm>
          <a:prstGeom prst="rect">
            <a:avLst/>
          </a:prstGeom>
          <a:noFill/>
        </p:spPr>
        <p:txBody>
          <a:bodyPr wrap="square" lIns="91368" tIns="45682" rIns="91368" bIns="45682" rtlCol="0">
            <a:spAutoFit/>
          </a:bodyPr>
          <a:lstStyle/>
          <a:p>
            <a:r>
              <a:rPr lang="en-US" i="0">
                <a:solidFill>
                  <a:srgbClr val="FF0000"/>
                </a:solidFill>
              </a:rPr>
              <a:t>E</a:t>
            </a:r>
            <a:r>
              <a:rPr lang="en-US" i="0" baseline="30000">
                <a:solidFill>
                  <a:srgbClr val="FF0000"/>
                </a:solidFill>
              </a:rPr>
              <a:t>-2.7 </a:t>
            </a:r>
            <a:r>
              <a:rPr lang="en-US" i="0">
                <a:solidFill>
                  <a:srgbClr val="FF0000"/>
                </a:solidFill>
              </a:rPr>
              <a:t>≈ E</a:t>
            </a:r>
            <a:r>
              <a:rPr lang="en-US" i="0" baseline="30000">
                <a:solidFill>
                  <a:srgbClr val="FF0000"/>
                </a:solidFill>
              </a:rPr>
              <a:t>-2.1 </a:t>
            </a:r>
            <a:r>
              <a:rPr lang="en-US" i="0">
                <a:solidFill>
                  <a:srgbClr val="0000FF"/>
                </a:solidFill>
              </a:rPr>
              <a:t>E</a:t>
            </a:r>
            <a:r>
              <a:rPr lang="en-US" i="0" baseline="30000">
                <a:solidFill>
                  <a:srgbClr val="0000FF"/>
                </a:solidFill>
              </a:rPr>
              <a:t>-0.6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72207" y="3200404"/>
            <a:ext cx="862342" cy="507831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i="0">
                <a:solidFill>
                  <a:srgbClr val="FF0000"/>
                </a:solidFill>
              </a:rPr>
              <a:t>~ E</a:t>
            </a:r>
            <a:r>
              <a:rPr lang="en-US" i="0" baseline="30000">
                <a:solidFill>
                  <a:srgbClr val="FF0000"/>
                </a:solidFill>
              </a:rPr>
              <a:t>-3</a:t>
            </a:r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5943600" y="1905000"/>
            <a:ext cx="1447800" cy="533400"/>
          </a:xfrm>
          <a:prstGeom prst="wedgeRoundRectCallout">
            <a:avLst>
              <a:gd name="adj1" fmla="val -102810"/>
              <a:gd name="adj2" fmla="val -86270"/>
              <a:gd name="adj3" fmla="val 16667"/>
            </a:avLst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r>
              <a:rPr lang="en-US" sz="2500" i="0">
                <a:solidFill>
                  <a:srgbClr val="FF0000"/>
                </a:solidFill>
                <a:latin typeface="Times New Roman" pitchFamily="-97" charset="0"/>
              </a:rPr>
              <a:t>Injection</a:t>
            </a:r>
          </a:p>
        </p:txBody>
      </p:sp>
      <p:sp>
        <p:nvSpPr>
          <p:cNvPr id="14" name="Rounded Rectangular Callout 13"/>
          <p:cNvSpPr/>
          <p:nvPr/>
        </p:nvSpPr>
        <p:spPr bwMode="auto">
          <a:xfrm>
            <a:off x="7239000" y="1295405"/>
            <a:ext cx="1447800" cy="533400"/>
          </a:xfrm>
          <a:prstGeom prst="wedgeRoundRectCallout">
            <a:avLst>
              <a:gd name="adj1" fmla="val -117903"/>
              <a:gd name="adj2" fmla="val -12021"/>
              <a:gd name="adj3" fmla="val 16667"/>
            </a:avLst>
          </a:prstGeom>
          <a:solidFill>
            <a:schemeClr val="tx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8" tIns="45682" rIns="91368" bIns="45682" numCol="1" rtlCol="0" anchor="t" anchorCtr="0" compatLnSpc="1">
            <a:prstTxWarp prst="textNoShape">
              <a:avLst/>
            </a:prstTxWarp>
          </a:bodyPr>
          <a:lstStyle/>
          <a:p>
            <a:pPr defTabSz="913652"/>
            <a:r>
              <a:rPr lang="en-US" sz="2500" i="0">
                <a:solidFill>
                  <a:srgbClr val="0000FF"/>
                </a:solidFill>
                <a:latin typeface="Times New Roman" pitchFamily="-97" charset="0"/>
              </a:rPr>
              <a:t>Diffusion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 flipV="1">
            <a:off x="3200406" y="1524000"/>
            <a:ext cx="685801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4619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9387840" cy="1066800"/>
          </a:xfrm>
        </p:spPr>
        <p:txBody>
          <a:bodyPr/>
          <a:lstStyle/>
          <a:p>
            <a:r>
              <a:rPr lang="en-US"/>
              <a:t>Stochastic Shock Acceleration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" y="838200"/>
            <a:ext cx="5151807" cy="365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414" y="3886200"/>
            <a:ext cx="6690140" cy="49608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86400" y="2057404"/>
            <a:ext cx="4085544" cy="1338828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 i="0">
                <a:latin typeface="+mj-lt"/>
              </a:rPr>
              <a:t>Non-linear effects:</a:t>
            </a:r>
          </a:p>
          <a:p>
            <a:r>
              <a:rPr lang="en-US" i="0">
                <a:latin typeface="+mj-lt"/>
              </a:rPr>
              <a:t>backreaction of particles </a:t>
            </a:r>
          </a:p>
          <a:p>
            <a:r>
              <a:rPr lang="en-US" i="0">
                <a:latin typeface="+mj-lt"/>
              </a:rPr>
              <a:t>on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213083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1467"/>
            <a:ext cx="5048410" cy="32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2052" y="1151467"/>
            <a:ext cx="5076348" cy="32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43400"/>
            <a:ext cx="10058400" cy="329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0"/>
            <a:ext cx="9387840" cy="1295400"/>
          </a:xfrm>
        </p:spPr>
        <p:txBody>
          <a:bodyPr/>
          <a:lstStyle/>
          <a:p>
            <a:r>
              <a:rPr lang="en-US" b="0" dirty="0"/>
              <a:t>The SNR paradigm: </a:t>
            </a:r>
            <a:br>
              <a:rPr lang="en-US" b="0" dirty="0"/>
            </a:br>
            <a:r>
              <a:rPr lang="en-US" b="0" dirty="0"/>
              <a:t>Acceleration + </a:t>
            </a:r>
            <a:r>
              <a:rPr lang="en-US" b="0" dirty="0" smtClean="0"/>
              <a:t>Diffusion</a:t>
            </a:r>
            <a:endParaRPr lang="en-US" b="0" dirty="0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810003" y="4038601"/>
            <a:ext cx="2850541" cy="76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99" tIns="50900" rIns="101799" bIns="50900">
            <a:prstTxWarp prst="textNoShape">
              <a:avLst/>
            </a:prstTxWarp>
            <a:spAutoFit/>
          </a:bodyPr>
          <a:lstStyle/>
          <a:p>
            <a:r>
              <a:rPr lang="en-US" sz="2500" i="0">
                <a:solidFill>
                  <a:srgbClr val="0000FF"/>
                </a:solidFill>
              </a:rPr>
              <a:t>Blasi &amp; Amato 2012</a:t>
            </a:r>
          </a:p>
          <a:p>
            <a:endParaRPr lang="en-US" sz="18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3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2" y="3"/>
            <a:ext cx="10037788" cy="7788392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479744" y="4534272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268" tIns="51134" rIns="102268" bIns="51134">
            <a:prstTxWarp prst="textNoShape">
              <a:avLst/>
            </a:prstTxWarp>
          </a:bodyPr>
          <a:lstStyle/>
          <a:p>
            <a:r>
              <a:rPr lang="en-US" sz="2000" b="1" i="0" dirty="0">
                <a:solidFill>
                  <a:srgbClr val="FF0000"/>
                </a:solidFill>
              </a:rPr>
              <a:t>ankle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4525144" y="2647960"/>
            <a:ext cx="12573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68" tIns="51134" rIns="102268" bIns="51134" numCol="1" anchor="t" anchorCtr="0" compatLnSpc="1">
            <a:prstTxWarp prst="textNoShape">
              <a:avLst/>
            </a:prstTxWarp>
          </a:bodyPr>
          <a:lstStyle/>
          <a:p>
            <a:pPr defTabSz="1015614">
              <a:defRPr/>
            </a:pPr>
            <a:r>
              <a:rPr lang="en-US" sz="2000" b="1" i="0" kern="0" dirty="0">
                <a:solidFill>
                  <a:srgbClr val="FF0000"/>
                </a:solidFill>
                <a:latin typeface="Times New Roman" charset="0"/>
                <a:ea typeface="ＭＳ Ｐゴシック" pitchFamily="-97" charset="-128"/>
                <a:cs typeface="ＭＳ Ｐゴシック" pitchFamily="-97" charset="-128"/>
              </a:rPr>
              <a:t>knee</a:t>
            </a:r>
          </a:p>
        </p:txBody>
      </p:sp>
    </p:spTree>
    <p:extLst>
      <p:ext uri="{BB962C8B-B14F-4D97-AF65-F5344CB8AC3E}">
        <p14:creationId xmlns:p14="http://schemas.microsoft.com/office/powerpoint/2010/main" val="406617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9387840" cy="685800"/>
          </a:xfrm>
        </p:spPr>
        <p:txBody>
          <a:bodyPr/>
          <a:lstStyle/>
          <a:p>
            <a:r>
              <a:rPr lang="en-US"/>
              <a:t>Lower bound on Luminosity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7" y="914400"/>
            <a:ext cx="9296400" cy="1219200"/>
          </a:xfrm>
        </p:spPr>
        <p:txBody>
          <a:bodyPr/>
          <a:lstStyle/>
          <a:p>
            <a:pPr>
              <a:buNone/>
            </a:pPr>
            <a:r>
              <a:rPr lang="en-US" sz="2000" smtClean="0"/>
              <a:t>Norman et al. 1995, Waxman 1995, Lyutikov &amp; Ouyed 2005, Waxman 2005, </a:t>
            </a:r>
            <a:r>
              <a:rPr lang="en-US" sz="2000"/>
              <a:t>Lemoine Waxman 2009, see Waxman arXiv:1101.1155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00200"/>
            <a:ext cx="5791200" cy="2265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861706"/>
            <a:ext cx="6248400" cy="1059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6" y="4876800"/>
            <a:ext cx="4343400" cy="1003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892969"/>
            <a:ext cx="9753600" cy="507831"/>
          </a:xfrm>
          <a:prstGeom prst="rect">
            <a:avLst/>
          </a:prstGeom>
          <a:noFill/>
        </p:spPr>
        <p:txBody>
          <a:bodyPr wrap="square" lIns="91368" tIns="45682" rIns="91368" bIns="45682" rtlCol="0">
            <a:spAutoFit/>
          </a:bodyPr>
          <a:lstStyle/>
          <a:p>
            <a:r>
              <a:rPr lang="en-US" i="0">
                <a:latin typeface="+mj-lt"/>
              </a:rPr>
              <a:t>Very high luminosity, Relativistic flows, transient time-scales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6" y="6705600"/>
            <a:ext cx="9753600" cy="507831"/>
          </a:xfrm>
          <a:prstGeom prst="rect">
            <a:avLst/>
          </a:prstGeom>
          <a:noFill/>
        </p:spPr>
        <p:txBody>
          <a:bodyPr wrap="square" lIns="91368" tIns="45682" rIns="91368" bIns="45682" rtlCol="0">
            <a:spAutoFit/>
          </a:bodyPr>
          <a:lstStyle/>
          <a:p>
            <a:r>
              <a:rPr lang="en-US" i="0">
                <a:latin typeface="+mj-lt"/>
              </a:rPr>
              <a:t>No known (steady) sources of 10</a:t>
            </a:r>
            <a:r>
              <a:rPr lang="en-US" i="0" baseline="30000">
                <a:latin typeface="+mj-lt"/>
              </a:rPr>
              <a:t>46</a:t>
            </a:r>
            <a:r>
              <a:rPr lang="en-US" i="0">
                <a:latin typeface="+mj-lt"/>
              </a:rPr>
              <a:t> erg/s within 100 Mpc!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41451" y="7086604"/>
            <a:ext cx="2740757" cy="507831"/>
          </a:xfrm>
          <a:prstGeom prst="rect">
            <a:avLst/>
          </a:prstGeom>
          <a:noFill/>
        </p:spPr>
        <p:txBody>
          <a:bodyPr wrap="none" lIns="91368" tIns="45682" rIns="91368" bIns="45682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assuming protons</a:t>
            </a:r>
          </a:p>
        </p:txBody>
      </p:sp>
    </p:spTree>
    <p:extLst>
      <p:ext uri="{BB962C8B-B14F-4D97-AF65-F5344CB8AC3E}">
        <p14:creationId xmlns:p14="http://schemas.microsoft.com/office/powerpoint/2010/main" val="407129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9387840" cy="1066800"/>
          </a:xfrm>
        </p:spPr>
        <p:txBody>
          <a:bodyPr/>
          <a:lstStyle/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Sources 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of 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UHECRs?</a:t>
            </a: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9601200" cy="571500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Extragalactic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E &gt; 10</a:t>
            </a:r>
            <a:r>
              <a:rPr lang="en-US" sz="2800" baseline="30000" dirty="0">
                <a:ea typeface="ＭＳ Ｐゴシック" pitchFamily="-108" charset="-128"/>
                <a:cs typeface="ＭＳ Ｐゴシック" pitchFamily="-108" charset="-128"/>
              </a:rPr>
              <a:t>18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2800" dirty="0" err="1">
                <a:ea typeface="ＭＳ Ｐゴシック" pitchFamily="-108" charset="-128"/>
                <a:cs typeface="ＭＳ Ｐゴシック" pitchFamily="-108" charset="-128"/>
              </a:rPr>
              <a:t>eV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endParaRPr lang="en-US" sz="28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Transition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from Galactic to Extragalactic is ill constrained. </a:t>
            </a:r>
            <a:endParaRPr lang="en-US" sz="28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ea typeface="ＭＳ Ｐゴシック" pitchFamily="-108" charset="-128"/>
                <a:cs typeface="ＭＳ Ｐゴシック" pitchFamily="-108" charset="-128"/>
              </a:rPr>
              <a:t>E</a:t>
            </a:r>
            <a:r>
              <a:rPr lang="en-US" sz="2800" baseline="-25000" dirty="0" err="1" smtClean="0">
                <a:ea typeface="ＭＳ Ｐゴシック" pitchFamily="-108" charset="-128"/>
                <a:cs typeface="ＭＳ Ｐゴシック" pitchFamily="-108" charset="-128"/>
              </a:rPr>
              <a:t>max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hard to reach: GRBs, AGN, Young NSs, 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Diffusive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Shock Acceleration (DSA) fits well Galactic Cosmic Rays: power-law spectrum </a:t>
            </a:r>
            <a:r>
              <a:rPr lang="en-US" sz="2800" dirty="0">
                <a:latin typeface="Times New Roman"/>
                <a:ea typeface="ＭＳ Ｐゴシック" pitchFamily="-108" charset="-128"/>
                <a:cs typeface="Times New Roman"/>
              </a:rPr>
              <a:t>~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 E</a:t>
            </a:r>
            <a:r>
              <a:rPr lang="en-US" sz="2800" baseline="30000" dirty="0">
                <a:ea typeface="ＭＳ Ｐゴシック" pitchFamily="-108" charset="-128"/>
                <a:cs typeface="ＭＳ Ｐゴシック" pitchFamily="-108" charset="-128"/>
              </a:rPr>
              <a:t>-</a:t>
            </a:r>
            <a:r>
              <a:rPr lang="en-US" sz="2800" baseline="30000" dirty="0" smtClean="0">
                <a:ea typeface="ＭＳ Ｐゴシック" pitchFamily="-108" charset="-128"/>
                <a:cs typeface="ＭＳ Ｐゴシック" pitchFamily="-108" charset="-128"/>
              </a:rPr>
              <a:t>2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UHECR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sources have large 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Luminosity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Challenges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for Relativistic 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Shocks</a:t>
            </a:r>
          </a:p>
          <a:p>
            <a:pPr marL="457200" indent="-457200">
              <a:buFontTx/>
              <a:buChar char="-"/>
            </a:pPr>
            <a:endParaRPr lang="en-US" sz="2600" baseline="30000" dirty="0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 typeface="Monotype Sorts" pitchFamily="-108" charset="2"/>
              <a:buNone/>
            </a:pPr>
            <a:endParaRPr lang="en-US" sz="2800" dirty="0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 typeface="Monotype Sorts" pitchFamily="-108" charset="2"/>
              <a:buNone/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9936798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9387840" cy="1066800"/>
          </a:xfrm>
        </p:spPr>
        <p:txBody>
          <a:bodyPr/>
          <a:lstStyle/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Sources 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of 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UHECRs?</a:t>
            </a: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9601200" cy="571500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Extragalactic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E &gt; 10</a:t>
            </a:r>
            <a:r>
              <a:rPr lang="en-US" sz="2800" baseline="30000" dirty="0">
                <a:ea typeface="ＭＳ Ｐゴシック" pitchFamily="-108" charset="-128"/>
                <a:cs typeface="ＭＳ Ｐゴシック" pitchFamily="-108" charset="-128"/>
              </a:rPr>
              <a:t>18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2800" dirty="0" err="1">
                <a:ea typeface="ＭＳ Ｐゴシック" pitchFamily="-108" charset="-128"/>
                <a:cs typeface="ＭＳ Ｐゴシック" pitchFamily="-108" charset="-128"/>
              </a:rPr>
              <a:t>eV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endParaRPr lang="en-US" sz="28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Transition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from Galactic to Extragalactic is ill constrained. </a:t>
            </a:r>
            <a:endParaRPr lang="en-US" sz="28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ea typeface="ＭＳ Ｐゴシック" pitchFamily="-108" charset="-128"/>
                <a:cs typeface="ＭＳ Ｐゴシック" pitchFamily="-108" charset="-128"/>
              </a:rPr>
              <a:t>E</a:t>
            </a:r>
            <a:r>
              <a:rPr lang="en-US" sz="2800" baseline="-25000" dirty="0" err="1" smtClean="0">
                <a:ea typeface="ＭＳ Ｐゴシック" pitchFamily="-108" charset="-128"/>
                <a:cs typeface="ＭＳ Ｐゴシック" pitchFamily="-108" charset="-128"/>
              </a:rPr>
              <a:t>max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hard to reach: GRBs, AGN, Young NSs, 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Diffusive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Shock Acceleration (DSA) fits well Galactic Cosmic Rays: power-law spectrum </a:t>
            </a:r>
            <a:r>
              <a:rPr lang="en-US" sz="2800" dirty="0">
                <a:latin typeface="Times New Roman"/>
                <a:ea typeface="ＭＳ Ｐゴシック" pitchFamily="-108" charset="-128"/>
                <a:cs typeface="Times New Roman"/>
              </a:rPr>
              <a:t>~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 E</a:t>
            </a:r>
            <a:r>
              <a:rPr lang="en-US" sz="2800" baseline="30000" dirty="0">
                <a:ea typeface="ＭＳ Ｐゴシック" pitchFamily="-108" charset="-128"/>
                <a:cs typeface="ＭＳ Ｐゴシック" pitchFamily="-108" charset="-128"/>
              </a:rPr>
              <a:t>-</a:t>
            </a:r>
            <a:r>
              <a:rPr lang="en-US" sz="2800" baseline="30000" dirty="0" smtClean="0">
                <a:ea typeface="ＭＳ Ｐゴシック" pitchFamily="-108" charset="-128"/>
                <a:cs typeface="ＭＳ Ｐゴシック" pitchFamily="-108" charset="-128"/>
              </a:rPr>
              <a:t>2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UHECR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sources have large 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Luminosity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Challenges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for Relativistic 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Shocks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Alternative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scenarios: </a:t>
            </a:r>
            <a:r>
              <a:rPr lang="en-US" sz="2800" dirty="0">
                <a:solidFill>
                  <a:srgbClr val="FFFFFF"/>
                </a:solidFill>
                <a:ea typeface="ＭＳ Ｐゴシック" pitchFamily="-108" charset="-128"/>
                <a:cs typeface="ＭＳ Ｐゴシック" pitchFamily="-108" charset="-128"/>
              </a:rPr>
              <a:t>unipolar inductors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; wake field acceleration; relativistic shear jet acceleration, ...</a:t>
            </a:r>
          </a:p>
          <a:p>
            <a:endParaRPr lang="en-US" sz="2400" dirty="0">
              <a:ea typeface="ＭＳ Ｐゴシック" pitchFamily="-108" charset="-128"/>
              <a:cs typeface="ＭＳ Ｐゴシック" pitchFamily="-108" charset="-128"/>
            </a:endParaRPr>
          </a:p>
          <a:p>
            <a:pPr marL="457200" indent="-457200">
              <a:buFontTx/>
              <a:buChar char="-"/>
            </a:pPr>
            <a:endParaRPr lang="en-US" sz="2600" baseline="30000" dirty="0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 typeface="Monotype Sorts" pitchFamily="-108" charset="2"/>
              <a:buNone/>
            </a:pPr>
            <a:endParaRPr lang="en-US" sz="2800" dirty="0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 typeface="Monotype Sorts" pitchFamily="-108" charset="2"/>
              <a:buNone/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3634528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2" y="3"/>
            <a:ext cx="10037788" cy="7788392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479744" y="4534272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268" tIns="51134" rIns="102268" bIns="51134">
            <a:prstTxWarp prst="textNoShape">
              <a:avLst/>
            </a:prstTxWarp>
          </a:bodyPr>
          <a:lstStyle/>
          <a:p>
            <a:r>
              <a:rPr lang="en-US" sz="2000" b="1" i="0" dirty="0">
                <a:solidFill>
                  <a:srgbClr val="FF0000"/>
                </a:solidFill>
              </a:rPr>
              <a:t>ankle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701608" y="5744304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268" tIns="51134" rIns="102268" bIns="51134">
            <a:prstTxWarp prst="textNoShape">
              <a:avLst/>
            </a:prstTxWarp>
          </a:bodyPr>
          <a:lstStyle/>
          <a:p>
            <a:r>
              <a:rPr lang="en-US" sz="2000" b="1" i="0" dirty="0">
                <a:solidFill>
                  <a:srgbClr val="FF0000"/>
                </a:solidFill>
              </a:rPr>
              <a:t>GZK?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4525144" y="2647960"/>
            <a:ext cx="12573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68" tIns="51134" rIns="102268" bIns="51134" numCol="1" anchor="t" anchorCtr="0" compatLnSpc="1">
            <a:prstTxWarp prst="textNoShape">
              <a:avLst/>
            </a:prstTxWarp>
          </a:bodyPr>
          <a:lstStyle/>
          <a:p>
            <a:pPr defTabSz="1015614">
              <a:defRPr/>
            </a:pPr>
            <a:r>
              <a:rPr lang="en-US" sz="2000" b="1" i="0" kern="0" dirty="0">
                <a:solidFill>
                  <a:srgbClr val="FF0000"/>
                </a:solidFill>
                <a:latin typeface="Times New Roman" charset="0"/>
                <a:ea typeface="ＭＳ Ｐゴシック" pitchFamily="-97" charset="-128"/>
                <a:cs typeface="ＭＳ Ｐゴシック" pitchFamily="-97" charset="-128"/>
              </a:rPr>
              <a:t>knee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949991" y="1437928"/>
            <a:ext cx="1267341" cy="73448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58" tIns="50929" rIns="101858" bIns="50929" numCol="1" spcCol="0" rtlCol="0" anchor="t" anchorCtr="0" compatLnSpc="1">
            <a:prstTxWarp prst="textNoShape">
              <a:avLst/>
            </a:prstTxWarp>
          </a:bodyPr>
          <a:lstStyle/>
          <a:p>
            <a:pPr defTabSz="1018586"/>
            <a:endParaRPr lang="en-US">
              <a:latin typeface="Times New Roman" pitchFamily="-97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900497" y="2172412"/>
            <a:ext cx="0" cy="16321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6901408" y="933872"/>
            <a:ext cx="2664296" cy="5904656"/>
          </a:xfrm>
          <a:prstGeom prst="rect">
            <a:avLst/>
          </a:prstGeom>
          <a:solidFill>
            <a:srgbClr val="0000FF">
              <a:alpha val="1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8" tIns="45642" rIns="91288" bIns="45642" rtlCol="0" anchor="ctr"/>
          <a:lstStyle/>
          <a:p>
            <a:pPr algn="ctr"/>
            <a:endParaRPr lang="en-US" i="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57392" y="2806080"/>
            <a:ext cx="2952328" cy="1764551"/>
          </a:xfrm>
          <a:prstGeom prst="rect">
            <a:avLst/>
          </a:prstGeom>
        </p:spPr>
        <p:txBody>
          <a:bodyPr wrap="square" lIns="101562" tIns="50783" rIns="101562" bIns="50783">
            <a:spAutoFit/>
          </a:bodyPr>
          <a:lstStyle/>
          <a:p>
            <a:pPr algn="ctr"/>
            <a:r>
              <a:rPr lang="en-US" i="0" dirty="0">
                <a:solidFill>
                  <a:srgbClr val="000090"/>
                </a:solidFill>
                <a:latin typeface="+mj-lt"/>
              </a:rPr>
              <a:t>Ultrahigh </a:t>
            </a:r>
            <a:r>
              <a:rPr lang="en-US" i="0" dirty="0" smtClean="0">
                <a:solidFill>
                  <a:srgbClr val="000090"/>
                </a:solidFill>
                <a:latin typeface="+mj-lt"/>
              </a:rPr>
              <a:t>Energy</a:t>
            </a:r>
          </a:p>
          <a:p>
            <a:pPr algn="ctr"/>
            <a:r>
              <a:rPr lang="en-US" i="0" dirty="0" smtClean="0">
                <a:solidFill>
                  <a:srgbClr val="000090"/>
                </a:solidFill>
                <a:latin typeface="+mj-lt"/>
              </a:rPr>
              <a:t>Cosmic Rays</a:t>
            </a:r>
            <a:endParaRPr lang="en-US" i="0" dirty="0">
              <a:solidFill>
                <a:srgbClr val="000090"/>
              </a:solidFill>
              <a:latin typeface="+mj-lt"/>
            </a:endParaRPr>
          </a:p>
          <a:p>
            <a:pPr algn="ctr"/>
            <a:r>
              <a:rPr lang="en-US" i="0" dirty="0" smtClean="0">
                <a:solidFill>
                  <a:srgbClr val="000090"/>
                </a:solidFill>
                <a:latin typeface="+mj-lt"/>
              </a:rPr>
              <a:t>E &gt; 10</a:t>
            </a:r>
            <a:r>
              <a:rPr lang="en-US" i="0" baseline="30000" dirty="0" smtClean="0">
                <a:solidFill>
                  <a:srgbClr val="000090"/>
                </a:solidFill>
                <a:latin typeface="+mj-lt"/>
              </a:rPr>
              <a:t>18</a:t>
            </a:r>
            <a:r>
              <a:rPr lang="en-US" i="0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en-US" i="0" dirty="0" err="1" smtClean="0">
                <a:solidFill>
                  <a:srgbClr val="000090"/>
                </a:solidFill>
                <a:latin typeface="+mj-lt"/>
              </a:rPr>
              <a:t>eV</a:t>
            </a:r>
            <a:endParaRPr lang="en-US" i="0" dirty="0" smtClean="0">
              <a:solidFill>
                <a:srgbClr val="000090"/>
              </a:solidFill>
              <a:latin typeface="+mj-lt"/>
            </a:endParaRPr>
          </a:p>
          <a:p>
            <a:pPr algn="ctr"/>
            <a:r>
              <a:rPr lang="en-US" i="0" dirty="0" smtClean="0">
                <a:solidFill>
                  <a:srgbClr val="000090"/>
                </a:solidFill>
                <a:latin typeface="+mj-lt"/>
              </a:rPr>
              <a:t>= 1 </a:t>
            </a:r>
            <a:r>
              <a:rPr lang="en-US" i="0" dirty="0" err="1" smtClean="0">
                <a:solidFill>
                  <a:srgbClr val="000090"/>
                </a:solidFill>
                <a:latin typeface="+mj-lt"/>
              </a:rPr>
              <a:t>EeV</a:t>
            </a:r>
            <a:endParaRPr lang="en-US" i="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8629600" y="5398368"/>
            <a:ext cx="1080120" cy="115212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1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0058400" cy="1122680"/>
          </a:xfrm>
          <a:noFill/>
        </p:spPr>
        <p:txBody>
          <a:bodyPr/>
          <a:lstStyle/>
          <a:p>
            <a:r>
              <a:rPr lang="en-US">
                <a:solidFill>
                  <a:srgbClr val="FFFF00"/>
                </a:solidFill>
                <a:ea typeface="ＭＳ Ｐゴシック" pitchFamily="-108" charset="-128"/>
                <a:cs typeface="ＭＳ Ｐゴシック" pitchFamily="-108" charset="-128"/>
              </a:rPr>
              <a:t>“Cosmologically Meaningful Termination”</a:t>
            </a:r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99920"/>
            <a:ext cx="10058400" cy="476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6649720"/>
            <a:ext cx="10058400" cy="1209040"/>
          </a:xfrm>
          <a:noFill/>
        </p:spPr>
        <p:txBody>
          <a:bodyPr lIns="101336" tIns="50672" rIns="101336" bIns="50672"/>
          <a:lstStyle/>
          <a:p>
            <a:pPr>
              <a:buFont typeface="Monotype Sorts" pitchFamily="-108" charset="2"/>
              <a:buNone/>
            </a:pPr>
            <a:r>
              <a:rPr lang="en-US" sz="2200" b="1">
                <a:ea typeface="ＭＳ Ｐゴシック" pitchFamily="-108" charset="-128"/>
                <a:cs typeface="ＭＳ Ｐゴシック" pitchFamily="-108" charset="-128"/>
              </a:rPr>
              <a:t>GZK Cutoff</a:t>
            </a:r>
          </a:p>
          <a:p>
            <a:pPr>
              <a:buFont typeface="Monotype Sorts" pitchFamily="-108" charset="2"/>
              <a:buNone/>
            </a:pPr>
            <a:r>
              <a:rPr lang="en-US" sz="2000">
                <a:ea typeface="ＭＳ Ｐゴシック" pitchFamily="-108" charset="-128"/>
                <a:cs typeface="ＭＳ Ｐゴシック" pitchFamily="-108" charset="-128"/>
              </a:rPr>
              <a:t>Greisen, Zatsepin, Kuzmin </a:t>
            </a:r>
          </a:p>
          <a:p>
            <a:pPr>
              <a:buFont typeface="Monotype Sorts" pitchFamily="-108" charset="2"/>
              <a:buNone/>
            </a:pPr>
            <a:r>
              <a:rPr lang="en-US" sz="2000">
                <a:ea typeface="ＭＳ Ｐゴシック" pitchFamily="-108" charset="-128"/>
                <a:cs typeface="ＭＳ Ｐゴシック" pitchFamily="-108" charset="-128"/>
              </a:rPr>
              <a:t>1966</a:t>
            </a:r>
            <a:endParaRPr lang="en-US" sz="220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268980" y="3195373"/>
            <a:ext cx="3436620" cy="94178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01336" tIns="50672" rIns="101336" bIns="50672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807"/>
                </a:solidFill>
              </a:rPr>
              <a:t>p+</a:t>
            </a:r>
            <a:r>
              <a:rPr lang="en-US" b="1">
                <a:solidFill>
                  <a:srgbClr val="FFF807"/>
                </a:solidFill>
                <a:sym typeface="Symbol" pitchFamily="-108" charset="2"/>
              </a:rPr>
              <a:t></a:t>
            </a:r>
            <a:r>
              <a:rPr lang="en-US" b="1" baseline="-25000">
                <a:solidFill>
                  <a:srgbClr val="FFF807"/>
                </a:solidFill>
                <a:sym typeface="Symbol" pitchFamily="-108" charset="2"/>
              </a:rPr>
              <a:t>cmb</a:t>
            </a:r>
            <a:r>
              <a:rPr lang="en-US" b="1">
                <a:solidFill>
                  <a:srgbClr val="FFF807"/>
                </a:solidFill>
                <a:sym typeface="Symbol" pitchFamily="-108" charset="2"/>
              </a:rPr>
              <a:t> </a:t>
            </a:r>
            <a:r>
              <a:rPr lang="en-US" b="1" baseline="30000">
                <a:solidFill>
                  <a:srgbClr val="FFF807"/>
                </a:solidFill>
                <a:sym typeface="Symbol" pitchFamily="-108" charset="2"/>
              </a:rPr>
              <a:t>+</a:t>
            </a:r>
            <a:r>
              <a:rPr lang="en-US" b="1">
                <a:solidFill>
                  <a:srgbClr val="FFF807"/>
                </a:solidFill>
                <a:sym typeface="Symbol" pitchFamily="-108" charset="2"/>
              </a:rPr>
              <a:t>  p + </a:t>
            </a:r>
            <a:r>
              <a:rPr lang="en-US" b="1" baseline="30000">
                <a:solidFill>
                  <a:srgbClr val="FFF807"/>
                </a:solidFill>
                <a:sym typeface="Symbol" pitchFamily="-108" charset="2"/>
              </a:rPr>
              <a:t>0</a:t>
            </a:r>
          </a:p>
          <a:p>
            <a:r>
              <a:rPr lang="en-US" b="1" baseline="30000">
                <a:solidFill>
                  <a:srgbClr val="FFF807"/>
                </a:solidFill>
                <a:sym typeface="Symbol" pitchFamily="-108" charset="2"/>
              </a:rPr>
              <a:t>	</a:t>
            </a:r>
            <a:r>
              <a:rPr lang="en-US" b="1">
                <a:solidFill>
                  <a:srgbClr val="FFF807"/>
                </a:solidFill>
                <a:sym typeface="Symbol" pitchFamily="-108" charset="2"/>
              </a:rPr>
              <a:t>         n +  </a:t>
            </a:r>
            <a:r>
              <a:rPr lang="en-US" b="1" baseline="30000">
                <a:solidFill>
                  <a:srgbClr val="FFF807"/>
                </a:solidFill>
                <a:sym typeface="Symbol" pitchFamily="-108" charset="2"/>
              </a:rPr>
              <a:t>+</a:t>
            </a: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3604260" y="4836170"/>
            <a:ext cx="3101340" cy="122066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01336" tIns="50672" rIns="101336" bIns="50672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Proton Horizon</a:t>
            </a:r>
          </a:p>
          <a:p>
            <a:pPr algn="ctr"/>
            <a:r>
              <a:rPr lang="en-US" sz="3600" i="0" dirty="0" smtClean="0">
                <a:solidFill>
                  <a:srgbClr val="FFFF00"/>
                </a:solidFill>
              </a:rPr>
              <a:t>~5 x 10</a:t>
            </a:r>
            <a:r>
              <a:rPr lang="en-US" sz="3600" i="0" baseline="30000" dirty="0" smtClean="0">
                <a:solidFill>
                  <a:srgbClr val="FFFF00"/>
                </a:solidFill>
              </a:rPr>
              <a:t>19</a:t>
            </a:r>
            <a:r>
              <a:rPr lang="en-US" sz="3600" i="0" dirty="0" smtClean="0">
                <a:solidFill>
                  <a:srgbClr val="FFFF00"/>
                </a:solidFill>
              </a:rPr>
              <a:t> </a:t>
            </a:r>
            <a:r>
              <a:rPr lang="en-US" sz="3600" i="0" dirty="0" err="1">
                <a:solidFill>
                  <a:srgbClr val="FFFF00"/>
                </a:solidFill>
              </a:rPr>
              <a:t>eV</a:t>
            </a:r>
            <a:endParaRPr lang="en-US" i="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408" y="6564309"/>
            <a:ext cx="996752" cy="1208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520" y="6550496"/>
            <a:ext cx="1078525" cy="12315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7632" y="6514174"/>
            <a:ext cx="937893" cy="125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0467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0"/>
            <a:ext cx="9387840" cy="1295400"/>
          </a:xfrm>
        </p:spPr>
        <p:txBody>
          <a:bodyPr/>
          <a:lstStyle/>
          <a:p>
            <a:r>
              <a:rPr lang="en-US" dirty="0"/>
              <a:t>Greisen-</a:t>
            </a:r>
            <a:r>
              <a:rPr lang="en-US" dirty="0" err="1"/>
              <a:t>Zatsepin</a:t>
            </a:r>
            <a:r>
              <a:rPr lang="en-US" dirty="0"/>
              <a:t>-</a:t>
            </a:r>
            <a:r>
              <a:rPr lang="en-US" dirty="0" err="1"/>
              <a:t>Kuzmin</a:t>
            </a:r>
            <a:r>
              <a:rPr lang="en-US" dirty="0"/>
              <a:t> </a:t>
            </a:r>
            <a:r>
              <a:rPr lang="en-US" dirty="0" smtClean="0"/>
              <a:t>effect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917" y="1293917"/>
            <a:ext cx="7739008" cy="64784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89440" y="7477308"/>
            <a:ext cx="170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 err="1" smtClean="0">
                <a:solidFill>
                  <a:srgbClr val="800000"/>
                </a:solidFill>
              </a:rPr>
              <a:t>Kotera</a:t>
            </a:r>
            <a:r>
              <a:rPr lang="en-US" sz="1800" i="0" dirty="0" smtClean="0">
                <a:solidFill>
                  <a:srgbClr val="800000"/>
                </a:solidFill>
              </a:rPr>
              <a:t> &amp; AO 11</a:t>
            </a:r>
            <a:endParaRPr lang="en-US" sz="1800" i="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14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066807" y="0"/>
            <a:ext cx="80391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043" tIns="51021" rIns="102043" bIns="51021" numCol="1" anchor="ctr" anchorCtr="0" compatLnSpc="1">
            <a:prstTxWarp prst="textNoShape">
              <a:avLst/>
            </a:prstTxWarp>
          </a:bodyPr>
          <a:lstStyle/>
          <a:p>
            <a:pPr algn="ctr" defTabSz="910125">
              <a:lnSpc>
                <a:spcPct val="70000"/>
              </a:lnSpc>
              <a:defRPr/>
            </a:pPr>
            <a:r>
              <a:rPr lang="en-US" sz="4000" b="1" i="0" kern="0">
                <a:solidFill>
                  <a:srgbClr val="CCFFCC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rPr>
              <a:t>Propagation of UHE protons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07" y="914403"/>
            <a:ext cx="8363094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3000" y="7162800"/>
            <a:ext cx="5029200" cy="407839"/>
          </a:xfrm>
          <a:prstGeom prst="rect">
            <a:avLst/>
          </a:prstGeom>
        </p:spPr>
        <p:txBody>
          <a:bodyPr lIns="91027" tIns="45511" rIns="91027" bIns="45511">
            <a:spAutoFit/>
          </a:bodyPr>
          <a:lstStyle/>
          <a:p>
            <a:r>
              <a:rPr lang="en-US" sz="2000" i="0">
                <a:solidFill>
                  <a:srgbClr val="800000"/>
                </a:solidFill>
              </a:rPr>
              <a:t>Berezinsky, Gazizov, Grigoriev ‘05</a:t>
            </a:r>
          </a:p>
        </p:txBody>
      </p:sp>
      <p:sp>
        <p:nvSpPr>
          <p:cNvPr id="8" name="Rectangle 7"/>
          <p:cNvSpPr/>
          <p:nvPr/>
        </p:nvSpPr>
        <p:spPr>
          <a:xfrm>
            <a:off x="5791244" y="1524000"/>
            <a:ext cx="2890535" cy="507831"/>
          </a:xfrm>
          <a:prstGeom prst="rect">
            <a:avLst/>
          </a:prstGeom>
        </p:spPr>
        <p:txBody>
          <a:bodyPr wrap="none" lIns="91027" tIns="45511" rIns="91027" bIns="45511">
            <a:spAutoFit/>
          </a:bodyPr>
          <a:lstStyle/>
          <a:p>
            <a:r>
              <a:rPr lang="en-US" i="0" smtClean="0">
                <a:solidFill>
                  <a:srgbClr val="0000FF"/>
                </a:solidFill>
              </a:rPr>
              <a:t>Modification factor</a:t>
            </a:r>
            <a:endParaRPr lang="en-US" i="0">
              <a:solidFill>
                <a:srgbClr val="0000FF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7620005" y="3352800"/>
            <a:ext cx="1600200" cy="838200"/>
          </a:xfrm>
          <a:prstGeom prst="wedgeRoundRectCallout">
            <a:avLst>
              <a:gd name="adj1" fmla="val 11076"/>
              <a:gd name="adj2" fmla="val 213823"/>
              <a:gd name="adj3" fmla="val 16667"/>
            </a:avLst>
          </a:prstGeom>
          <a:solidFill>
            <a:schemeClr val="tx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027" tIns="45511" rIns="91027" bIns="45511" numCol="1" rtlCol="0" anchor="t" anchorCtr="0" compatLnSpc="1">
            <a:prstTxWarp prst="textNoShape">
              <a:avLst/>
            </a:prstTxWarp>
          </a:bodyPr>
          <a:lstStyle/>
          <a:p>
            <a:pPr defTabSz="910125"/>
            <a:r>
              <a:rPr lang="en-US" sz="2500" i="0">
                <a:solidFill>
                  <a:srgbClr val="FF0000"/>
                </a:solidFill>
                <a:latin typeface="Times New Roman" pitchFamily="-97" charset="0"/>
              </a:rPr>
              <a:t>SpectrumRecovery</a:t>
            </a:r>
          </a:p>
        </p:txBody>
      </p:sp>
    </p:spTree>
    <p:extLst>
      <p:ext uri="{BB962C8B-B14F-4D97-AF65-F5344CB8AC3E}">
        <p14:creationId xmlns:p14="http://schemas.microsoft.com/office/powerpoint/2010/main" val="154275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055"/>
            <a:ext cx="10058400" cy="695046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57392" y="7273763"/>
            <a:ext cx="1744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/>
              <a:t>See </a:t>
            </a:r>
            <a:r>
              <a:rPr lang="en-US" sz="2000" i="0" dirty="0" err="1" smtClean="0"/>
              <a:t>Dembinski</a:t>
            </a:r>
            <a:r>
              <a:rPr lang="en-US" sz="2000" i="0" dirty="0" smtClean="0"/>
              <a:t> </a:t>
            </a:r>
            <a:endParaRPr lang="en-US" sz="2000" i="0" dirty="0"/>
          </a:p>
        </p:txBody>
      </p:sp>
    </p:spTree>
    <p:extLst>
      <p:ext uri="{BB962C8B-B14F-4D97-AF65-F5344CB8AC3E}">
        <p14:creationId xmlns:p14="http://schemas.microsoft.com/office/powerpoint/2010/main" val="18804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054"/>
            <a:ext cx="10058400" cy="6950469"/>
          </a:xfrm>
          <a:prstGeom prst="rect">
            <a:avLst/>
          </a:prstGeom>
        </p:spPr>
      </p:pic>
      <p:sp>
        <p:nvSpPr>
          <p:cNvPr id="5" name="WordArt 4" descr="Narrow vertical"/>
          <p:cNvSpPr>
            <a:spLocks noChangeArrowheads="1" noChangeShapeType="1" noTextEdit="1"/>
          </p:cNvSpPr>
          <p:nvPr/>
        </p:nvSpPr>
        <p:spPr bwMode="auto">
          <a:xfrm rot="20292772">
            <a:off x="1646926" y="3475221"/>
            <a:ext cx="6214886" cy="1363924"/>
          </a:xfrm>
          <a:prstGeom prst="rect">
            <a:avLst/>
          </a:prstGeom>
          <a:noFill/>
        </p:spPr>
        <p:txBody>
          <a:bodyPr wrap="none" lIns="101645" tIns="50823" rIns="101645" bIns="50823" fromWordArt="1">
            <a:prstTxWarp prst="textCurveUp">
              <a:avLst>
                <a:gd name="adj" fmla="val 7084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Precision Spectrum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7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1036320"/>
          </a:xfrm>
        </p:spPr>
        <p:txBody>
          <a:bodyPr/>
          <a:lstStyle/>
          <a:p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The Pierre Auger Observatory</a:t>
            </a:r>
          </a:p>
        </p:txBody>
      </p:sp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1120" y="777240"/>
            <a:ext cx="9052560" cy="716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0" y="777246"/>
            <a:ext cx="2234458" cy="798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230" tIns="50619" rIns="101230" bIns="50619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kumimoji="0" lang="en-US" sz="2000" b="1" i="0" dirty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Argentina</a:t>
            </a:r>
          </a:p>
          <a:p>
            <a:pPr>
              <a:spcBef>
                <a:spcPct val="20000"/>
              </a:spcBef>
            </a:pPr>
            <a:r>
              <a:rPr kumimoji="0" lang="en-US" sz="2000" b="1" i="0" dirty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Australia</a:t>
            </a:r>
          </a:p>
          <a:p>
            <a:pPr>
              <a:spcBef>
                <a:spcPct val="20000"/>
              </a:spcBef>
            </a:pPr>
            <a:r>
              <a:rPr kumimoji="0" lang="en-US" sz="2000" b="1" i="0" dirty="0" err="1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Brasil</a:t>
            </a:r>
            <a:endParaRPr kumimoji="0" lang="en-US" sz="2000" b="1" i="0" dirty="0">
              <a:latin typeface="Chalkboard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spcBef>
                <a:spcPct val="20000"/>
              </a:spcBef>
            </a:pPr>
            <a:r>
              <a:rPr kumimoji="0" lang="en-US" sz="2000" b="1" i="0" dirty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Bolivia*</a:t>
            </a:r>
          </a:p>
          <a:p>
            <a:pPr>
              <a:spcBef>
                <a:spcPct val="20000"/>
              </a:spcBef>
            </a:pPr>
            <a:r>
              <a:rPr kumimoji="0" lang="en-US" sz="2000" b="1" i="0" dirty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Croatia</a:t>
            </a:r>
          </a:p>
          <a:p>
            <a:pPr>
              <a:spcBef>
                <a:spcPct val="20000"/>
              </a:spcBef>
            </a:pPr>
            <a:r>
              <a:rPr kumimoji="0" lang="en-US" sz="2000" b="1" i="0" dirty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Czech Rep.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000" b="1" i="0" dirty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France 	 	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000" b="1" i="0" dirty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Germany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000" b="1" i="0" dirty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Italy</a:t>
            </a:r>
          </a:p>
          <a:p>
            <a:pPr>
              <a:spcBef>
                <a:spcPct val="20000"/>
              </a:spcBef>
            </a:pPr>
            <a:r>
              <a:rPr kumimoji="0" lang="en-US" sz="2000" b="1" i="0" dirty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Mexico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000" b="1" i="0" dirty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Netherlands</a:t>
            </a:r>
          </a:p>
          <a:p>
            <a:pPr marL="379609" indent="-379609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000" b="1" i="0" dirty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Poland</a:t>
            </a:r>
          </a:p>
          <a:p>
            <a:pPr marL="379609" indent="-379609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000" b="1" i="0" dirty="0">
                <a:latin typeface="Chalkboard" pitchFamily="-108" charset="0"/>
              </a:rPr>
              <a:t>Portugal	</a:t>
            </a:r>
          </a:p>
          <a:p>
            <a:pPr marL="379609" indent="-379609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000" b="1" i="0" dirty="0">
                <a:latin typeface="Chalkboard" pitchFamily="-108" charset="0"/>
              </a:rPr>
              <a:t>Romania*</a:t>
            </a:r>
          </a:p>
          <a:p>
            <a:pPr marL="379609" indent="-379609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000" b="1" i="0" dirty="0">
                <a:latin typeface="Chalkboard" pitchFamily="-108" charset="0"/>
              </a:rPr>
              <a:t>Slovenia                      </a:t>
            </a:r>
          </a:p>
          <a:p>
            <a:pPr marL="379609" indent="-379609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000" b="1" i="0" dirty="0">
                <a:latin typeface="Chalkboard" pitchFamily="-108" charset="0"/>
              </a:rPr>
              <a:t>Spain </a:t>
            </a:r>
          </a:p>
          <a:p>
            <a:pPr marL="379609" indent="-379609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000" b="1" i="0" dirty="0">
                <a:latin typeface="Chalkboard" pitchFamily="-108" charset="0"/>
              </a:rPr>
              <a:t>UK	</a:t>
            </a:r>
          </a:p>
          <a:p>
            <a:pPr marL="379609" indent="-379609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000" b="1" i="0" dirty="0">
                <a:latin typeface="Chalkboard" pitchFamily="-108" charset="0"/>
              </a:rPr>
              <a:t>USA</a:t>
            </a:r>
          </a:p>
          <a:p>
            <a:pPr marL="379609" indent="-379609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000" b="1" i="0" dirty="0">
                <a:latin typeface="Chalkboard" pitchFamily="-108" charset="0"/>
              </a:rPr>
              <a:t>Vietnam*</a:t>
            </a:r>
          </a:p>
          <a:p>
            <a:pPr marL="379609" indent="-379609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1600" i="0" dirty="0">
                <a:solidFill>
                  <a:schemeClr val="accent3">
                    <a:lumMod val="75000"/>
                  </a:schemeClr>
                </a:solidFill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*</a:t>
            </a:r>
            <a:r>
              <a:rPr kumimoji="0" lang="en-US" sz="1600" dirty="0">
                <a:solidFill>
                  <a:schemeClr val="accent3">
                    <a:lumMod val="75000"/>
                  </a:schemeClr>
                </a:solidFill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Associate Countries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kumimoji="0" lang="en-US" sz="2000" b="1" i="0" dirty="0">
              <a:latin typeface="Chalkboard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spcBef>
                <a:spcPct val="20000"/>
              </a:spcBef>
            </a:pPr>
            <a:endParaRPr kumimoji="0" lang="en-US" sz="1300" b="1" dirty="0">
              <a:latin typeface="Chalkboard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spcBef>
                <a:spcPct val="20000"/>
              </a:spcBef>
            </a:pPr>
            <a:endParaRPr kumimoji="0" lang="en-US" sz="1300" b="1" dirty="0">
              <a:latin typeface="Chalkboard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1760220" y="4836160"/>
            <a:ext cx="234696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936" tIns="50968" rIns="101936" bIns="50968">
            <a:prstTxWarp prst="textNoShape">
              <a:avLst/>
            </a:prstTxWarp>
          </a:bodyPr>
          <a:lstStyle/>
          <a:p>
            <a:pPr marL="379609" indent="-379609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endParaRPr kumimoji="0" lang="en-US" sz="1300">
              <a:latin typeface="Chalkboard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3101340" y="5872543"/>
            <a:ext cx="5448300" cy="194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230" tIns="50619" rIns="101230" bIns="50619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0" lang="en-US" b="1" i="0">
                <a:solidFill>
                  <a:srgbClr val="FFFF00"/>
                </a:solidFill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3,000 km</a:t>
            </a:r>
            <a:r>
              <a:rPr kumimoji="0" lang="en-US" b="1" i="0" baseline="30000">
                <a:solidFill>
                  <a:srgbClr val="FFFF00"/>
                </a:solidFill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kumimoji="0" lang="en-US" b="1" i="0">
                <a:solidFill>
                  <a:srgbClr val="FFFF00"/>
                </a:solidFill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 water cherenkov detectors array</a:t>
            </a:r>
          </a:p>
          <a:p>
            <a:pPr eaLnBrk="1" hangingPunct="1">
              <a:spcBef>
                <a:spcPct val="20000"/>
              </a:spcBef>
            </a:pPr>
            <a:r>
              <a:rPr kumimoji="0" lang="en-US" b="1" i="0">
                <a:solidFill>
                  <a:srgbClr val="FFFF00"/>
                </a:solidFill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4 fluorescence Telescopes</a:t>
            </a:r>
          </a:p>
          <a:p>
            <a:pPr eaLnBrk="1" hangingPunct="1">
              <a:spcBef>
                <a:spcPct val="20000"/>
              </a:spcBef>
            </a:pPr>
            <a:r>
              <a:rPr kumimoji="0" lang="en-US" b="1" i="0">
                <a:solidFill>
                  <a:srgbClr val="FFFF00"/>
                </a:solidFill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Malargue, Argentina</a:t>
            </a:r>
          </a:p>
        </p:txBody>
      </p:sp>
      <p:sp>
        <p:nvSpPr>
          <p:cNvPr id="2" name="Rectangle 1"/>
          <p:cNvSpPr/>
          <p:nvPr/>
        </p:nvSpPr>
        <p:spPr>
          <a:xfrm>
            <a:off x="1464804" y="866665"/>
            <a:ext cx="5029200" cy="523220"/>
          </a:xfrm>
          <a:prstGeom prst="rect">
            <a:avLst/>
          </a:prstGeom>
        </p:spPr>
        <p:txBody>
          <a:bodyPr lIns="101728" tIns="50865" rIns="101728" bIns="50865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~ 500 </a:t>
            </a:r>
            <a:r>
              <a:rPr lang="en-US" b="1" dirty="0" smtClean="0"/>
              <a:t>Scientists, </a:t>
            </a:r>
            <a:r>
              <a:rPr lang="en-US" b="1" dirty="0"/>
              <a:t>19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937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2" y="3"/>
            <a:ext cx="10037788" cy="7788392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479744" y="4534272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268" tIns="51134" rIns="102268" bIns="51134">
            <a:prstTxWarp prst="textNoShape">
              <a:avLst/>
            </a:prstTxWarp>
          </a:bodyPr>
          <a:lstStyle/>
          <a:p>
            <a:r>
              <a:rPr lang="en-US" sz="2000" b="1" i="0" dirty="0">
                <a:solidFill>
                  <a:srgbClr val="FF0000"/>
                </a:solidFill>
              </a:rPr>
              <a:t>ankle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4525144" y="2647960"/>
            <a:ext cx="12573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68" tIns="51134" rIns="102268" bIns="51134" numCol="1" anchor="t" anchorCtr="0" compatLnSpc="1">
            <a:prstTxWarp prst="textNoShape">
              <a:avLst/>
            </a:prstTxWarp>
          </a:bodyPr>
          <a:lstStyle/>
          <a:p>
            <a:pPr defTabSz="1015614">
              <a:defRPr/>
            </a:pPr>
            <a:r>
              <a:rPr lang="en-US" sz="2000" b="1" i="0" kern="0" dirty="0">
                <a:solidFill>
                  <a:srgbClr val="FF0000"/>
                </a:solidFill>
                <a:latin typeface="Times New Roman" charset="0"/>
                <a:ea typeface="ＭＳ Ｐゴシック" pitchFamily="-97" charset="-128"/>
                <a:cs typeface="ＭＳ Ｐゴシック" pitchFamily="-97" charset="-128"/>
              </a:rPr>
              <a:t>knee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01408" y="933872"/>
            <a:ext cx="2664296" cy="5904656"/>
          </a:xfrm>
          <a:prstGeom prst="rect">
            <a:avLst/>
          </a:prstGeom>
          <a:solidFill>
            <a:srgbClr val="0000FF">
              <a:alpha val="1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8" tIns="45642" rIns="91288" bIns="45642" rtlCol="0" anchor="ctr"/>
          <a:lstStyle/>
          <a:p>
            <a:pPr algn="ctr"/>
            <a:endParaRPr lang="en-US" i="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57392" y="2806080"/>
            <a:ext cx="2952328" cy="1764551"/>
          </a:xfrm>
          <a:prstGeom prst="rect">
            <a:avLst/>
          </a:prstGeom>
        </p:spPr>
        <p:txBody>
          <a:bodyPr wrap="square" lIns="101562" tIns="50783" rIns="101562" bIns="50783">
            <a:spAutoFit/>
          </a:bodyPr>
          <a:lstStyle/>
          <a:p>
            <a:pPr algn="ctr"/>
            <a:r>
              <a:rPr lang="en-US" i="0" dirty="0">
                <a:solidFill>
                  <a:srgbClr val="000090"/>
                </a:solidFill>
                <a:latin typeface="+mj-lt"/>
              </a:rPr>
              <a:t>Ultrahigh </a:t>
            </a:r>
            <a:r>
              <a:rPr lang="en-US" i="0" dirty="0" smtClean="0">
                <a:solidFill>
                  <a:srgbClr val="000090"/>
                </a:solidFill>
                <a:latin typeface="+mj-lt"/>
              </a:rPr>
              <a:t>Energy</a:t>
            </a:r>
          </a:p>
          <a:p>
            <a:pPr algn="ctr"/>
            <a:r>
              <a:rPr lang="en-US" i="0" dirty="0" smtClean="0">
                <a:solidFill>
                  <a:srgbClr val="000090"/>
                </a:solidFill>
                <a:latin typeface="+mj-lt"/>
              </a:rPr>
              <a:t>Cosmic Rays</a:t>
            </a:r>
            <a:endParaRPr lang="en-US" i="0" dirty="0">
              <a:solidFill>
                <a:srgbClr val="000090"/>
              </a:solidFill>
              <a:latin typeface="+mj-lt"/>
            </a:endParaRPr>
          </a:p>
          <a:p>
            <a:pPr algn="ctr"/>
            <a:r>
              <a:rPr lang="en-US" i="0" dirty="0" smtClean="0">
                <a:solidFill>
                  <a:srgbClr val="000090"/>
                </a:solidFill>
                <a:latin typeface="+mj-lt"/>
              </a:rPr>
              <a:t>E &gt; 10</a:t>
            </a:r>
            <a:r>
              <a:rPr lang="en-US" i="0" baseline="30000" dirty="0" smtClean="0">
                <a:solidFill>
                  <a:srgbClr val="000090"/>
                </a:solidFill>
                <a:latin typeface="+mj-lt"/>
              </a:rPr>
              <a:t>18</a:t>
            </a:r>
            <a:r>
              <a:rPr lang="en-US" i="0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en-US" i="0" dirty="0" err="1" smtClean="0">
                <a:solidFill>
                  <a:srgbClr val="000090"/>
                </a:solidFill>
                <a:latin typeface="+mj-lt"/>
              </a:rPr>
              <a:t>eV</a:t>
            </a:r>
            <a:endParaRPr lang="en-US" i="0" dirty="0" smtClean="0">
              <a:solidFill>
                <a:srgbClr val="000090"/>
              </a:solidFill>
              <a:latin typeface="+mj-lt"/>
            </a:endParaRPr>
          </a:p>
          <a:p>
            <a:pPr algn="ctr"/>
            <a:r>
              <a:rPr lang="en-US" i="0" dirty="0" smtClean="0">
                <a:solidFill>
                  <a:srgbClr val="000090"/>
                </a:solidFill>
                <a:latin typeface="+mj-lt"/>
              </a:rPr>
              <a:t>= 1 </a:t>
            </a:r>
            <a:r>
              <a:rPr lang="en-US" i="0" dirty="0" err="1" smtClean="0">
                <a:solidFill>
                  <a:srgbClr val="000090"/>
                </a:solidFill>
                <a:latin typeface="+mj-lt"/>
              </a:rPr>
              <a:t>EeV</a:t>
            </a:r>
            <a:endParaRPr lang="en-US" i="0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775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2" y="152400"/>
            <a:ext cx="9637554" cy="11568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/>
            </a:r>
            <a:br>
              <a:rPr lang="en-US" dirty="0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Current Observatories of</a:t>
            </a:r>
            <a:br>
              <a:rPr lang="en-US" dirty="0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Ultrahigh Energy Cosmic 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Rays </a:t>
            </a: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9830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3700" y="2245360"/>
            <a:ext cx="4316730" cy="444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724400" y="3886214"/>
            <a:ext cx="4953000" cy="2610591"/>
            <a:chOff x="3024" y="2245"/>
            <a:chExt cx="3535" cy="1451"/>
          </a:xfrm>
        </p:grpSpPr>
        <p:sp>
          <p:nvSpPr>
            <p:cNvPr id="98323" name="Oval 6"/>
            <p:cNvSpPr>
              <a:spLocks noChangeArrowheads="1"/>
            </p:cNvSpPr>
            <p:nvPr/>
          </p:nvSpPr>
          <p:spPr bwMode="auto">
            <a:xfrm>
              <a:off x="3024" y="2880"/>
              <a:ext cx="96" cy="96"/>
            </a:xfrm>
            <a:prstGeom prst="ellipse">
              <a:avLst/>
            </a:prstGeom>
            <a:noFill/>
            <a:ln w="285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24" name="Line 7"/>
            <p:cNvSpPr>
              <a:spLocks noChangeShapeType="1"/>
            </p:cNvSpPr>
            <p:nvPr/>
          </p:nvSpPr>
          <p:spPr bwMode="auto">
            <a:xfrm>
              <a:off x="3120" y="2976"/>
              <a:ext cx="576" cy="720"/>
            </a:xfrm>
            <a:prstGeom prst="line">
              <a:avLst/>
            </a:prstGeom>
            <a:noFill/>
            <a:ln w="19050">
              <a:noFill/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25" name="Rectangle 8"/>
            <p:cNvSpPr>
              <a:spLocks noChangeArrowheads="1"/>
            </p:cNvSpPr>
            <p:nvPr/>
          </p:nvSpPr>
          <p:spPr bwMode="auto">
            <a:xfrm>
              <a:off x="4015" y="2245"/>
              <a:ext cx="25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prstTxWarp prst="textNoShape">
                <a:avLst/>
              </a:prstTxWarp>
            </a:bodyPr>
            <a:lstStyle/>
            <a:p>
              <a:pPr algn="r"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-108" charset="2"/>
                <a:buNone/>
              </a:pPr>
              <a:r>
                <a:rPr lang="fr-FR" sz="2800" i="0">
                  <a:latin typeface="Arial" pitchFamily="-108" charset="0"/>
                </a:rPr>
                <a:t>Pierre Auger </a:t>
              </a:r>
            </a:p>
            <a:p>
              <a:pPr algn="r"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-108" charset="2"/>
                <a:buNone/>
              </a:pPr>
              <a:r>
                <a:rPr lang="fr-FR" sz="2800" i="0">
                  <a:latin typeface="Arial" pitchFamily="-108" charset="0"/>
                </a:rPr>
                <a:t>Observatory</a:t>
              </a:r>
            </a:p>
            <a:p>
              <a:pPr algn="r"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-108" charset="2"/>
                <a:buNone/>
              </a:pPr>
              <a:r>
                <a:rPr lang="fr-FR" sz="2500" i="0">
                  <a:solidFill>
                    <a:srgbClr val="FFFF00"/>
                  </a:solidFill>
                  <a:latin typeface="Arial" pitchFamily="-108" charset="0"/>
                </a:rPr>
                <a:t>Mendoza, Argentina</a:t>
              </a:r>
            </a:p>
            <a:p>
              <a:pPr algn="r"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-108" charset="2"/>
                <a:buNone/>
              </a:pPr>
              <a:r>
                <a:rPr lang="fr-FR" sz="2500" i="0">
                  <a:solidFill>
                    <a:srgbClr val="FFFF00"/>
                  </a:solidFill>
                  <a:latin typeface="Arial" pitchFamily="-108" charset="0"/>
                </a:rPr>
                <a:t>(19 country collaboration)</a:t>
              </a:r>
            </a:p>
          </p:txBody>
        </p:sp>
        <p:sp>
          <p:nvSpPr>
            <p:cNvPr id="98326" name="Line 9"/>
            <p:cNvSpPr>
              <a:spLocks noChangeShapeType="1"/>
            </p:cNvSpPr>
            <p:nvPr/>
          </p:nvSpPr>
          <p:spPr bwMode="auto">
            <a:xfrm>
              <a:off x="3120" y="2976"/>
              <a:ext cx="269" cy="336"/>
            </a:xfrm>
            <a:prstGeom prst="line">
              <a:avLst/>
            </a:prstGeom>
            <a:noFill/>
            <a:ln w="19050">
              <a:noFill/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8309" name="Rectangle 10"/>
          <p:cNvSpPr>
            <a:spLocks noChangeArrowheads="1"/>
          </p:cNvSpPr>
          <p:nvPr/>
        </p:nvSpPr>
        <p:spPr bwMode="auto">
          <a:xfrm>
            <a:off x="6202680" y="6234113"/>
            <a:ext cx="3855720" cy="136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669" tIns="50835" rIns="101669" bIns="50835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800" i="0">
                <a:solidFill>
                  <a:srgbClr val="00FFFF"/>
                </a:solidFill>
                <a:latin typeface="Times" pitchFamily="-108" charset="0"/>
              </a:rPr>
              <a:t>3,000 km</a:t>
            </a:r>
            <a:r>
              <a:rPr kumimoji="0" lang="en-US" sz="2800" i="0" baseline="30000">
                <a:solidFill>
                  <a:srgbClr val="00FFFF"/>
                </a:solidFill>
                <a:latin typeface="Times" pitchFamily="-108" charset="0"/>
              </a:rPr>
              <a:t>2 </a:t>
            </a:r>
            <a:r>
              <a:rPr kumimoji="0" lang="en-US" sz="2800" i="0">
                <a:solidFill>
                  <a:srgbClr val="00FFFF"/>
                </a:solidFill>
                <a:latin typeface="Times" pitchFamily="-108" charset="0"/>
              </a:rPr>
              <a:t>array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800" i="0">
                <a:solidFill>
                  <a:srgbClr val="00FFFF"/>
                </a:solidFill>
                <a:latin typeface="Times" pitchFamily="-108" charset="0"/>
              </a:rPr>
              <a:t>4 fluorescence telescopes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200" i="0">
                <a:solidFill>
                  <a:srgbClr val="00FFFF"/>
                </a:solidFill>
                <a:latin typeface="Times" pitchFamily="-108" charset="0"/>
              </a:rPr>
              <a:t> </a:t>
            </a:r>
            <a:endParaRPr kumimoji="0" lang="en-US" sz="2200" i="0">
              <a:solidFill>
                <a:schemeClr val="hlink"/>
              </a:solidFill>
              <a:latin typeface="Times" pitchFamily="-108" charset="0"/>
            </a:endParaRPr>
          </a:p>
        </p:txBody>
      </p:sp>
      <p:sp>
        <p:nvSpPr>
          <p:cNvPr id="98310" name="Rectangle 11"/>
          <p:cNvSpPr>
            <a:spLocks noChangeArrowheads="1"/>
          </p:cNvSpPr>
          <p:nvPr/>
        </p:nvSpPr>
        <p:spPr bwMode="auto">
          <a:xfrm>
            <a:off x="304800" y="1981200"/>
            <a:ext cx="276606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375" tIns="51187" rIns="102375" bIns="51187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-108" charset="2"/>
              <a:buNone/>
            </a:pPr>
            <a:r>
              <a:rPr lang="fr-FR" sz="2800" i="0">
                <a:latin typeface="Arial" pitchFamily="-108" charset="0"/>
              </a:rPr>
              <a:t>Telescope Array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-108" charset="2"/>
              <a:buNone/>
            </a:pPr>
            <a:r>
              <a:rPr lang="fr-FR" sz="2500" i="0">
                <a:solidFill>
                  <a:srgbClr val="FFFF00"/>
                </a:solidFill>
                <a:latin typeface="Arial" pitchFamily="-108" charset="0"/>
              </a:rPr>
              <a:t>Utah, USA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lang="fr-FR" sz="2500" i="0">
                <a:solidFill>
                  <a:srgbClr val="FFFF00"/>
                </a:solidFill>
                <a:latin typeface="Arial" pitchFamily="-108" charset="0"/>
              </a:rPr>
              <a:t>(5 country collaboration)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-108" charset="2"/>
              <a:buNone/>
            </a:pPr>
            <a:endParaRPr lang="fr-FR" i="0">
              <a:latin typeface="Arial" pitchFamily="-108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 rot="8637892">
            <a:off x="3141048" y="2132584"/>
            <a:ext cx="796290" cy="993140"/>
            <a:chOff x="576" y="576"/>
            <a:chExt cx="672" cy="816"/>
          </a:xfrm>
        </p:grpSpPr>
        <p:sp>
          <p:nvSpPr>
            <p:cNvPr id="98320" name="Oval 13"/>
            <p:cNvSpPr>
              <a:spLocks noChangeArrowheads="1"/>
            </p:cNvSpPr>
            <p:nvPr/>
          </p:nvSpPr>
          <p:spPr bwMode="auto">
            <a:xfrm>
              <a:off x="576" y="576"/>
              <a:ext cx="96" cy="96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21" name="Line 14"/>
            <p:cNvSpPr>
              <a:spLocks noChangeShapeType="1"/>
            </p:cNvSpPr>
            <p:nvPr/>
          </p:nvSpPr>
          <p:spPr bwMode="auto">
            <a:xfrm>
              <a:off x="672" y="672"/>
              <a:ext cx="576" cy="72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22" name="Line 15"/>
            <p:cNvSpPr>
              <a:spLocks noChangeShapeType="1"/>
            </p:cNvSpPr>
            <p:nvPr/>
          </p:nvSpPr>
          <p:spPr bwMode="auto">
            <a:xfrm>
              <a:off x="672" y="672"/>
              <a:ext cx="269" cy="336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8312" name="Rectangle 16"/>
          <p:cNvSpPr>
            <a:spLocks noChangeArrowheads="1"/>
          </p:cNvSpPr>
          <p:nvPr/>
        </p:nvSpPr>
        <p:spPr bwMode="auto">
          <a:xfrm>
            <a:off x="228600" y="3886204"/>
            <a:ext cx="3329940" cy="146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669" tIns="50835" rIns="101669" bIns="50835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800" i="0">
                <a:solidFill>
                  <a:srgbClr val="00FFFF"/>
                </a:solidFill>
                <a:latin typeface="Times" pitchFamily="-108" charset="0"/>
              </a:rPr>
              <a:t>700 km</a:t>
            </a:r>
            <a:r>
              <a:rPr kumimoji="0" lang="en-US" sz="2800" i="0" baseline="30000">
                <a:solidFill>
                  <a:srgbClr val="00FFFF"/>
                </a:solidFill>
                <a:latin typeface="Times" pitchFamily="-108" charset="0"/>
              </a:rPr>
              <a:t>2</a:t>
            </a:r>
            <a:r>
              <a:rPr kumimoji="0" lang="en-US" sz="2800" i="0">
                <a:solidFill>
                  <a:srgbClr val="00FFFF"/>
                </a:solidFill>
                <a:latin typeface="Times" pitchFamily="-108" charset="0"/>
              </a:rPr>
              <a:t> array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800" i="0">
                <a:solidFill>
                  <a:srgbClr val="00FFFF"/>
                </a:solidFill>
                <a:latin typeface="Times" pitchFamily="-108" charset="0"/>
              </a:rPr>
              <a:t>3 fluorescence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800" i="0">
                <a:solidFill>
                  <a:srgbClr val="00FFFF"/>
                </a:solidFill>
                <a:latin typeface="Times" pitchFamily="-108" charset="0"/>
              </a:rPr>
              <a:t>telescopes</a:t>
            </a:r>
            <a:endParaRPr kumimoji="0" lang="en-US" sz="2800" i="0">
              <a:solidFill>
                <a:schemeClr val="hlink"/>
              </a:solidFill>
              <a:latin typeface="Times" pitchFamily="-108" charset="0"/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 rot="8637892" flipH="1" flipV="1">
            <a:off x="5808027" y="5172607"/>
            <a:ext cx="728187" cy="1408747"/>
            <a:chOff x="576" y="576"/>
            <a:chExt cx="672" cy="816"/>
          </a:xfrm>
        </p:grpSpPr>
        <p:sp>
          <p:nvSpPr>
            <p:cNvPr id="98317" name="Oval 24"/>
            <p:cNvSpPr>
              <a:spLocks noChangeArrowheads="1"/>
            </p:cNvSpPr>
            <p:nvPr/>
          </p:nvSpPr>
          <p:spPr bwMode="auto">
            <a:xfrm>
              <a:off x="576" y="576"/>
              <a:ext cx="96" cy="96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18" name="Line 25"/>
            <p:cNvSpPr>
              <a:spLocks noChangeShapeType="1"/>
            </p:cNvSpPr>
            <p:nvPr/>
          </p:nvSpPr>
          <p:spPr bwMode="auto">
            <a:xfrm>
              <a:off x="672" y="672"/>
              <a:ext cx="576" cy="72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19" name="Line 26"/>
            <p:cNvSpPr>
              <a:spLocks noChangeShapeType="1"/>
            </p:cNvSpPr>
            <p:nvPr/>
          </p:nvSpPr>
          <p:spPr bwMode="auto">
            <a:xfrm>
              <a:off x="672" y="672"/>
              <a:ext cx="269" cy="336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641025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7426" y="0"/>
            <a:ext cx="7599680" cy="1007533"/>
          </a:xfrm>
        </p:spPr>
        <p:txBody>
          <a:bodyPr/>
          <a:lstStyle/>
          <a:p>
            <a:r>
              <a:rPr lang="en-US"/>
              <a:t>Telescope Array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27511" y="1295400"/>
            <a:ext cx="8717280" cy="4749800"/>
            <a:chOff x="0" y="0"/>
            <a:chExt cx="9202" cy="4320"/>
          </a:xfrm>
        </p:grpSpPr>
        <p:sp>
          <p:nvSpPr>
            <p:cNvPr id="7173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202" cy="43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174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39" y="0"/>
              <a:ext cx="4162" cy="41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175" name="Line 6"/>
            <p:cNvSpPr>
              <a:spLocks noChangeShapeType="1"/>
            </p:cNvSpPr>
            <p:nvPr/>
          </p:nvSpPr>
          <p:spPr bwMode="auto">
            <a:xfrm flipH="1" flipV="1">
              <a:off x="5030" y="0"/>
              <a:ext cx="1512" cy="267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6" name="Line 7"/>
            <p:cNvSpPr>
              <a:spLocks noChangeShapeType="1"/>
            </p:cNvSpPr>
            <p:nvPr/>
          </p:nvSpPr>
          <p:spPr bwMode="auto">
            <a:xfrm flipH="1">
              <a:off x="5039" y="3483"/>
              <a:ext cx="1512" cy="4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177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040" cy="431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228601" y="6044108"/>
            <a:ext cx="7428291" cy="163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289" tIns="50648" rIns="101289" bIns="50648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500" i="0">
                <a:latin typeface="Palatino Linotype" pitchFamily="18" charset="0"/>
              </a:rPr>
              <a:t>3 FD stations overlooking an array of </a:t>
            </a:r>
          </a:p>
          <a:p>
            <a:pPr algn="l" eaLnBrk="0" hangingPunct="0">
              <a:spcBef>
                <a:spcPct val="50000"/>
              </a:spcBef>
            </a:pPr>
            <a:r>
              <a:rPr lang="en-US" sz="2500" i="0">
                <a:latin typeface="Palatino Linotype" pitchFamily="18" charset="0"/>
              </a:rPr>
              <a:t>507 scintillator surface detectors (SD)  </a:t>
            </a:r>
          </a:p>
          <a:p>
            <a:pPr algn="l" eaLnBrk="0" hangingPunct="0">
              <a:spcBef>
                <a:spcPct val="50000"/>
              </a:spcBef>
            </a:pPr>
            <a:r>
              <a:rPr lang="en-US" sz="2500" i="0">
                <a:latin typeface="Palatino Linotype" pitchFamily="18" charset="0"/>
              </a:rPr>
              <a:t>complete and operational as of ~1/2008. </a:t>
            </a:r>
          </a:p>
        </p:txBody>
      </p:sp>
      <p:pic>
        <p:nvPicPr>
          <p:cNvPr id="10" name="Picture 6" descr="DSCN0810"/>
          <p:cNvPicPr>
            <a:picLocks noChangeAspect="1" noChangeArrowheads="1"/>
          </p:cNvPicPr>
          <p:nvPr/>
        </p:nvPicPr>
        <p:blipFill>
          <a:blip r:embed="rId4"/>
          <a:srcRect l="6667" r="6667" b="10835"/>
          <a:stretch>
            <a:fillRect/>
          </a:stretch>
        </p:blipFill>
        <p:spPr bwMode="auto">
          <a:xfrm>
            <a:off x="228656" y="4648256"/>
            <a:ext cx="1584619" cy="12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4" descr="BRM-FD-ope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4114856"/>
            <a:ext cx="1951808" cy="150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John Matthews\Desktop\Vaio2006\My Documents\My Pictures\2010_01_12MiddleDrum\IMG_2410.JPG"/>
          <p:cNvPicPr>
            <a:picLocks noChangeAspect="1" noChangeArrowheads="1"/>
          </p:cNvPicPr>
          <p:nvPr/>
        </p:nvPicPr>
        <p:blipFill>
          <a:blip r:embed="rId6"/>
          <a:srcRect t="16667" b="20000"/>
          <a:stretch>
            <a:fillRect/>
          </a:stretch>
        </p:blipFill>
        <p:spPr bwMode="auto">
          <a:xfrm>
            <a:off x="2743255" y="914403"/>
            <a:ext cx="2695545" cy="131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477003" y="685856"/>
            <a:ext cx="2223833" cy="517784"/>
          </a:xfrm>
          <a:prstGeom prst="rect">
            <a:avLst/>
          </a:prstGeom>
          <a:noFill/>
        </p:spPr>
        <p:txBody>
          <a:bodyPr wrap="none" lIns="101289" tIns="50648" rIns="101289" bIns="50648" rtlCol="0">
            <a:spAutoFit/>
          </a:bodyPr>
          <a:lstStyle/>
          <a:p>
            <a:r>
              <a:rPr lang="en-US" altLang="zh-CN" i="0" dirty="0">
                <a:ea typeface="宋体" charset="-122"/>
                <a:cs typeface="宋体" charset="-122"/>
              </a:rPr>
              <a:t>Area: </a:t>
            </a:r>
            <a:r>
              <a:rPr lang="en-US" altLang="zh-CN" i="0" dirty="0" smtClean="0">
                <a:ea typeface="宋体" charset="-122"/>
                <a:cs typeface="宋体" charset="-122"/>
              </a:rPr>
              <a:t>700 </a:t>
            </a:r>
            <a:r>
              <a:rPr lang="en-US" altLang="zh-CN" i="0" dirty="0">
                <a:ea typeface="宋体" charset="-122"/>
                <a:cs typeface="宋体" charset="-122"/>
              </a:rPr>
              <a:t>km</a:t>
            </a:r>
            <a:r>
              <a:rPr lang="en-US" altLang="zh-CN" i="0" baseline="30000" dirty="0">
                <a:ea typeface="宋体" charset="-122"/>
                <a:cs typeface="宋体" charset="-122"/>
              </a:rPr>
              <a:t>2</a:t>
            </a:r>
            <a:endParaRPr lang="en-US" i="0" dirty="0"/>
          </a:p>
        </p:txBody>
      </p:sp>
      <p:sp>
        <p:nvSpPr>
          <p:cNvPr id="15" name="Rectangle 14"/>
          <p:cNvSpPr/>
          <p:nvPr/>
        </p:nvSpPr>
        <p:spPr>
          <a:xfrm>
            <a:off x="0" y="838208"/>
            <a:ext cx="5029200" cy="3248826"/>
          </a:xfrm>
          <a:prstGeom prst="rect">
            <a:avLst/>
          </a:prstGeom>
        </p:spPr>
        <p:txBody>
          <a:bodyPr lIns="90927" tIns="45460" rIns="90927" bIns="45460">
            <a:spAutoFit/>
          </a:bodyPr>
          <a:lstStyle/>
          <a:p>
            <a:pPr>
              <a:spcBef>
                <a:spcPct val="20000"/>
              </a:spcBef>
            </a:pPr>
            <a:r>
              <a:rPr kumimoji="0" lang="en-US" sz="28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Belgium</a:t>
            </a:r>
          </a:p>
          <a:p>
            <a:pPr>
              <a:spcBef>
                <a:spcPct val="20000"/>
              </a:spcBef>
            </a:pPr>
            <a:r>
              <a:rPr kumimoji="0" lang="en-US" sz="28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Japan</a:t>
            </a:r>
          </a:p>
          <a:p>
            <a:pPr>
              <a:spcBef>
                <a:spcPct val="20000"/>
              </a:spcBef>
            </a:pPr>
            <a:r>
              <a:rPr kumimoji="0" lang="en-US" sz="28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Korea</a:t>
            </a:r>
          </a:p>
          <a:p>
            <a:pPr>
              <a:spcBef>
                <a:spcPct val="20000"/>
              </a:spcBef>
            </a:pPr>
            <a:r>
              <a:rPr kumimoji="0" lang="en-US" sz="28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Russia</a:t>
            </a:r>
            <a:r>
              <a:rPr kumimoji="0" lang="en-US" sz="2800" b="1" i="0">
                <a:latin typeface="Chalkboard" pitchFamily="-108" charset="0"/>
              </a:rPr>
              <a:t>	</a:t>
            </a:r>
          </a:p>
          <a:p>
            <a:pPr marL="379653" indent="-379653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800" b="1" i="0">
                <a:latin typeface="Chalkboard" pitchFamily="-108" charset="0"/>
              </a:rPr>
              <a:t>USA</a:t>
            </a:r>
          </a:p>
          <a:p>
            <a:pPr eaLnBrk="1" hangingPunct="1">
              <a:spcBef>
                <a:spcPct val="20000"/>
              </a:spcBef>
            </a:pPr>
            <a:endParaRPr kumimoji="0" lang="en-US" sz="1800" b="1">
              <a:latin typeface="Chalkboard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spcBef>
                <a:spcPct val="20000"/>
              </a:spcBef>
            </a:pPr>
            <a:endParaRPr kumimoji="0" lang="en-US" sz="1800" b="1">
              <a:latin typeface="Chalkboard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FF3FD-DF8B-1F4A-BC5B-277E92B70D2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8" y="0"/>
            <a:ext cx="2743200" cy="4388953"/>
          </a:xfrm>
        </p:spPr>
        <p:txBody>
          <a:bodyPr lIns="91429" tIns="45715" rIns="91429" bIns="45715"/>
          <a:lstStyle/>
          <a:p>
            <a:pPr>
              <a:spcAft>
                <a:spcPts val="2400"/>
              </a:spcAft>
            </a:pPr>
            <a:r>
              <a:rPr lang="en-US" b="0" dirty="0"/>
              <a:t>2012 CERN</a:t>
            </a:r>
            <a:br>
              <a:rPr lang="en-US" b="0" dirty="0"/>
            </a:br>
            <a:r>
              <a:rPr lang="en-US" b="0" dirty="0"/>
              <a:t>Working Group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100" dirty="0">
                <a:solidFill>
                  <a:srgbClr val="0000FF"/>
                </a:solidFill>
              </a:rPr>
              <a:t>Unified </a:t>
            </a:r>
            <a:r>
              <a:rPr lang="en-US" sz="3100" dirty="0" smtClean="0">
                <a:solidFill>
                  <a:srgbClr val="0000FF"/>
                </a:solidFill>
              </a:rPr>
              <a:t>Spectrum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440" y="0"/>
            <a:ext cx="6915068" cy="777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696" y="6190456"/>
            <a:ext cx="1462508" cy="933874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i="0" dirty="0" smtClean="0"/>
              <a:t>Energies</a:t>
            </a:r>
          </a:p>
          <a:p>
            <a:r>
              <a:rPr lang="en-US" i="0" dirty="0" smtClean="0"/>
              <a:t>re</a:t>
            </a:r>
            <a:r>
              <a:rPr lang="en-US" i="0" dirty="0"/>
              <a:t>-</a:t>
            </a:r>
            <a:r>
              <a:rPr lang="en-US" i="0" dirty="0" smtClean="0"/>
              <a:t>scaled</a:t>
            </a:r>
            <a:endParaRPr lang="en-US" i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608-DB29-4B41-88FE-A1F09AB2A40C}" type="slidenum">
              <a:rPr lang="en-US"/>
              <a:pPr/>
              <a:t>41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69961" y="7405300"/>
            <a:ext cx="175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 smtClean="0">
                <a:solidFill>
                  <a:srgbClr val="800000"/>
                </a:solidFill>
              </a:rPr>
              <a:t>Dawson et al ‘13</a:t>
            </a:r>
            <a:endParaRPr lang="en-US" sz="1800" i="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13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Leading Observatories: </a:t>
            </a:r>
          </a:p>
          <a:p>
            <a:pPr lvl="1"/>
            <a:r>
              <a:rPr lang="en-US" dirty="0"/>
              <a:t>Pierre Auger Observatory: 3,000 km</a:t>
            </a:r>
            <a:r>
              <a:rPr lang="en-US" baseline="30000" dirty="0"/>
              <a:t>2</a:t>
            </a:r>
            <a:r>
              <a:rPr lang="en-US" dirty="0"/>
              <a:t> Argentina</a:t>
            </a:r>
          </a:p>
          <a:p>
            <a:pPr lvl="1"/>
            <a:r>
              <a:rPr lang="en-US" dirty="0"/>
              <a:t>Telescope Array: 700 km</a:t>
            </a:r>
            <a:r>
              <a:rPr lang="en-US" baseline="30000" dirty="0"/>
              <a:t>2</a:t>
            </a:r>
            <a:r>
              <a:rPr lang="en-US" dirty="0"/>
              <a:t> Utah, USA</a:t>
            </a:r>
          </a:p>
          <a:p>
            <a:r>
              <a:rPr lang="en-US" dirty="0"/>
              <a:t>Agreement on the shape of the spectrum</a:t>
            </a:r>
          </a:p>
          <a:p>
            <a:r>
              <a:rPr lang="en-US" dirty="0"/>
              <a:t>Energy scale: </a:t>
            </a:r>
            <a:r>
              <a:rPr lang="en-US" dirty="0" smtClean="0">
                <a:latin typeface="+mn-lt"/>
              </a:rPr>
              <a:t>~</a:t>
            </a:r>
            <a:r>
              <a:rPr lang="en-US" dirty="0" smtClean="0"/>
              <a:t>10</a:t>
            </a:r>
            <a:r>
              <a:rPr lang="en-US" dirty="0"/>
              <a:t>% </a:t>
            </a:r>
            <a:r>
              <a:rPr lang="en-US" dirty="0" smtClean="0"/>
              <a:t>difference bet. Auger </a:t>
            </a:r>
            <a:r>
              <a:rPr lang="en-US" dirty="0"/>
              <a:t>and </a:t>
            </a:r>
            <a:r>
              <a:rPr lang="en-US" dirty="0" smtClean="0"/>
              <a:t>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608-DB29-4B41-88FE-A1F09AB2A40C}" type="slidenum">
              <a:rPr lang="en-US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3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Leading Observatories: </a:t>
            </a:r>
          </a:p>
          <a:p>
            <a:pPr lvl="1"/>
            <a:r>
              <a:rPr lang="en-US" dirty="0"/>
              <a:t>Pierre Auger Observatory: 3,000 km</a:t>
            </a:r>
            <a:r>
              <a:rPr lang="en-US" baseline="30000" dirty="0"/>
              <a:t>2</a:t>
            </a:r>
            <a:r>
              <a:rPr lang="en-US" dirty="0"/>
              <a:t> Argentina</a:t>
            </a:r>
          </a:p>
          <a:p>
            <a:pPr lvl="1"/>
            <a:r>
              <a:rPr lang="en-US" dirty="0"/>
              <a:t>Telescope Array: 700 km</a:t>
            </a:r>
            <a:r>
              <a:rPr lang="en-US" baseline="30000" dirty="0"/>
              <a:t>2</a:t>
            </a:r>
            <a:r>
              <a:rPr lang="en-US" dirty="0"/>
              <a:t> Utah, USA</a:t>
            </a:r>
          </a:p>
          <a:p>
            <a:r>
              <a:rPr lang="en-US" dirty="0"/>
              <a:t>Agreement on the shape of the spectrum</a:t>
            </a:r>
          </a:p>
          <a:p>
            <a:r>
              <a:rPr lang="en-US" dirty="0"/>
              <a:t>Energy scale: </a:t>
            </a:r>
            <a:r>
              <a:rPr lang="en-US" dirty="0" smtClean="0">
                <a:latin typeface="+mn-lt"/>
              </a:rPr>
              <a:t>~</a:t>
            </a:r>
            <a:r>
              <a:rPr lang="en-US" dirty="0" smtClean="0"/>
              <a:t>10</a:t>
            </a:r>
            <a:r>
              <a:rPr lang="en-US" dirty="0"/>
              <a:t>% </a:t>
            </a:r>
            <a:r>
              <a:rPr lang="en-US" dirty="0" smtClean="0"/>
              <a:t>difference bet. Auger </a:t>
            </a:r>
            <a:r>
              <a:rPr lang="en-US" dirty="0"/>
              <a:t>and TA</a:t>
            </a:r>
          </a:p>
          <a:p>
            <a:r>
              <a:rPr lang="en-US" dirty="0"/>
              <a:t>Composition: controversial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608-DB29-4B41-88FE-A1F09AB2A40C}" type="slidenum">
              <a:rPr lang="en-US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7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599" name="Rectangle 7"/>
          <p:cNvSpPr>
            <a:spLocks noChangeArrowheads="1"/>
          </p:cNvSpPr>
          <p:nvPr/>
        </p:nvSpPr>
        <p:spPr bwMode="auto">
          <a:xfrm>
            <a:off x="5187618" y="458619"/>
            <a:ext cx="4442460" cy="164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0138" dir="2700000" algn="ctr" rotWithShape="0">
              <a:schemeClr val="tx1">
                <a:alpha val="74998"/>
              </a:schemeClr>
            </a:outerShdw>
          </a:effectLst>
        </p:spPr>
        <p:txBody>
          <a:bodyPr lIns="102209" tIns="51103" rIns="102209" bIns="51103" anchor="ctr">
            <a:prstTxWarp prst="textNoShape">
              <a:avLst/>
            </a:prstTxWarp>
          </a:bodyPr>
          <a:lstStyle/>
          <a:p>
            <a:pPr algn="ctr"/>
            <a:r>
              <a:rPr lang="en-GB" sz="3100" b="1" i="0" dirty="0">
                <a:solidFill>
                  <a:schemeClr val="tx2"/>
                </a:solidFill>
                <a:latin typeface="Chalkboard" pitchFamily="-108" charset="0"/>
              </a:rPr>
              <a:t>Composition observable: </a:t>
            </a:r>
            <a:br>
              <a:rPr lang="en-GB" sz="3100" b="1" i="0" dirty="0">
                <a:solidFill>
                  <a:schemeClr val="tx2"/>
                </a:solidFill>
                <a:latin typeface="Chalkboard" pitchFamily="-108" charset="0"/>
              </a:rPr>
            </a:br>
            <a:r>
              <a:rPr lang="en-GB" sz="3100" b="1" i="0" dirty="0">
                <a:solidFill>
                  <a:schemeClr val="tx2"/>
                </a:solidFill>
                <a:latin typeface="Chalkboard" pitchFamily="-108" charset="0"/>
              </a:rPr>
              <a:t>shower maximum</a:t>
            </a:r>
          </a:p>
        </p:txBody>
      </p:sp>
      <p:pic>
        <p:nvPicPr>
          <p:cNvPr id="15974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19160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9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245635"/>
              </p:ext>
            </p:extLst>
          </p:nvPr>
        </p:nvGraphicFramePr>
        <p:xfrm>
          <a:off x="4791574" y="2498846"/>
          <a:ext cx="4945380" cy="505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Photo Editor Photo" r:id="rId5" imgW="5852667" imgH="5631668" progId="">
                  <p:embed/>
                </p:oleObj>
              </mc:Choice>
              <mc:Fallback>
                <p:oleObj name="Photo Editor Photo" r:id="rId5" imgW="5852667" imgH="563166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1574" y="2498846"/>
                        <a:ext cx="4945380" cy="50538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765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29200" y="457200"/>
            <a:ext cx="1120820" cy="507831"/>
          </a:xfrm>
          <a:prstGeom prst="rect">
            <a:avLst/>
          </a:prstGeom>
          <a:noFill/>
        </p:spPr>
        <p:txBody>
          <a:bodyPr wrap="none" lIns="90987" tIns="45491" rIns="90987" bIns="45491" rtlCol="0">
            <a:spAutoFit/>
          </a:bodyPr>
          <a:lstStyle/>
          <a:p>
            <a:r>
              <a:rPr lang="en-US" b="1" i="0">
                <a:solidFill>
                  <a:schemeClr val="accent2"/>
                </a:solidFill>
              </a:rPr>
              <a:t>Auger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48" y="4114800"/>
            <a:ext cx="633507" cy="507831"/>
          </a:xfrm>
          <a:prstGeom prst="rect">
            <a:avLst/>
          </a:prstGeom>
          <a:noFill/>
        </p:spPr>
        <p:txBody>
          <a:bodyPr wrap="none" lIns="90987" tIns="45491" rIns="90987" bIns="45491" rtlCol="0">
            <a:spAutoFit/>
          </a:bodyPr>
          <a:lstStyle/>
          <a:p>
            <a:r>
              <a:rPr lang="en-US" b="1" i="0">
                <a:solidFill>
                  <a:schemeClr val="accent2"/>
                </a:solidFill>
              </a:rPr>
              <a:t>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" y="5"/>
            <a:ext cx="5968896" cy="5986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289" y="3804591"/>
            <a:ext cx="5004418" cy="3967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0533" y="4620682"/>
            <a:ext cx="2039861" cy="453458"/>
          </a:xfrm>
          <a:prstGeom prst="rect">
            <a:avLst/>
          </a:prstGeom>
          <a:noFill/>
        </p:spPr>
        <p:txBody>
          <a:bodyPr wrap="none" lIns="101503" tIns="50754" rIns="101503" bIns="50754" rtlCol="0">
            <a:spAutoFit/>
          </a:bodyPr>
          <a:lstStyle/>
          <a:p>
            <a:r>
              <a:rPr lang="en-US" sz="2200" i="0" dirty="0">
                <a:solidFill>
                  <a:schemeClr val="bg1"/>
                </a:solidFill>
              </a:rPr>
              <a:t>Telescope Array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96694" y="377022"/>
            <a:ext cx="4193098" cy="2595867"/>
          </a:xfrm>
          <a:prstGeom prst="rect">
            <a:avLst/>
          </a:prstGeom>
          <a:noFill/>
        </p:spPr>
        <p:txBody>
          <a:bodyPr wrap="none" lIns="101751" tIns="50877" rIns="101751" bIns="50877" rtlCol="0">
            <a:spAutoFit/>
          </a:bodyPr>
          <a:lstStyle/>
          <a:p>
            <a:r>
              <a:rPr lang="en-US" i="0" dirty="0" smtClean="0">
                <a:latin typeface="+mj-lt"/>
              </a:rPr>
              <a:t>Auger sees change slope:</a:t>
            </a:r>
          </a:p>
          <a:p>
            <a:r>
              <a:rPr lang="en-US" i="0" dirty="0" smtClean="0">
                <a:latin typeface="+mj-lt"/>
              </a:rPr>
              <a:t>Change in Composition </a:t>
            </a:r>
          </a:p>
          <a:p>
            <a:r>
              <a:rPr lang="en-US" i="0" dirty="0" smtClean="0">
                <a:latin typeface="+mj-lt"/>
              </a:rPr>
              <a:t>or interactions </a:t>
            </a:r>
          </a:p>
          <a:p>
            <a:endParaRPr lang="en-US" i="0" dirty="0" smtClean="0">
              <a:latin typeface="+mj-lt"/>
            </a:endParaRPr>
          </a:p>
          <a:p>
            <a:endParaRPr lang="en-US" i="0" dirty="0">
              <a:latin typeface="+mj-lt"/>
            </a:endParaRPr>
          </a:p>
          <a:p>
            <a:r>
              <a:rPr lang="en-US" i="0" dirty="0" smtClean="0">
                <a:latin typeface="+mj-lt"/>
              </a:rPr>
              <a:t>TA: not confirmed yet</a:t>
            </a:r>
            <a:endParaRPr lang="en-US" i="0" dirty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FF3FD-DF8B-1F4A-BC5B-277E92B70D2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260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29200" y="457200"/>
            <a:ext cx="1120820" cy="507831"/>
          </a:xfrm>
          <a:prstGeom prst="rect">
            <a:avLst/>
          </a:prstGeom>
          <a:noFill/>
        </p:spPr>
        <p:txBody>
          <a:bodyPr wrap="none" lIns="90987" tIns="45491" rIns="90987" bIns="45491" rtlCol="0">
            <a:spAutoFit/>
          </a:bodyPr>
          <a:lstStyle/>
          <a:p>
            <a:r>
              <a:rPr lang="en-US" b="1" i="0">
                <a:solidFill>
                  <a:schemeClr val="accent2"/>
                </a:solidFill>
              </a:rPr>
              <a:t>Auger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48" y="4114800"/>
            <a:ext cx="633507" cy="507831"/>
          </a:xfrm>
          <a:prstGeom prst="rect">
            <a:avLst/>
          </a:prstGeom>
          <a:noFill/>
        </p:spPr>
        <p:txBody>
          <a:bodyPr wrap="none" lIns="90987" tIns="45491" rIns="90987" bIns="45491" rtlCol="0">
            <a:spAutoFit/>
          </a:bodyPr>
          <a:lstStyle/>
          <a:p>
            <a:r>
              <a:rPr lang="en-US" b="1" i="0">
                <a:solidFill>
                  <a:schemeClr val="accent2"/>
                </a:solidFill>
              </a:rPr>
              <a:t>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" y="5"/>
            <a:ext cx="5968896" cy="5986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289" y="3804591"/>
            <a:ext cx="5004418" cy="3967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0533" y="4620682"/>
            <a:ext cx="2039861" cy="453458"/>
          </a:xfrm>
          <a:prstGeom prst="rect">
            <a:avLst/>
          </a:prstGeom>
          <a:noFill/>
        </p:spPr>
        <p:txBody>
          <a:bodyPr wrap="none" lIns="101503" tIns="50754" rIns="101503" bIns="50754" rtlCol="0">
            <a:spAutoFit/>
          </a:bodyPr>
          <a:lstStyle/>
          <a:p>
            <a:r>
              <a:rPr lang="en-US" sz="2200" i="0" dirty="0">
                <a:solidFill>
                  <a:schemeClr val="bg1"/>
                </a:solidFill>
              </a:rPr>
              <a:t>Telescope Array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96694" y="377022"/>
            <a:ext cx="4193098" cy="2595867"/>
          </a:xfrm>
          <a:prstGeom prst="rect">
            <a:avLst/>
          </a:prstGeom>
          <a:noFill/>
        </p:spPr>
        <p:txBody>
          <a:bodyPr wrap="none" lIns="101751" tIns="50877" rIns="101751" bIns="50877" rtlCol="0">
            <a:spAutoFit/>
          </a:bodyPr>
          <a:lstStyle/>
          <a:p>
            <a:r>
              <a:rPr lang="en-US" i="0" dirty="0" smtClean="0">
                <a:latin typeface="+mj-lt"/>
              </a:rPr>
              <a:t>Auger sees change slope:</a:t>
            </a:r>
          </a:p>
          <a:p>
            <a:r>
              <a:rPr lang="en-US" i="0" dirty="0" smtClean="0">
                <a:latin typeface="+mj-lt"/>
              </a:rPr>
              <a:t>Change in Composition </a:t>
            </a:r>
          </a:p>
          <a:p>
            <a:r>
              <a:rPr lang="en-US" i="0" dirty="0" smtClean="0">
                <a:latin typeface="+mj-lt"/>
              </a:rPr>
              <a:t>or interactions </a:t>
            </a:r>
          </a:p>
          <a:p>
            <a:endParaRPr lang="en-US" i="0" dirty="0" smtClean="0">
              <a:latin typeface="+mj-lt"/>
            </a:endParaRPr>
          </a:p>
          <a:p>
            <a:endParaRPr lang="en-US" i="0" dirty="0">
              <a:latin typeface="+mj-lt"/>
            </a:endParaRPr>
          </a:p>
          <a:p>
            <a:r>
              <a:rPr lang="en-US" i="0" dirty="0" smtClean="0">
                <a:latin typeface="+mj-lt"/>
              </a:rPr>
              <a:t>TA: not confirmed yet</a:t>
            </a:r>
            <a:endParaRPr lang="en-US" i="0" dirty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FF3FD-DF8B-1F4A-BC5B-277E92B70D2E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3084984" y="3022104"/>
            <a:ext cx="3168352" cy="1143000"/>
          </a:xfrm>
          <a:prstGeom prst="wedgeEllipseCallout">
            <a:avLst>
              <a:gd name="adj1" fmla="val -30027"/>
              <a:gd name="adj2" fmla="val -117072"/>
            </a:avLst>
          </a:prstGeom>
          <a:solidFill>
            <a:schemeClr val="bg1">
              <a:alpha val="0"/>
            </a:schemeClr>
          </a:solidFill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23" tIns="50911" rIns="101823" bIns="50911" rtlCol="0" anchor="ctr"/>
          <a:lstStyle/>
          <a:p>
            <a:pPr algn="ctr"/>
            <a:r>
              <a:rPr lang="en-US" b="1">
                <a:solidFill>
                  <a:srgbClr val="800000"/>
                </a:solidFill>
              </a:rPr>
              <a:t>X</a:t>
            </a:r>
            <a:r>
              <a:rPr lang="en-US" b="1" baseline="-25000">
                <a:solidFill>
                  <a:srgbClr val="800000"/>
                </a:solidFill>
              </a:rPr>
              <a:t>max</a:t>
            </a:r>
            <a:r>
              <a:rPr lang="en-US" b="1">
                <a:solidFill>
                  <a:srgbClr val="800000"/>
                </a:solidFill>
              </a:rPr>
              <a:t> in the atmosphere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5001345" y="6163865"/>
            <a:ext cx="2764159" cy="1466751"/>
          </a:xfrm>
          <a:prstGeom prst="wedgeEllipseCallout">
            <a:avLst>
              <a:gd name="adj1" fmla="val 67203"/>
              <a:gd name="adj2" fmla="val -73388"/>
            </a:avLst>
          </a:prstGeom>
          <a:solidFill>
            <a:schemeClr val="bg1">
              <a:alpha val="0"/>
            </a:schemeClr>
          </a:solidFill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23" tIns="50911" rIns="101823" bIns="50911" rtlCol="0" anchor="ctr"/>
          <a:lstStyle/>
          <a:p>
            <a:pPr algn="ctr"/>
            <a:r>
              <a:rPr lang="en-US" b="1">
                <a:solidFill>
                  <a:srgbClr val="800000"/>
                </a:solidFill>
              </a:rPr>
              <a:t>X</a:t>
            </a:r>
            <a:r>
              <a:rPr lang="en-US" b="1" baseline="-25000">
                <a:solidFill>
                  <a:srgbClr val="800000"/>
                </a:solidFill>
              </a:rPr>
              <a:t>max</a:t>
            </a:r>
            <a:r>
              <a:rPr lang="en-US" b="1">
                <a:solidFill>
                  <a:srgbClr val="800000"/>
                </a:solidFill>
              </a:rPr>
              <a:t> in the detector</a:t>
            </a:r>
          </a:p>
        </p:txBody>
      </p:sp>
    </p:spTree>
    <p:extLst>
      <p:ext uri="{BB962C8B-B14F-4D97-AF65-F5344CB8AC3E}">
        <p14:creationId xmlns:p14="http://schemas.microsoft.com/office/powerpoint/2010/main" val="4354092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D54F-894C-4C78-8110-7E001CF9B2A3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036224" cy="4457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980" y="4390258"/>
            <a:ext cx="7009420" cy="3462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57463"/>
            <a:ext cx="3355805" cy="34116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17432" y="3958208"/>
            <a:ext cx="1744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>
                <a:solidFill>
                  <a:schemeClr val="bg1"/>
                </a:solidFill>
              </a:rPr>
              <a:t>See </a:t>
            </a:r>
            <a:r>
              <a:rPr lang="en-US" sz="2000" i="0" dirty="0" err="1" smtClean="0">
                <a:solidFill>
                  <a:schemeClr val="bg1"/>
                </a:solidFill>
              </a:rPr>
              <a:t>Dembinski</a:t>
            </a:r>
            <a:r>
              <a:rPr lang="en-US" sz="2000" i="0" dirty="0" smtClean="0">
                <a:solidFill>
                  <a:schemeClr val="bg1"/>
                </a:solidFill>
              </a:rPr>
              <a:t> </a:t>
            </a:r>
            <a:endParaRPr lang="en-US" sz="200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D54F-894C-4C78-8110-7E001CF9B2A3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036224" cy="4457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980" y="4390258"/>
            <a:ext cx="7009420" cy="3462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57463"/>
            <a:ext cx="3355805" cy="34116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17432" y="3958208"/>
            <a:ext cx="1744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>
                <a:solidFill>
                  <a:schemeClr val="bg1"/>
                </a:solidFill>
              </a:rPr>
              <a:t>See </a:t>
            </a:r>
            <a:r>
              <a:rPr lang="en-US" sz="2000" i="0" dirty="0" err="1" smtClean="0">
                <a:solidFill>
                  <a:schemeClr val="bg1"/>
                </a:solidFill>
              </a:rPr>
              <a:t>Dembinski</a:t>
            </a:r>
            <a:r>
              <a:rPr lang="en-US" sz="2000" i="0" dirty="0" smtClean="0">
                <a:solidFill>
                  <a:schemeClr val="bg1"/>
                </a:solidFill>
              </a:rPr>
              <a:t> </a:t>
            </a:r>
            <a:endParaRPr lang="en-US" sz="2000" i="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517032" y="7342584"/>
            <a:ext cx="280831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A61D2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517032" y="6406480"/>
            <a:ext cx="280831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589040" y="5470376"/>
            <a:ext cx="280831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3589040" y="4606280"/>
            <a:ext cx="280831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821288" y="414461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0" dirty="0" smtClean="0">
                <a:solidFill>
                  <a:srgbClr val="0000FF"/>
                </a:solidFill>
              </a:rPr>
              <a:t>Fe</a:t>
            </a:r>
            <a:endParaRPr lang="en-US" sz="2400" i="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49280" y="683852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0" dirty="0" smtClean="0">
                <a:solidFill>
                  <a:srgbClr val="FF0000"/>
                </a:solidFill>
              </a:rPr>
              <a:t>p</a:t>
            </a:r>
            <a:endParaRPr lang="en-US" sz="2400" i="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65304" y="5038328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0" dirty="0" smtClean="0">
                <a:solidFill>
                  <a:srgbClr val="33CC33"/>
                </a:solidFill>
              </a:rPr>
              <a:t>O</a:t>
            </a:r>
            <a:endParaRPr lang="en-US" sz="2400" i="0" dirty="0">
              <a:solidFill>
                <a:srgbClr val="33CC3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65304" y="5902424"/>
            <a:ext cx="5760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i="0" dirty="0" smtClean="0">
                <a:solidFill>
                  <a:srgbClr val="FF00FF"/>
                </a:solidFill>
              </a:rPr>
              <a:t>He</a:t>
            </a:r>
            <a:endParaRPr lang="en-US" sz="2400" i="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2" y="3"/>
            <a:ext cx="10037788" cy="7788392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479744" y="4534272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268" tIns="51134" rIns="102268" bIns="51134">
            <a:prstTxWarp prst="textNoShape">
              <a:avLst/>
            </a:prstTxWarp>
          </a:bodyPr>
          <a:lstStyle/>
          <a:p>
            <a:r>
              <a:rPr lang="en-US" sz="2000" b="1" i="0" dirty="0">
                <a:solidFill>
                  <a:srgbClr val="FF0000"/>
                </a:solidFill>
              </a:rPr>
              <a:t>ankle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4525144" y="2647960"/>
            <a:ext cx="12573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68" tIns="51134" rIns="102268" bIns="51134" numCol="1" anchor="t" anchorCtr="0" compatLnSpc="1">
            <a:prstTxWarp prst="textNoShape">
              <a:avLst/>
            </a:prstTxWarp>
          </a:bodyPr>
          <a:lstStyle/>
          <a:p>
            <a:pPr defTabSz="1015614">
              <a:defRPr/>
            </a:pPr>
            <a:r>
              <a:rPr lang="en-US" sz="2000" b="1" i="0" kern="0" dirty="0">
                <a:solidFill>
                  <a:srgbClr val="FF0000"/>
                </a:solidFill>
                <a:latin typeface="Times New Roman" charset="0"/>
                <a:ea typeface="ＭＳ Ｐゴシック" pitchFamily="-97" charset="-128"/>
                <a:cs typeface="ＭＳ Ｐゴシック" pitchFamily="-97" charset="-128"/>
              </a:rPr>
              <a:t>knee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01408" y="933872"/>
            <a:ext cx="2664296" cy="5904656"/>
          </a:xfrm>
          <a:prstGeom prst="rect">
            <a:avLst/>
          </a:prstGeom>
          <a:solidFill>
            <a:srgbClr val="0000FF">
              <a:alpha val="1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8" tIns="45642" rIns="91288" bIns="45642" rtlCol="0" anchor="ctr"/>
          <a:lstStyle/>
          <a:p>
            <a:pPr algn="ctr"/>
            <a:endParaRPr lang="en-US" i="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57392" y="2806080"/>
            <a:ext cx="2952328" cy="1764551"/>
          </a:xfrm>
          <a:prstGeom prst="rect">
            <a:avLst/>
          </a:prstGeom>
        </p:spPr>
        <p:txBody>
          <a:bodyPr wrap="square" lIns="101562" tIns="50783" rIns="101562" bIns="50783">
            <a:spAutoFit/>
          </a:bodyPr>
          <a:lstStyle/>
          <a:p>
            <a:pPr algn="ctr"/>
            <a:r>
              <a:rPr lang="en-US" i="0" dirty="0">
                <a:solidFill>
                  <a:srgbClr val="000090"/>
                </a:solidFill>
                <a:latin typeface="+mj-lt"/>
              </a:rPr>
              <a:t>Ultrahigh </a:t>
            </a:r>
            <a:r>
              <a:rPr lang="en-US" i="0" dirty="0" smtClean="0">
                <a:solidFill>
                  <a:srgbClr val="000090"/>
                </a:solidFill>
                <a:latin typeface="+mj-lt"/>
              </a:rPr>
              <a:t>Energy</a:t>
            </a:r>
          </a:p>
          <a:p>
            <a:pPr algn="ctr"/>
            <a:r>
              <a:rPr lang="en-US" i="0" dirty="0" smtClean="0">
                <a:solidFill>
                  <a:srgbClr val="000090"/>
                </a:solidFill>
                <a:latin typeface="+mj-lt"/>
              </a:rPr>
              <a:t>Cosmic Rays</a:t>
            </a:r>
            <a:endParaRPr lang="en-US" i="0" dirty="0">
              <a:solidFill>
                <a:srgbClr val="000090"/>
              </a:solidFill>
              <a:latin typeface="+mj-lt"/>
            </a:endParaRPr>
          </a:p>
          <a:p>
            <a:pPr algn="ctr"/>
            <a:r>
              <a:rPr lang="en-US" i="0" dirty="0" smtClean="0">
                <a:solidFill>
                  <a:srgbClr val="000090"/>
                </a:solidFill>
                <a:latin typeface="+mj-lt"/>
              </a:rPr>
              <a:t>E &gt; 10</a:t>
            </a:r>
            <a:r>
              <a:rPr lang="en-US" i="0" baseline="30000" dirty="0" smtClean="0">
                <a:solidFill>
                  <a:srgbClr val="000090"/>
                </a:solidFill>
                <a:latin typeface="+mj-lt"/>
              </a:rPr>
              <a:t>18</a:t>
            </a:r>
            <a:r>
              <a:rPr lang="en-US" i="0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en-US" i="0" dirty="0" err="1" smtClean="0">
                <a:solidFill>
                  <a:srgbClr val="000090"/>
                </a:solidFill>
                <a:latin typeface="+mj-lt"/>
              </a:rPr>
              <a:t>eV</a:t>
            </a:r>
            <a:endParaRPr lang="en-US" i="0" dirty="0" smtClean="0">
              <a:solidFill>
                <a:srgbClr val="000090"/>
              </a:solidFill>
              <a:latin typeface="+mj-lt"/>
            </a:endParaRPr>
          </a:p>
          <a:p>
            <a:pPr algn="ctr"/>
            <a:r>
              <a:rPr lang="en-US" i="0" dirty="0" smtClean="0">
                <a:solidFill>
                  <a:srgbClr val="000090"/>
                </a:solidFill>
                <a:latin typeface="+mj-lt"/>
              </a:rPr>
              <a:t>= 1 </a:t>
            </a:r>
            <a:r>
              <a:rPr lang="en-US" i="0" dirty="0" err="1" smtClean="0">
                <a:solidFill>
                  <a:srgbClr val="000090"/>
                </a:solidFill>
                <a:latin typeface="+mj-lt"/>
              </a:rPr>
              <a:t>EeV</a:t>
            </a:r>
            <a:endParaRPr lang="en-US" i="0" dirty="0">
              <a:solidFill>
                <a:srgbClr val="000090"/>
              </a:solidFill>
              <a:latin typeface="+mj-lt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6901408" y="3238128"/>
            <a:ext cx="0" cy="36004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660066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6901408" y="5758408"/>
            <a:ext cx="158417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7837512" y="3238128"/>
            <a:ext cx="0" cy="36004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660066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7693496" y="6262464"/>
            <a:ext cx="158417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189440" y="6334472"/>
            <a:ext cx="2229228" cy="507831"/>
          </a:xfrm>
          <a:prstGeom prst="rect">
            <a:avLst/>
          </a:prstGeom>
          <a:solidFill>
            <a:srgbClr val="8200E7"/>
          </a:solidFill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rgbClr val="FFFF00"/>
                </a:solidFill>
                <a:latin typeface="+mj-lt"/>
              </a:rPr>
              <a:t>Extragalactic</a:t>
            </a:r>
            <a:endParaRPr lang="en-US" i="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762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56" y="717848"/>
            <a:ext cx="4466084" cy="1295400"/>
          </a:xfrm>
        </p:spPr>
        <p:txBody>
          <a:bodyPr/>
          <a:lstStyle/>
          <a:p>
            <a:r>
              <a:rPr lang="en-US" dirty="0" smtClean="0"/>
              <a:t>GZK </a:t>
            </a:r>
            <a:endParaRPr lang="en-US" baseline="-25000" dirty="0"/>
          </a:p>
        </p:txBody>
      </p:sp>
      <p:pic>
        <p:nvPicPr>
          <p:cNvPr id="8" name="Content Placeholder 7" descr="fig_cr_spec_data2011_TArescale.pdf"/>
          <p:cNvPicPr>
            <a:picLocks noGrp="1" noChangeAspect="1"/>
          </p:cNvPicPr>
          <p:nvPr>
            <p:ph idx="1"/>
          </p:nvPr>
        </p:nvPicPr>
        <p:blipFill>
          <a:blip r:embed="rId2"/>
          <a:srcRect l="2118"/>
          <a:stretch>
            <a:fillRect/>
          </a:stretch>
        </p:blipFill>
        <p:spPr>
          <a:xfrm>
            <a:off x="-9411" y="1912048"/>
            <a:ext cx="7126843" cy="5909670"/>
          </a:xfr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3581404" y="685809"/>
            <a:ext cx="1592976" cy="410405"/>
          </a:xfrm>
          <a:prstGeom prst="rect">
            <a:avLst/>
          </a:prstGeom>
          <a:noFill/>
        </p:spPr>
        <p:txBody>
          <a:bodyPr wrap="none" lIns="101633" tIns="50818" rIns="101633" bIns="50818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(TA ICRC11)</a:t>
            </a:r>
            <a:endParaRPr lang="en-US" sz="2000" i="0"/>
          </a:p>
        </p:txBody>
      </p:sp>
      <p:sp>
        <p:nvSpPr>
          <p:cNvPr id="9" name="TextBox 8"/>
          <p:cNvSpPr txBox="1"/>
          <p:nvPr/>
        </p:nvSpPr>
        <p:spPr>
          <a:xfrm>
            <a:off x="4885186" y="7360012"/>
            <a:ext cx="1626200" cy="379627"/>
          </a:xfrm>
          <a:prstGeom prst="rect">
            <a:avLst/>
          </a:prstGeom>
          <a:noFill/>
        </p:spPr>
        <p:txBody>
          <a:bodyPr wrap="none" lIns="101633" tIns="50818" rIns="101633" bIns="50818" rtlCol="0">
            <a:spAutoFit/>
          </a:bodyPr>
          <a:lstStyle/>
          <a:p>
            <a:r>
              <a:rPr lang="en-US" sz="1800" i="0" dirty="0" err="1">
                <a:solidFill>
                  <a:schemeClr val="bg1"/>
                </a:solidFill>
              </a:rPr>
              <a:t>Kotera</a:t>
            </a:r>
            <a:r>
              <a:rPr lang="en-US" sz="1800" i="0" dirty="0">
                <a:solidFill>
                  <a:schemeClr val="bg1"/>
                </a:solidFill>
              </a:rPr>
              <a:t>, AO ‘11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56" y="717848"/>
            <a:ext cx="4466084" cy="1295400"/>
          </a:xfrm>
        </p:spPr>
        <p:txBody>
          <a:bodyPr/>
          <a:lstStyle/>
          <a:p>
            <a:r>
              <a:rPr lang="en-US" dirty="0" smtClean="0"/>
              <a:t>GZK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max</a:t>
            </a:r>
            <a:endParaRPr lang="en-US" baseline="-25000" dirty="0"/>
          </a:p>
        </p:txBody>
      </p:sp>
      <p:pic>
        <p:nvPicPr>
          <p:cNvPr id="8" name="Content Placeholder 7" descr="fig_cr_spec_data2011_TArescale.pdf"/>
          <p:cNvPicPr>
            <a:picLocks noGrp="1" noChangeAspect="1"/>
          </p:cNvPicPr>
          <p:nvPr>
            <p:ph idx="1"/>
          </p:nvPr>
        </p:nvPicPr>
        <p:blipFill>
          <a:blip r:embed="rId2"/>
          <a:srcRect l="2118"/>
          <a:stretch>
            <a:fillRect/>
          </a:stretch>
        </p:blipFill>
        <p:spPr>
          <a:xfrm>
            <a:off x="-9411" y="2734072"/>
            <a:ext cx="6135511" cy="5087645"/>
          </a:xfr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3581404" y="685809"/>
            <a:ext cx="1592976" cy="410405"/>
          </a:xfrm>
          <a:prstGeom prst="rect">
            <a:avLst/>
          </a:prstGeom>
          <a:noFill/>
        </p:spPr>
        <p:txBody>
          <a:bodyPr wrap="none" lIns="101633" tIns="50818" rIns="101633" bIns="50818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(TA ICRC11)</a:t>
            </a:r>
            <a:endParaRPr lang="en-US" sz="2000" i="0"/>
          </a:p>
        </p:txBody>
      </p:sp>
      <p:sp>
        <p:nvSpPr>
          <p:cNvPr id="9" name="TextBox 8"/>
          <p:cNvSpPr txBox="1"/>
          <p:nvPr/>
        </p:nvSpPr>
        <p:spPr>
          <a:xfrm>
            <a:off x="4885186" y="7360012"/>
            <a:ext cx="1626200" cy="379627"/>
          </a:xfrm>
          <a:prstGeom prst="rect">
            <a:avLst/>
          </a:prstGeom>
          <a:noFill/>
        </p:spPr>
        <p:txBody>
          <a:bodyPr wrap="none" lIns="101633" tIns="50818" rIns="101633" bIns="50818" rtlCol="0">
            <a:spAutoFit/>
          </a:bodyPr>
          <a:lstStyle/>
          <a:p>
            <a:r>
              <a:rPr lang="en-US" sz="1800" i="0" dirty="0" err="1">
                <a:solidFill>
                  <a:schemeClr val="bg1"/>
                </a:solidFill>
              </a:rPr>
              <a:t>Kotera</a:t>
            </a:r>
            <a:r>
              <a:rPr lang="en-US" sz="1800" i="0" dirty="0">
                <a:solidFill>
                  <a:schemeClr val="bg1"/>
                </a:solidFill>
              </a:rPr>
              <a:t>, AO ‘11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088" y="3"/>
            <a:ext cx="6037327" cy="43225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97152" y="3958208"/>
            <a:ext cx="2211848" cy="379627"/>
          </a:xfrm>
          <a:prstGeom prst="rect">
            <a:avLst/>
          </a:prstGeom>
          <a:noFill/>
        </p:spPr>
        <p:txBody>
          <a:bodyPr wrap="none" lIns="101633" tIns="50818" rIns="101633" bIns="50818" rtlCol="0">
            <a:spAutoFit/>
          </a:bodyPr>
          <a:lstStyle/>
          <a:p>
            <a:r>
              <a:rPr lang="en-US" sz="1800" i="0" dirty="0">
                <a:solidFill>
                  <a:schemeClr val="bg1"/>
                </a:solidFill>
              </a:rPr>
              <a:t>Fang, </a:t>
            </a:r>
            <a:r>
              <a:rPr lang="en-US" sz="1800" i="0" dirty="0" err="1">
                <a:solidFill>
                  <a:schemeClr val="bg1"/>
                </a:solidFill>
              </a:rPr>
              <a:t>Kotera</a:t>
            </a:r>
            <a:r>
              <a:rPr lang="en-US" sz="1800" i="0" dirty="0">
                <a:solidFill>
                  <a:schemeClr val="bg1"/>
                </a:solidFill>
              </a:rPr>
              <a:t>, AO ‘13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0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800" y="3334837"/>
            <a:ext cx="838200" cy="802116"/>
          </a:xfrm>
          <a:prstGeom prst="rect">
            <a:avLst/>
          </a:prstGeom>
          <a:solidFill>
            <a:schemeClr val="tx1"/>
          </a:solidFill>
        </p:spPr>
        <p:txBody>
          <a:bodyPr wrap="square" lIns="101467" tIns="50736" rIns="101467" bIns="50736" rtlCol="0">
            <a:spAutoFit/>
          </a:bodyPr>
          <a:lstStyle/>
          <a:p>
            <a:r>
              <a:rPr lang="en-US" sz="2200" b="1" i="0">
                <a:solidFill>
                  <a:srgbClr val="0000FF"/>
                </a:solidFill>
              </a:rPr>
              <a:t>LHC</a:t>
            </a:r>
          </a:p>
          <a:p>
            <a:endParaRPr lang="en-US" sz="2200" i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9" y="3610346"/>
            <a:ext cx="782092" cy="656509"/>
          </a:xfrm>
          <a:prstGeom prst="rect">
            <a:avLst/>
          </a:prstGeom>
          <a:noFill/>
        </p:spPr>
        <p:txBody>
          <a:bodyPr wrap="none" lIns="101467" tIns="50736" rIns="101467" bIns="50736" rtlCol="0">
            <a:spAutoFit/>
          </a:bodyPr>
          <a:lstStyle/>
          <a:p>
            <a:r>
              <a:rPr lang="en-US" sz="1800" i="0">
                <a:solidFill>
                  <a:srgbClr val="33CC33"/>
                </a:solidFill>
              </a:rPr>
              <a:t>white </a:t>
            </a:r>
          </a:p>
          <a:p>
            <a:r>
              <a:rPr lang="en-US" sz="1800" i="0">
                <a:solidFill>
                  <a:srgbClr val="33CC33"/>
                </a:solidFill>
              </a:rPr>
              <a:t>dwarf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26" y="826494"/>
            <a:ext cx="8337550" cy="6945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43827" y="7392592"/>
            <a:ext cx="1747706" cy="379462"/>
          </a:xfrm>
          <a:prstGeom prst="rect">
            <a:avLst/>
          </a:prstGeom>
          <a:noFill/>
        </p:spPr>
        <p:txBody>
          <a:bodyPr wrap="none" lIns="101467" tIns="50736" rIns="101467" bIns="50736" rtlCol="0"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Kotera &amp; AO‘11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76800" y="1219234"/>
            <a:ext cx="2743200" cy="896101"/>
          </a:xfrm>
          <a:prstGeom prst="rect">
            <a:avLst/>
          </a:prstGeom>
        </p:spPr>
        <p:txBody>
          <a:bodyPr wrap="square" lIns="91122" tIns="45559" rIns="91122" bIns="45559">
            <a:spAutoFit/>
          </a:bodyPr>
          <a:lstStyle/>
          <a:p>
            <a:r>
              <a:rPr kumimoji="0" lang="en-US" sz="2500" i="0">
                <a:solidFill>
                  <a:srgbClr val="FF0000"/>
                </a:solidFill>
                <a:latin typeface="Chinacat" pitchFamily="2" charset="0"/>
              </a:rPr>
              <a:t>R</a:t>
            </a:r>
            <a:r>
              <a:rPr kumimoji="0" lang="en-US" sz="2500" i="0" baseline="-25000">
                <a:solidFill>
                  <a:srgbClr val="FF0000"/>
                </a:solidFill>
                <a:latin typeface="Chinacat" pitchFamily="2" charset="0"/>
              </a:rPr>
              <a:t>L </a:t>
            </a:r>
            <a:r>
              <a:rPr kumimoji="0" lang="en-US" sz="2500" i="0">
                <a:solidFill>
                  <a:srgbClr val="FF0000"/>
                </a:solidFill>
                <a:latin typeface="Chinacat" pitchFamily="2" charset="0"/>
              </a:rPr>
              <a:t>&lt; R</a:t>
            </a:r>
            <a:r>
              <a:rPr kumimoji="0" lang="en-US" sz="2500" i="0" baseline="-25000">
                <a:solidFill>
                  <a:srgbClr val="FF0000"/>
                </a:solidFill>
                <a:latin typeface="Chinacat" pitchFamily="2" charset="0"/>
              </a:rPr>
              <a:t>source</a:t>
            </a:r>
            <a:endParaRPr lang="en-US" sz="2500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67234" y="1828802"/>
            <a:ext cx="4876801" cy="407762"/>
          </a:xfrm>
          <a:prstGeom prst="rect">
            <a:avLst/>
          </a:prstGeom>
        </p:spPr>
        <p:txBody>
          <a:bodyPr wrap="square" lIns="91122" tIns="45559" rIns="91122" bIns="45559">
            <a:spAutoFit/>
          </a:bodyPr>
          <a:lstStyle/>
          <a:p>
            <a:r>
              <a:rPr kumimoji="0" lang="en-US" sz="2000" i="0">
                <a:solidFill>
                  <a:srgbClr val="FF0000"/>
                </a:solidFill>
                <a:latin typeface="Chinacat" pitchFamily="2" charset="0"/>
              </a:rPr>
              <a:t>B/</a:t>
            </a:r>
            <a:r>
              <a:rPr kumimoji="0" lang="el-GR" sz="2000" i="0">
                <a:solidFill>
                  <a:srgbClr val="FF0000"/>
                </a:solidFill>
                <a:latin typeface="Chinacat" pitchFamily="2" charset="0"/>
                <a:sym typeface="Symbol" pitchFamily="-108" charset="2"/>
              </a:rPr>
              <a:t></a:t>
            </a:r>
            <a:r>
              <a:rPr kumimoji="0" lang="fr-FR" sz="2000" i="0">
                <a:solidFill>
                  <a:srgbClr val="FF0000"/>
                </a:solidFill>
                <a:latin typeface="Chinacat" pitchFamily="2" charset="0"/>
              </a:rPr>
              <a:t>G &gt;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kumimoji="0" lang="en-US" sz="2000" i="0">
                <a:solidFill>
                  <a:srgbClr val="FF0000"/>
                </a:solidFill>
                <a:latin typeface="Chinacat" pitchFamily="2" charset="0"/>
              </a:rPr>
              <a:t>(E</a:t>
            </a:r>
            <a:r>
              <a:rPr kumimoji="0" lang="en-US" sz="2000" i="0" baseline="-25000">
                <a:solidFill>
                  <a:srgbClr val="FF0000"/>
                </a:solidFill>
                <a:latin typeface="Chinacat" pitchFamily="2" charset="0"/>
              </a:rPr>
              <a:t>max</a:t>
            </a:r>
            <a:r>
              <a:rPr kumimoji="0" lang="en-US" sz="2000" i="0">
                <a:solidFill>
                  <a:srgbClr val="FF0000"/>
                </a:solidFill>
                <a:latin typeface="Chinacat" pitchFamily="2" charset="0"/>
              </a:rPr>
              <a:t>/ Z EeV) (1.1kpc/R</a:t>
            </a:r>
            <a:r>
              <a:rPr kumimoji="0" lang="en-US" sz="2000" i="0" baseline="-25000">
                <a:solidFill>
                  <a:srgbClr val="FF0000"/>
                </a:solidFill>
                <a:latin typeface="Chinacat" pitchFamily="2" charset="0"/>
              </a:rPr>
              <a:t>source</a:t>
            </a:r>
            <a:r>
              <a:rPr kumimoji="0" lang="en-US" sz="2000" i="0">
                <a:solidFill>
                  <a:srgbClr val="FF0000"/>
                </a:solidFill>
                <a:latin typeface="Chinacat" pitchFamily="2" charset="0"/>
              </a:rPr>
              <a:t>)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3106245"/>
            <a:ext cx="935030" cy="802161"/>
          </a:xfrm>
          <a:prstGeom prst="rect">
            <a:avLst/>
          </a:prstGeom>
          <a:solidFill>
            <a:schemeClr val="tx1"/>
          </a:solidFill>
        </p:spPr>
        <p:txBody>
          <a:bodyPr wrap="square" lIns="101514" tIns="50760" rIns="101514" bIns="50760" rtlCol="0">
            <a:spAutoFit/>
          </a:bodyPr>
          <a:lstStyle/>
          <a:p>
            <a:r>
              <a:rPr lang="en-US" sz="2200" b="1" i="0">
                <a:solidFill>
                  <a:srgbClr val="0000FF"/>
                </a:solidFill>
              </a:rPr>
              <a:t>LHC</a:t>
            </a:r>
          </a:p>
          <a:p>
            <a:endParaRPr lang="en-US" sz="2200" i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15" y="3657607"/>
            <a:ext cx="782189" cy="656556"/>
          </a:xfrm>
          <a:prstGeom prst="rect">
            <a:avLst/>
          </a:prstGeom>
          <a:noFill/>
        </p:spPr>
        <p:txBody>
          <a:bodyPr wrap="none" lIns="101514" tIns="50760" rIns="101514" bIns="50760" rtlCol="0"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white </a:t>
            </a:r>
          </a:p>
          <a:p>
            <a:r>
              <a:rPr lang="en-US" sz="1800" i="0">
                <a:solidFill>
                  <a:schemeClr val="bg1"/>
                </a:solidFill>
              </a:rPr>
              <a:t>dwarf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81000" y="4"/>
            <a:ext cx="938784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174" tIns="51085" rIns="102174" bIns="51085" numCol="1" anchor="ctr" anchorCtr="0" compatLnSpc="1">
            <a:prstTxWarp prst="textNoShape">
              <a:avLst/>
            </a:prstTxWarp>
          </a:bodyPr>
          <a:lstStyle/>
          <a:p>
            <a:pPr algn="ctr" defTabSz="911195">
              <a:lnSpc>
                <a:spcPct val="70000"/>
              </a:lnSpc>
              <a:defRPr/>
            </a:pPr>
            <a:r>
              <a:rPr lang="en-US" sz="4000" b="1" i="0" kern="0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rPr>
              <a:t>Hillas Plot: E</a:t>
            </a:r>
            <a:r>
              <a:rPr lang="en-US" sz="4000" b="1" i="0" kern="0" baseline="-25000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rPr>
              <a:t>max</a:t>
            </a:r>
            <a:r>
              <a:rPr lang="en-US" sz="4000" b="1" i="0" kern="0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rPr>
              <a:t> required</a:t>
            </a:r>
          </a:p>
        </p:txBody>
      </p:sp>
    </p:spTree>
    <p:extLst>
      <p:ext uri="{BB962C8B-B14F-4D97-AF65-F5344CB8AC3E}">
        <p14:creationId xmlns:p14="http://schemas.microsoft.com/office/powerpoint/2010/main" val="36650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8001000" cy="23622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Birth of ultrafast spinning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Pulsars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2"/>
            <a:ext cx="2209800" cy="22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9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502920" y="0"/>
            <a:ext cx="9052560" cy="1295400"/>
          </a:xfrm>
        </p:spPr>
        <p:txBody>
          <a:bodyPr/>
          <a:lstStyle/>
          <a:p>
            <a:r>
              <a:rPr lang="en-US" sz="3600" b="0" smtClean="0">
                <a:ea typeface="Arial Rounded MT Bold" charset="0"/>
                <a:cs typeface="Arial Rounded MT Bold" charset="0"/>
              </a:rPr>
              <a:t>Young Neutron Stars &amp; Magnetars</a:t>
            </a:r>
          </a:p>
        </p:txBody>
      </p:sp>
      <p:sp>
        <p:nvSpPr>
          <p:cNvPr id="4" name="Oval 3"/>
          <p:cNvSpPr/>
          <p:nvPr/>
        </p:nvSpPr>
        <p:spPr>
          <a:xfrm>
            <a:off x="5846288" y="2021735"/>
            <a:ext cx="1100138" cy="241088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799" tIns="50900" rIns="101799" bIns="5090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946423" y="2021735"/>
            <a:ext cx="1100138" cy="241088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799" tIns="50900" rIns="101799" bIns="5090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371906" y="2336588"/>
            <a:ext cx="574517" cy="17937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799" tIns="50900" rIns="101799" bIns="5090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46423" y="2336588"/>
            <a:ext cx="574516" cy="17937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799" tIns="50900" rIns="101799" bIns="5090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55839" y="2163870"/>
            <a:ext cx="890588" cy="21104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799" tIns="50900" rIns="101799" bIns="5090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46423" y="2163870"/>
            <a:ext cx="890588" cy="21104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799" tIns="50900" rIns="101799" bIns="5090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93216" y="2903327"/>
            <a:ext cx="516890" cy="555942"/>
          </a:xfrm>
          <a:prstGeom prst="ellipse">
            <a:avLst/>
          </a:prstGeom>
          <a:blipFill rotWithShape="1">
            <a:blip r:embed="rId2"/>
            <a:tile tx="0" ty="0" sx="100000" sy="100000" flip="none" algn="tl"/>
          </a:blip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799" tIns="50900" rIns="101799" bIns="5090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6589069" y="2631139"/>
            <a:ext cx="690263" cy="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028" name="TextBox 25"/>
          <p:cNvSpPr txBox="1">
            <a:spLocks noChangeArrowheads="1"/>
          </p:cNvSpPr>
          <p:nvPr/>
        </p:nvSpPr>
        <p:spPr bwMode="auto">
          <a:xfrm>
            <a:off x="7928292" y="2174135"/>
            <a:ext cx="1672908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799" tIns="50900" rIns="101799" bIns="5090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 Rounded MT Bold" charset="0"/>
                <a:ea typeface="Arial Rounded MT Bold" charset="0"/>
                <a:cs typeface="Arial Rounded MT Bold" charset="0"/>
              </a:rPr>
              <a:t>Closed Line</a:t>
            </a:r>
          </a:p>
        </p:txBody>
      </p:sp>
      <p:sp>
        <p:nvSpPr>
          <p:cNvPr id="43029" name="TextBox 26"/>
          <p:cNvSpPr txBox="1">
            <a:spLocks noChangeArrowheads="1"/>
          </p:cNvSpPr>
          <p:nvPr/>
        </p:nvSpPr>
        <p:spPr bwMode="auto">
          <a:xfrm>
            <a:off x="6685602" y="1371600"/>
            <a:ext cx="1387969" cy="34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99" tIns="50900" rIns="101799" bIns="5090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 Rounded MT Bold" charset="0"/>
                <a:ea typeface="Arial Rounded MT Bold" charset="0"/>
                <a:cs typeface="Arial Rounded MT Bold" charset="0"/>
              </a:rPr>
              <a:t>Open Lines</a:t>
            </a:r>
          </a:p>
        </p:txBody>
      </p:sp>
      <p:sp>
        <p:nvSpPr>
          <p:cNvPr id="29" name="Freeform 28"/>
          <p:cNvSpPr/>
          <p:nvPr/>
        </p:nvSpPr>
        <p:spPr>
          <a:xfrm>
            <a:off x="6955158" y="1397429"/>
            <a:ext cx="476727" cy="1471718"/>
          </a:xfrm>
          <a:custGeom>
            <a:avLst/>
            <a:gdLst>
              <a:gd name="connsiteX0" fmla="*/ 0 w 432937"/>
              <a:gd name="connsiteY0" fmla="*/ 1298727 h 1298727"/>
              <a:gd name="connsiteX1" fmla="*/ 14431 w 432937"/>
              <a:gd name="connsiteY1" fmla="*/ 851388 h 1298727"/>
              <a:gd name="connsiteX2" fmla="*/ 72156 w 432937"/>
              <a:gd name="connsiteY2" fmla="*/ 519491 h 1298727"/>
              <a:gd name="connsiteX3" fmla="*/ 202037 w 432937"/>
              <a:gd name="connsiteY3" fmla="*/ 230885 h 1298727"/>
              <a:gd name="connsiteX4" fmla="*/ 432937 w 432937"/>
              <a:gd name="connsiteY4" fmla="*/ 0 h 1298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937" h="1298727">
                <a:moveTo>
                  <a:pt x="0" y="1298727"/>
                </a:moveTo>
                <a:cubicBezTo>
                  <a:pt x="1202" y="1139993"/>
                  <a:pt x="2405" y="981260"/>
                  <a:pt x="14431" y="851388"/>
                </a:cubicBezTo>
                <a:cubicBezTo>
                  <a:pt x="26457" y="721516"/>
                  <a:pt x="40888" y="622908"/>
                  <a:pt x="72156" y="519491"/>
                </a:cubicBezTo>
                <a:cubicBezTo>
                  <a:pt x="103424" y="416074"/>
                  <a:pt x="141907" y="317467"/>
                  <a:pt x="202037" y="230885"/>
                </a:cubicBezTo>
                <a:cubicBezTo>
                  <a:pt x="262167" y="144303"/>
                  <a:pt x="432937" y="0"/>
                  <a:pt x="432937" y="0"/>
                </a:cubicBezTo>
              </a:path>
            </a:pathLst>
          </a:cu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1799" tIns="50900" rIns="101799" bIns="5090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Curved Up Arrow 29"/>
          <p:cNvSpPr/>
          <p:nvPr/>
        </p:nvSpPr>
        <p:spPr>
          <a:xfrm rot="981882">
            <a:off x="6353144" y="3141734"/>
            <a:ext cx="1187335" cy="612699"/>
          </a:xfrm>
          <a:prstGeom prst="curvedUpArrow">
            <a:avLst>
              <a:gd name="adj1" fmla="val 25000"/>
              <a:gd name="adj2" fmla="val 80019"/>
              <a:gd name="adj3" fmla="val 25000"/>
            </a:avLst>
          </a:prstGeom>
          <a:solidFill>
            <a:srgbClr val="008000"/>
          </a:solidFill>
          <a:scene3d>
            <a:camera prst="orthographicFront">
              <a:rot lat="34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799" tIns="50900" rIns="101799" bIns="50900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3034" name="TextBox 34"/>
          <p:cNvSpPr txBox="1">
            <a:spLocks noChangeArrowheads="1"/>
          </p:cNvSpPr>
          <p:nvPr/>
        </p:nvSpPr>
        <p:spPr bwMode="auto">
          <a:xfrm>
            <a:off x="4876804" y="7147792"/>
            <a:ext cx="5278554" cy="48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99" tIns="50900" rIns="101799" bIns="50900">
            <a:prstTxWarp prst="textNoShape">
              <a:avLst/>
            </a:prstTxWarp>
            <a:spAutoFit/>
          </a:bodyPr>
          <a:lstStyle/>
          <a:p>
            <a:r>
              <a:rPr lang="en-US" sz="2500" i="0">
                <a:latin typeface="+mj-lt"/>
              </a:rPr>
              <a:t>Blasi, Epstein &amp; AVO ’00, Arons ‘03</a:t>
            </a:r>
          </a:p>
        </p:txBody>
      </p:sp>
      <p:sp>
        <p:nvSpPr>
          <p:cNvPr id="27" name="TextBox 34"/>
          <p:cNvSpPr txBox="1">
            <a:spLocks noChangeArrowheads="1"/>
          </p:cNvSpPr>
          <p:nvPr/>
        </p:nvSpPr>
        <p:spPr bwMode="auto">
          <a:xfrm>
            <a:off x="152406" y="1219203"/>
            <a:ext cx="5298564" cy="202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99" tIns="50900" rIns="101799" bIns="50900">
            <a:prstTxWarp prst="textNoShape">
              <a:avLst/>
            </a:prstTxWarp>
            <a:spAutoFit/>
          </a:bodyPr>
          <a:lstStyle/>
          <a:p>
            <a:r>
              <a:rPr lang="en-US" sz="2500" i="0"/>
              <a:t>M ~1 M</a:t>
            </a:r>
            <a:r>
              <a:rPr lang="en-US" sz="2500" i="0" baseline="-25000"/>
              <a:t>solar</a:t>
            </a:r>
            <a:r>
              <a:rPr lang="en-US" sz="2500" i="0"/>
              <a:t>  R~10km compact stars</a:t>
            </a:r>
          </a:p>
          <a:p>
            <a:r>
              <a:rPr lang="en-US" sz="2500" i="0"/>
              <a:t>Born Fast spinning &lt;P&gt; ~ 300 ms</a:t>
            </a:r>
          </a:p>
          <a:p>
            <a:r>
              <a:rPr lang="en-US" sz="2500" i="0"/>
              <a:t>– slows down due to magnetic breaking </a:t>
            </a:r>
          </a:p>
          <a:p>
            <a:r>
              <a:rPr lang="en-US" sz="2500" i="0"/>
              <a:t>(and gravitational radiation early one)</a:t>
            </a:r>
          </a:p>
          <a:p>
            <a:r>
              <a:rPr lang="en-US" sz="2500" i="0"/>
              <a:t>Born B ~ 10</a:t>
            </a:r>
            <a:r>
              <a:rPr lang="en-US" sz="2500" i="0" baseline="30000"/>
              <a:t>12-13 </a:t>
            </a:r>
            <a:r>
              <a:rPr lang="en-US" sz="2500" i="0"/>
              <a:t>G</a:t>
            </a:r>
          </a:p>
        </p:txBody>
      </p:sp>
      <p:pic>
        <p:nvPicPr>
          <p:cNvPr id="3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4724402"/>
            <a:ext cx="4572000" cy="237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6477007" y="1752600"/>
            <a:ext cx="441986" cy="507831"/>
          </a:xfrm>
          <a:prstGeom prst="rect">
            <a:avLst/>
          </a:prstGeom>
          <a:noFill/>
        </p:spPr>
        <p:txBody>
          <a:bodyPr wrap="square" lIns="91368" tIns="45682" rIns="91368" bIns="45682" rtlCol="0">
            <a:spAutoFit/>
          </a:bodyPr>
          <a:lstStyle/>
          <a:p>
            <a:r>
              <a:rPr lang="en-US" i="0">
                <a:solidFill>
                  <a:srgbClr val="FF0000"/>
                </a:solidFill>
              </a:rPr>
              <a:t>Ω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13879" b="18168"/>
          <a:stretch/>
        </p:blipFill>
        <p:spPr>
          <a:xfrm>
            <a:off x="132656" y="3886200"/>
            <a:ext cx="4430924" cy="36076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55427" t="4568" r="3483" b="77575"/>
          <a:stretch/>
        </p:blipFill>
        <p:spPr>
          <a:xfrm>
            <a:off x="2724944" y="3886200"/>
            <a:ext cx="1796626" cy="63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4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665720" cy="1371600"/>
          </a:xfrm>
        </p:spPr>
        <p:txBody>
          <a:bodyPr/>
          <a:lstStyle/>
          <a:p>
            <a:r>
              <a:rPr lang="en-US"/>
              <a:t>Ex: Birth of ultrafast spinning Pulsars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0" y="2209802"/>
            <a:ext cx="10058400" cy="556259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defTabSz="914080"/>
            <a:r>
              <a:rPr lang="en-US" sz="2500">
                <a:solidFill>
                  <a:schemeClr val="bg1"/>
                </a:solidFill>
                <a:latin typeface="Times New Roman" pitchFamily="-97" charset="0"/>
              </a:rPr>
              <a:t>Newborn Pulsar with:			</a:t>
            </a:r>
          </a:p>
          <a:p>
            <a:pPr defTabSz="914080"/>
            <a:endParaRPr lang="en-US" sz="2500">
              <a:solidFill>
                <a:schemeClr val="bg1"/>
              </a:solidFill>
              <a:latin typeface="Times New Roman" pitchFamily="-97" charset="0"/>
            </a:endParaRPr>
          </a:p>
          <a:p>
            <a:pPr defTabSz="914080"/>
            <a:r>
              <a:rPr lang="en-US" sz="2500">
                <a:solidFill>
                  <a:schemeClr val="bg1"/>
                </a:solidFill>
                <a:latin typeface="Times New Roman" pitchFamily="-97" charset="0"/>
              </a:rPr>
              <a:t>At the light cylinder:  	</a:t>
            </a:r>
          </a:p>
          <a:p>
            <a:pPr defTabSz="914080"/>
            <a:endParaRPr lang="en-US" sz="2500">
              <a:solidFill>
                <a:schemeClr val="bg1"/>
              </a:solidFill>
              <a:latin typeface="Times New Roman" pitchFamily="-97" charset="0"/>
            </a:endParaRPr>
          </a:p>
          <a:p>
            <a:pPr defTabSz="914080"/>
            <a:r>
              <a:rPr lang="en-US" sz="2500">
                <a:solidFill>
                  <a:schemeClr val="bg1"/>
                </a:solidFill>
                <a:latin typeface="Times New Roman" pitchFamily="-97" charset="0"/>
              </a:rPr>
              <a:t>Magnetic wind can accelerate particles up to</a:t>
            </a:r>
          </a:p>
          <a:p>
            <a:pPr defTabSz="914080"/>
            <a:endParaRPr lang="en-US" sz="2500">
              <a:solidFill>
                <a:schemeClr val="bg1"/>
              </a:solidFill>
              <a:latin typeface="Times New Roman" pitchFamily="-97" charset="0"/>
            </a:endParaRPr>
          </a:p>
          <a:p>
            <a:pPr defTabSz="914080"/>
            <a:endParaRPr lang="en-US" sz="2500">
              <a:solidFill>
                <a:schemeClr val="bg1"/>
              </a:solidFill>
              <a:latin typeface="Times New Roman" pitchFamily="-97" charset="0"/>
            </a:endParaRPr>
          </a:p>
          <a:p>
            <a:pPr defTabSz="914080"/>
            <a:endParaRPr lang="en-US" sz="1000">
              <a:solidFill>
                <a:schemeClr val="bg1"/>
              </a:solidFill>
              <a:latin typeface="Times New Roman" pitchFamily="-97" charset="0"/>
            </a:endParaRPr>
          </a:p>
          <a:p>
            <a:pPr defTabSz="914080"/>
            <a:r>
              <a:rPr lang="en-US" sz="2500">
                <a:solidFill>
                  <a:schemeClr val="bg1"/>
                </a:solidFill>
                <a:latin typeface="Times New Roman" pitchFamily="-97" charset="0"/>
              </a:rPr>
              <a:t>Spectrum too hard:</a:t>
            </a:r>
          </a:p>
          <a:p>
            <a:pPr defTabSz="914080"/>
            <a:endParaRPr lang="en-US" sz="2500">
              <a:solidFill>
                <a:schemeClr val="bg1"/>
              </a:solidFill>
              <a:latin typeface="Times New Roman" pitchFamily="-97" charset="0"/>
            </a:endParaRPr>
          </a:p>
          <a:p>
            <a:pPr defTabSz="914080"/>
            <a:endParaRPr lang="en-US" sz="2500">
              <a:solidFill>
                <a:schemeClr val="bg1"/>
              </a:solidFill>
              <a:latin typeface="Times New Roman" pitchFamily="-97" charset="0"/>
            </a:endParaRPr>
          </a:p>
          <a:p>
            <a:pPr defTabSz="914080"/>
            <a:endParaRPr lang="en-US" sz="2500">
              <a:solidFill>
                <a:schemeClr val="bg1"/>
              </a:solidFill>
              <a:latin typeface="Times New Roman" pitchFamily="-97" charset="0"/>
            </a:endParaRPr>
          </a:p>
          <a:p>
            <a:pPr defTabSz="914080"/>
            <a:endParaRPr lang="en-US" sz="2500">
              <a:solidFill>
                <a:schemeClr val="bg1"/>
              </a:solidFill>
              <a:latin typeface="Times New Roman" pitchFamily="-97" charset="0"/>
            </a:endParaRPr>
          </a:p>
          <a:p>
            <a:pPr defTabSz="914080"/>
            <a:endParaRPr lang="en-US" sz="2500">
              <a:solidFill>
                <a:schemeClr val="bg1"/>
              </a:solidFill>
              <a:latin typeface="Times New Roman" pitchFamily="-97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2" y="4191002"/>
            <a:ext cx="4735774" cy="9144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2286000"/>
            <a:ext cx="2057400" cy="3809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2286000"/>
            <a:ext cx="1270000" cy="2984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139" y="2286000"/>
            <a:ext cx="3114261" cy="3809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rcRect t="12000" b="7200"/>
          <a:stretch>
            <a:fillRect/>
          </a:stretch>
        </p:blipFill>
        <p:spPr>
          <a:xfrm>
            <a:off x="2743200" y="3048000"/>
            <a:ext cx="2286000" cy="3848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rcRect t="4966" b="9931"/>
          <a:stretch>
            <a:fillRect/>
          </a:stretch>
        </p:blipFill>
        <p:spPr>
          <a:xfrm>
            <a:off x="6781802" y="3810002"/>
            <a:ext cx="2057402" cy="3706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3048002"/>
            <a:ext cx="2705100" cy="292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0" y="3124200"/>
            <a:ext cx="635000" cy="241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0101" y="4343402"/>
            <a:ext cx="4178301" cy="7239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200" y="2"/>
            <a:ext cx="2209800" cy="220980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858001" y="7391403"/>
            <a:ext cx="2652099" cy="400077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sz="2000" i="0">
                <a:solidFill>
                  <a:srgbClr val="000000"/>
                </a:solidFill>
              </a:rPr>
              <a:t>Blasi, Epstein, AVO ‘00</a:t>
            </a:r>
          </a:p>
        </p:txBody>
      </p:sp>
      <p:sp>
        <p:nvSpPr>
          <p:cNvPr id="34" name="Rounded Rectangular Callout 33"/>
          <p:cNvSpPr/>
          <p:nvPr/>
        </p:nvSpPr>
        <p:spPr bwMode="auto">
          <a:xfrm>
            <a:off x="6781800" y="5257800"/>
            <a:ext cx="2971800" cy="533400"/>
          </a:xfrm>
          <a:prstGeom prst="wedgeRoundRectCallout">
            <a:avLst>
              <a:gd name="adj1" fmla="val -54648"/>
              <a:gd name="adj2" fmla="val -144366"/>
              <a:gd name="adj3" fmla="val 16667"/>
            </a:avLst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defTabSz="914080"/>
            <a:r>
              <a:rPr lang="en-US" sz="2500">
                <a:solidFill>
                  <a:srgbClr val="000000"/>
                </a:solidFill>
                <a:latin typeface="Times New Roman" pitchFamily="-97" charset="0"/>
              </a:rPr>
              <a:t>Maximum Energy?</a:t>
            </a:r>
            <a:r>
              <a:rPr lang="en-US" sz="2500">
                <a:solidFill>
                  <a:srgbClr val="000000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sz="2500">
                <a:solidFill>
                  <a:srgbClr val="000000"/>
                </a:solidFill>
                <a:latin typeface="Times New Roman" pitchFamily="-97" charset="0"/>
              </a:rPr>
              <a:t>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rcRect t="1982"/>
          <a:stretch>
            <a:fillRect/>
          </a:stretch>
        </p:blipFill>
        <p:spPr>
          <a:xfrm>
            <a:off x="0" y="5791200"/>
            <a:ext cx="5816600" cy="135687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</p:pic>
      <p:sp>
        <p:nvSpPr>
          <p:cNvPr id="28" name="Rounded Rectangular Callout 27"/>
          <p:cNvSpPr/>
          <p:nvPr/>
        </p:nvSpPr>
        <p:spPr bwMode="auto">
          <a:xfrm>
            <a:off x="6400802" y="6324600"/>
            <a:ext cx="3657600" cy="533400"/>
          </a:xfrm>
          <a:prstGeom prst="wedgeRoundRectCallout">
            <a:avLst>
              <a:gd name="adj1" fmla="val -116142"/>
              <a:gd name="adj2" fmla="val 71723"/>
              <a:gd name="adj3" fmla="val 16667"/>
            </a:avLst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defTabSz="914080"/>
            <a:r>
              <a:rPr lang="en-US" sz="2500">
                <a:solidFill>
                  <a:srgbClr val="000000"/>
                </a:solidFill>
                <a:latin typeface="Times New Roman" pitchFamily="-97" charset="0"/>
              </a:rPr>
              <a:t>Spectrum is too hard ~ E</a:t>
            </a:r>
            <a:r>
              <a:rPr lang="en-US" sz="2500" baseline="30000">
                <a:solidFill>
                  <a:srgbClr val="000000"/>
                </a:solidFill>
                <a:latin typeface="Times New Roman" pitchFamily="-97" charset="0"/>
              </a:rPr>
              <a:t>-1</a:t>
            </a:r>
            <a:r>
              <a:rPr lang="en-US" sz="2500">
                <a:solidFill>
                  <a:srgbClr val="000000"/>
                </a:solidFill>
                <a:latin typeface="Times New Roman" pitchFamily="-97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339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8275320" cy="1295400"/>
          </a:xfrm>
        </p:spPr>
        <p:txBody>
          <a:bodyPr/>
          <a:lstStyle/>
          <a:p>
            <a:r>
              <a:rPr lang="en-US"/>
              <a:t>Escape from Supernova Remnant: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2" y="706803"/>
            <a:ext cx="4876801" cy="706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0" y="457203"/>
            <a:ext cx="1485900" cy="5207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5943600" y="1370012"/>
            <a:ext cx="3352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477003" y="914403"/>
            <a:ext cx="1930079" cy="400077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sz="2000" i="0">
                <a:solidFill>
                  <a:srgbClr val="FFFF00"/>
                </a:solidFill>
              </a:rPr>
              <a:t>maximum 10</a:t>
            </a:r>
            <a:r>
              <a:rPr lang="en-US" sz="2000" i="0" baseline="30000">
                <a:solidFill>
                  <a:srgbClr val="FFFF00"/>
                </a:solidFill>
              </a:rPr>
              <a:t>4.2</a:t>
            </a:r>
            <a:r>
              <a:rPr lang="en-US" sz="2000" i="0">
                <a:solidFill>
                  <a:srgbClr val="FFFF00"/>
                </a:solidFill>
              </a:rPr>
              <a:t>/s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3203" y="4019490"/>
            <a:ext cx="1930079" cy="400077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sz="2000" i="0">
                <a:solidFill>
                  <a:srgbClr val="FFFF00"/>
                </a:solidFill>
              </a:rPr>
              <a:t>maximum 10</a:t>
            </a:r>
            <a:r>
              <a:rPr lang="en-US" sz="2000" i="0" baseline="30000">
                <a:solidFill>
                  <a:srgbClr val="FFFF00"/>
                </a:solidFill>
              </a:rPr>
              <a:t>4.2</a:t>
            </a:r>
            <a:r>
              <a:rPr lang="en-US" sz="2000" i="0">
                <a:solidFill>
                  <a:srgbClr val="FFFF00"/>
                </a:solidFill>
              </a:rPr>
              <a:t>/s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943600" y="4495800"/>
            <a:ext cx="3352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 r="1395"/>
          <a:stretch>
            <a:fillRect/>
          </a:stretch>
        </p:blipFill>
        <p:spPr>
          <a:xfrm>
            <a:off x="0" y="3166733"/>
            <a:ext cx="5184452" cy="46056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50773" y="7391402"/>
            <a:ext cx="2566313" cy="400077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sz="2000" i="0">
                <a:solidFill>
                  <a:srgbClr val="800000"/>
                </a:solidFill>
              </a:rPr>
              <a:t>Fang, Kotera, AVO ‘12</a:t>
            </a: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381002" y="1066800"/>
            <a:ext cx="4724400" cy="1676399"/>
          </a:xfrm>
          <a:prstGeom prst="wedgeRoundRectCallout">
            <a:avLst>
              <a:gd name="adj1" fmla="val 2508"/>
              <a:gd name="adj2" fmla="val 146831"/>
              <a:gd name="adj3" fmla="val 16667"/>
            </a:avLst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sz="2500" i="0">
                <a:solidFill>
                  <a:srgbClr val="FFFF00"/>
                </a:solidFill>
                <a:latin typeface="+mj-lt"/>
              </a:rPr>
              <a:t>softens the spectrum between protons and iron </a:t>
            </a:r>
          </a:p>
          <a:p>
            <a:pPr>
              <a:buNone/>
            </a:pPr>
            <a:r>
              <a:rPr lang="en-US" sz="2500" i="0">
                <a:solidFill>
                  <a:srgbClr val="FFFF00"/>
                </a:solidFill>
                <a:latin typeface="+mj-lt"/>
              </a:rPr>
              <a:t>+ pulsar distribution &amp; propagation</a:t>
            </a:r>
          </a:p>
          <a:p>
            <a:pPr>
              <a:buNone/>
            </a:pPr>
            <a:endParaRPr lang="en-US" sz="2500" i="0" baseline="30000">
              <a:solidFill>
                <a:srgbClr val="FFFF00"/>
              </a:solidFill>
              <a:latin typeface="+mj-lt"/>
            </a:endParaRPr>
          </a:p>
          <a:p>
            <a:pPr>
              <a:buNone/>
            </a:pPr>
            <a:r>
              <a:rPr lang="en-US" sz="2500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1676400" y="3886200"/>
            <a:ext cx="1905000" cy="16002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4068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228600"/>
            <a:ext cx="9387840" cy="1295400"/>
          </a:xfrm>
        </p:spPr>
        <p:txBody>
          <a:bodyPr/>
          <a:lstStyle/>
          <a:p>
            <a:r>
              <a:rPr lang="en-US" dirty="0" smtClean="0"/>
              <a:t>Fast Spinning Newborn </a:t>
            </a:r>
            <a:r>
              <a:rPr lang="en-US" dirty="0"/>
              <a:t>Pulsars </a:t>
            </a:r>
            <a:r>
              <a:rPr lang="en-US" dirty="0" smtClean="0"/>
              <a:t>!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Picture 7" descr="crab-nebula-1682-400x250.jpg"/>
          <p:cNvPicPr>
            <a:picLocks noChangeAspect="1"/>
          </p:cNvPicPr>
          <p:nvPr/>
        </p:nvPicPr>
        <p:blipFill>
          <a:blip r:embed="rId2"/>
          <a:srcRect l="15000" r="15000"/>
          <a:stretch>
            <a:fillRect/>
          </a:stretch>
        </p:blipFill>
        <p:spPr>
          <a:xfrm>
            <a:off x="0" y="1371600"/>
            <a:ext cx="7168896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5880"/>
            <a:ext cx="5893296" cy="3952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280" y="1077889"/>
            <a:ext cx="4157216" cy="316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288" y="4127354"/>
            <a:ext cx="4072633" cy="32430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00603" y="7372290"/>
            <a:ext cx="2566313" cy="400077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sz="2000" i="0" dirty="0"/>
              <a:t>Fang, </a:t>
            </a:r>
            <a:r>
              <a:rPr lang="en-US" sz="2000" i="0" dirty="0" err="1"/>
              <a:t>Kotera</a:t>
            </a:r>
            <a:r>
              <a:rPr lang="en-US" sz="2000" i="0" dirty="0"/>
              <a:t>, AVO ‘13</a:t>
            </a:r>
          </a:p>
        </p:txBody>
      </p:sp>
    </p:spTree>
    <p:extLst>
      <p:ext uri="{BB962C8B-B14F-4D97-AF65-F5344CB8AC3E}">
        <p14:creationId xmlns:p14="http://schemas.microsoft.com/office/powerpoint/2010/main" val="404699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228600"/>
            <a:ext cx="9387840" cy="1295400"/>
          </a:xfrm>
        </p:spPr>
        <p:txBody>
          <a:bodyPr/>
          <a:lstStyle/>
          <a:p>
            <a:r>
              <a:rPr lang="en-US" dirty="0" smtClean="0"/>
              <a:t>Fast Spinning Newborn </a:t>
            </a:r>
            <a:r>
              <a:rPr lang="en-US" dirty="0"/>
              <a:t>Pulsars </a:t>
            </a:r>
            <a:r>
              <a:rPr lang="en-US" dirty="0" smtClean="0"/>
              <a:t>!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Picture 7" descr="crab-nebula-1682-400x250.jpg"/>
          <p:cNvPicPr>
            <a:picLocks noChangeAspect="1"/>
          </p:cNvPicPr>
          <p:nvPr/>
        </p:nvPicPr>
        <p:blipFill>
          <a:blip r:embed="rId2"/>
          <a:srcRect l="15000" r="15000"/>
          <a:stretch>
            <a:fillRect/>
          </a:stretch>
        </p:blipFill>
        <p:spPr>
          <a:xfrm>
            <a:off x="0" y="1371600"/>
            <a:ext cx="7168896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5880"/>
            <a:ext cx="5893296" cy="39526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00603" y="7372290"/>
            <a:ext cx="2566313" cy="400077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sz="2000" i="0" dirty="0"/>
              <a:t>Fang, </a:t>
            </a:r>
            <a:r>
              <a:rPr lang="en-US" sz="2000" i="0" dirty="0" err="1"/>
              <a:t>Kotera</a:t>
            </a:r>
            <a:r>
              <a:rPr lang="en-US" sz="2000" i="0" dirty="0"/>
              <a:t>, AVO ‘13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0" y="1005880"/>
            <a:ext cx="41656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9387840" cy="1295400"/>
          </a:xfrm>
        </p:spPr>
        <p:txBody>
          <a:bodyPr/>
          <a:lstStyle/>
          <a:p>
            <a:r>
              <a:rPr lang="en-US"/>
              <a:t>Galactic Cosmic Rays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1143001"/>
            <a:ext cx="4966781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" y="4191000"/>
            <a:ext cx="2143646" cy="400077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sz="2000" i="0">
                <a:solidFill>
                  <a:srgbClr val="000000"/>
                </a:solidFill>
              </a:rPr>
              <a:t>Amato &amp; Blasi ‘12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105402" y="1371600"/>
            <a:ext cx="2012029" cy="457200"/>
          </a:xfrm>
          <a:prstGeom prst="rect">
            <a:avLst/>
          </a:prstGeom>
          <a:solidFill>
            <a:srgbClr val="402B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defTabSz="914080"/>
            <a:r>
              <a:rPr lang="en-US" sz="2500">
                <a:latin typeface="Times New Roman" pitchFamily="-97" charset="0"/>
              </a:rPr>
              <a:t>mind the gap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191003" y="1828803"/>
            <a:ext cx="1371600" cy="12192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triangle" w="med" len="med"/>
            <a:tailEnd type="non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177" y="2854015"/>
            <a:ext cx="5245224" cy="491849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rot="16200000" flipV="1">
            <a:off x="5029201" y="2895600"/>
            <a:ext cx="3886200" cy="19050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800603" y="7372290"/>
            <a:ext cx="2566313" cy="400077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sz="2000" i="0" dirty="0">
                <a:solidFill>
                  <a:srgbClr val="800000"/>
                </a:solidFill>
              </a:rPr>
              <a:t>Fang, </a:t>
            </a:r>
            <a:r>
              <a:rPr lang="en-US" sz="2000" i="0" dirty="0" err="1">
                <a:solidFill>
                  <a:srgbClr val="800000"/>
                </a:solidFill>
              </a:rPr>
              <a:t>Kotera</a:t>
            </a:r>
            <a:r>
              <a:rPr lang="en-US" sz="2000" i="0" dirty="0">
                <a:solidFill>
                  <a:srgbClr val="800000"/>
                </a:solidFill>
              </a:rPr>
              <a:t>, AVO ‘</a:t>
            </a:r>
            <a:r>
              <a:rPr lang="en-US" sz="2000" i="0" dirty="0" smtClean="0">
                <a:solidFill>
                  <a:srgbClr val="800000"/>
                </a:solidFill>
              </a:rPr>
              <a:t>13</a:t>
            </a:r>
            <a:endParaRPr lang="en-US" sz="2000" i="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492658" y="613520"/>
            <a:ext cx="4992785" cy="65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39" tIns="50871" rIns="101739" bIns="5087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kumimoji="0" lang="en-GB" sz="3600" i="0">
                <a:solidFill>
                  <a:srgbClr val="FFFF00"/>
                </a:solidFill>
                <a:latin typeface="Chalkboard" pitchFamily="-108" charset="0"/>
              </a:rPr>
              <a:t>Cosmic Magnetic Fields</a:t>
            </a:r>
            <a:endParaRPr kumimoji="0" lang="en-GB" sz="3100" i="0">
              <a:solidFill>
                <a:srgbClr val="FFFF00"/>
              </a:solidFill>
              <a:latin typeface="Chalkboard" pitchFamily="-108" charset="0"/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 flipV="1">
            <a:off x="4861560" y="1727214"/>
            <a:ext cx="4777740" cy="4503315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 lIns="101739" tIns="50871" rIns="101739" bIns="5087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Freeform 4"/>
          <p:cNvSpPr>
            <a:spLocks/>
          </p:cNvSpPr>
          <p:nvPr/>
        </p:nvSpPr>
        <p:spPr bwMode="auto">
          <a:xfrm>
            <a:off x="9304020" y="1468120"/>
            <a:ext cx="513398" cy="471382"/>
          </a:xfrm>
          <a:custGeom>
            <a:avLst/>
            <a:gdLst>
              <a:gd name="T0" fmla="*/ 2147483647 w 294"/>
              <a:gd name="T1" fmla="*/ 2147483647 h 262"/>
              <a:gd name="T2" fmla="*/ 2147483647 w 294"/>
              <a:gd name="T3" fmla="*/ 0 h 262"/>
              <a:gd name="T4" fmla="*/ 2147483647 w 294"/>
              <a:gd name="T5" fmla="*/ 2147483647 h 262"/>
              <a:gd name="T6" fmla="*/ 2147483647 w 294"/>
              <a:gd name="T7" fmla="*/ 2147483647 h 262"/>
              <a:gd name="T8" fmla="*/ 2147483647 w 294"/>
              <a:gd name="T9" fmla="*/ 2147483647 h 262"/>
              <a:gd name="T10" fmla="*/ 2147483647 w 294"/>
              <a:gd name="T11" fmla="*/ 2147483647 h 262"/>
              <a:gd name="T12" fmla="*/ 2147483647 w 294"/>
              <a:gd name="T13" fmla="*/ 2147483647 h 262"/>
              <a:gd name="T14" fmla="*/ 2147483647 w 294"/>
              <a:gd name="T15" fmla="*/ 2147483647 h 262"/>
              <a:gd name="T16" fmla="*/ 2147483647 w 294"/>
              <a:gd name="T17" fmla="*/ 2147483647 h 262"/>
              <a:gd name="T18" fmla="*/ 0 w 294"/>
              <a:gd name="T19" fmla="*/ 2147483647 h 262"/>
              <a:gd name="T20" fmla="*/ 2147483647 w 294"/>
              <a:gd name="T21" fmla="*/ 2147483647 h 262"/>
              <a:gd name="T22" fmla="*/ 2147483647 w 294"/>
              <a:gd name="T23" fmla="*/ 2147483647 h 262"/>
              <a:gd name="T24" fmla="*/ 2147483647 w 294"/>
              <a:gd name="T25" fmla="*/ 2147483647 h 2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94"/>
              <a:gd name="T40" fmla="*/ 0 h 262"/>
              <a:gd name="T41" fmla="*/ 294 w 294"/>
              <a:gd name="T42" fmla="*/ 262 h 26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94" h="262">
                <a:moveTo>
                  <a:pt x="150" y="96"/>
                </a:moveTo>
                <a:lnTo>
                  <a:pt x="198" y="0"/>
                </a:lnTo>
                <a:lnTo>
                  <a:pt x="198" y="96"/>
                </a:lnTo>
                <a:lnTo>
                  <a:pt x="294" y="144"/>
                </a:lnTo>
                <a:lnTo>
                  <a:pt x="188" y="151"/>
                </a:lnTo>
                <a:lnTo>
                  <a:pt x="237" y="236"/>
                </a:lnTo>
                <a:lnTo>
                  <a:pt x="148" y="195"/>
                </a:lnTo>
                <a:lnTo>
                  <a:pt x="117" y="262"/>
                </a:lnTo>
                <a:lnTo>
                  <a:pt x="90" y="177"/>
                </a:lnTo>
                <a:lnTo>
                  <a:pt x="0" y="164"/>
                </a:lnTo>
                <a:lnTo>
                  <a:pt x="103" y="137"/>
                </a:lnTo>
                <a:lnTo>
                  <a:pt x="54" y="48"/>
                </a:lnTo>
                <a:lnTo>
                  <a:pt x="150" y="9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101739" tIns="50871" rIns="101739" bIns="5087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3352800" y="4749800"/>
            <a:ext cx="3604260" cy="2849880"/>
          </a:xfrm>
          <a:prstGeom prst="ellipse">
            <a:avLst/>
          </a:prstGeom>
          <a:solidFill>
            <a:srgbClr val="BBE0E3">
              <a:alpha val="41176"/>
            </a:srgbClr>
          </a:solidFill>
          <a:ln w="9525">
            <a:noFill/>
            <a:round/>
            <a:headEnd/>
            <a:tailEnd/>
          </a:ln>
        </p:spPr>
        <p:txBody>
          <a:bodyPr wrap="none" lIns="101739" tIns="50871" rIns="101739" bIns="5087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855721" y="5008880"/>
            <a:ext cx="1437574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39" tIns="50871" rIns="101739" bIns="5087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GB" i="0">
                <a:latin typeface="Chinacat" pitchFamily="2" charset="0"/>
              </a:rPr>
              <a:t>Halo B?</a:t>
            </a:r>
            <a:endParaRPr kumimoji="0" lang="en-US" i="0">
              <a:solidFill>
                <a:srgbClr val="FFFF00"/>
              </a:solidFill>
              <a:latin typeface="Chinacat" pitchFamily="2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520454" y="3454401"/>
            <a:ext cx="2822907" cy="93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39" tIns="50871" rIns="101739" bIns="5087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GB" i="0">
                <a:latin typeface="Chinacat" pitchFamily="2" charset="0"/>
              </a:rPr>
              <a:t>Extra-galactic B?</a:t>
            </a:r>
            <a:endParaRPr kumimoji="0" lang="en-GB" i="0">
              <a:solidFill>
                <a:srgbClr val="FFFF00"/>
              </a:solidFill>
              <a:latin typeface="Chinacat" pitchFamily="2" charset="0"/>
            </a:endParaRPr>
          </a:p>
          <a:p>
            <a:pPr eaLnBrk="1" hangingPunct="1"/>
            <a:r>
              <a:rPr kumimoji="0" lang="en-GB" i="0">
                <a:latin typeface="Chinacat" pitchFamily="2" charset="0"/>
              </a:rPr>
              <a:t>B &lt; </a:t>
            </a:r>
            <a:r>
              <a:rPr kumimoji="0" lang="el-GR" sz="2200" b="1" i="0">
                <a:latin typeface="Chinacat" pitchFamily="2" charset="0"/>
                <a:sym typeface="Symbol" pitchFamily="-108" charset="2"/>
              </a:rPr>
              <a:t>n</a:t>
            </a:r>
            <a:r>
              <a:rPr kumimoji="0" lang="fr-FR" sz="2200" b="1" i="0">
                <a:latin typeface="Chinacat" pitchFamily="2" charset="0"/>
              </a:rPr>
              <a:t>G</a:t>
            </a:r>
            <a:endParaRPr kumimoji="0" lang="en-US" sz="2200" b="1" i="0">
              <a:latin typeface="Chinacat" pitchFamily="2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8298193" y="2331720"/>
            <a:ext cx="395559" cy="65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39" tIns="50871" rIns="101739" bIns="5087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US" sz="3600" i="0">
                <a:solidFill>
                  <a:srgbClr val="FFFF00"/>
                </a:solidFill>
                <a:latin typeface="High Tower Text" pitchFamily="18" charset="0"/>
                <a:sym typeface="Symbol" pitchFamily="-108" charset="2"/>
              </a:rPr>
              <a:t></a:t>
            </a:r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H="1">
            <a:off x="4693920" y="6477000"/>
            <a:ext cx="754380" cy="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lIns="101739" tIns="50871" rIns="101739" bIns="5087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2" name="Text Box 11"/>
          <p:cNvSpPr txBox="1">
            <a:spLocks noChangeArrowheads="1"/>
          </p:cNvSpPr>
          <p:nvPr/>
        </p:nvSpPr>
        <p:spPr bwMode="auto">
          <a:xfrm>
            <a:off x="7459986" y="3799841"/>
            <a:ext cx="1967472" cy="41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39" tIns="50871" rIns="101739" bIns="5087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fr-FR" sz="2000" i="0">
                <a:solidFill>
                  <a:srgbClr val="00FFFF"/>
                </a:solidFill>
                <a:latin typeface="Chinacat" pitchFamily="2" charset="0"/>
              </a:rPr>
              <a:t>weak deflection</a:t>
            </a:r>
            <a:endParaRPr kumimoji="0" lang="fr-FR" sz="2000" i="0">
              <a:solidFill>
                <a:schemeClr val="bg1"/>
              </a:solidFill>
              <a:latin typeface="Chinacat" pitchFamily="2" charset="0"/>
            </a:endParaRPr>
          </a:p>
        </p:txBody>
      </p:sp>
      <p:sp>
        <p:nvSpPr>
          <p:cNvPr id="23563" name="Text Box 12"/>
          <p:cNvSpPr txBox="1">
            <a:spLocks noChangeArrowheads="1"/>
          </p:cNvSpPr>
          <p:nvPr/>
        </p:nvSpPr>
        <p:spPr bwMode="auto">
          <a:xfrm>
            <a:off x="502920" y="1520303"/>
            <a:ext cx="6035040" cy="115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739" tIns="50871" rIns="101739" bIns="5087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R</a:t>
            </a:r>
            <a:r>
              <a:rPr kumimoji="0" lang="en-US" i="0" baseline="-25000">
                <a:solidFill>
                  <a:srgbClr val="FFF807"/>
                </a:solidFill>
                <a:latin typeface="Chinacat" pitchFamily="2" charset="0"/>
              </a:rPr>
              <a:t>L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= </a:t>
            </a:r>
            <a:r>
              <a:rPr kumimoji="0" lang="en-US" b="1" i="0">
                <a:solidFill>
                  <a:srgbClr val="FFF807"/>
                </a:solidFill>
                <a:latin typeface="Chinacat" pitchFamily="2" charset="0"/>
              </a:rPr>
              <a:t>kpc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Z</a:t>
            </a:r>
            <a:r>
              <a:rPr kumimoji="0" lang="en-US" i="0" baseline="30000">
                <a:solidFill>
                  <a:srgbClr val="FFF807"/>
                </a:solidFill>
                <a:latin typeface="Chinacat" pitchFamily="2" charset="0"/>
              </a:rPr>
              <a:t>-1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(E / EeV) (B / </a:t>
            </a:r>
            <a:r>
              <a:rPr kumimoji="0" lang="el-GR" b="1" i="0">
                <a:solidFill>
                  <a:srgbClr val="FFF807"/>
                </a:solidFill>
                <a:latin typeface="Chinacat" pitchFamily="2" charset="0"/>
                <a:sym typeface="Symbol" pitchFamily="-108" charset="2"/>
              </a:rPr>
              <a:t></a:t>
            </a:r>
            <a:r>
              <a:rPr kumimoji="0" lang="fr-FR" b="1" i="0">
                <a:solidFill>
                  <a:srgbClr val="FFF807"/>
                </a:solidFill>
                <a:latin typeface="Chinacat" pitchFamily="2" charset="0"/>
              </a:rPr>
              <a:t>G</a:t>
            </a:r>
            <a:r>
              <a:rPr kumimoji="0" lang="fr-FR" i="0">
                <a:solidFill>
                  <a:srgbClr val="FFF807"/>
                </a:solidFill>
                <a:latin typeface="Chinacat" pitchFamily="2" charset="0"/>
              </a:rPr>
              <a:t>)</a:t>
            </a:r>
            <a:r>
              <a:rPr kumimoji="0" lang="fr-FR" i="0" baseline="30000">
                <a:solidFill>
                  <a:srgbClr val="FFF807"/>
                </a:solidFill>
                <a:latin typeface="Chinacat" pitchFamily="2" charset="0"/>
              </a:rPr>
              <a:t>-1	</a:t>
            </a:r>
            <a:endParaRPr kumimoji="0" lang="el-GR" sz="2200" b="1" i="0" baseline="30000">
              <a:latin typeface="Chinacat" pitchFamily="2" charset="0"/>
            </a:endParaRPr>
          </a:p>
          <a:p>
            <a:pPr eaLnBrk="1" hangingPunct="1"/>
            <a:endParaRPr kumimoji="0" lang="el-GR" sz="2200" i="0" baseline="30000">
              <a:solidFill>
                <a:schemeClr val="bg1"/>
              </a:solidFill>
              <a:latin typeface="Chinacat" pitchFamily="2" charset="0"/>
            </a:endParaRPr>
          </a:p>
          <a:p>
            <a:pPr eaLnBrk="1" hangingPunct="1"/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R</a:t>
            </a:r>
            <a:r>
              <a:rPr kumimoji="0" lang="en-US" i="0" baseline="-25000">
                <a:solidFill>
                  <a:srgbClr val="FFF807"/>
                </a:solidFill>
                <a:latin typeface="Chinacat" pitchFamily="2" charset="0"/>
              </a:rPr>
              <a:t>L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= </a:t>
            </a:r>
            <a:r>
              <a:rPr kumimoji="0" lang="en-US" b="1" i="0">
                <a:solidFill>
                  <a:srgbClr val="FFF807"/>
                </a:solidFill>
                <a:latin typeface="Chinacat" pitchFamily="2" charset="0"/>
              </a:rPr>
              <a:t>Mpc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Z</a:t>
            </a:r>
            <a:r>
              <a:rPr kumimoji="0" lang="en-US" i="0" baseline="30000">
                <a:solidFill>
                  <a:srgbClr val="FFF807"/>
                </a:solidFill>
                <a:latin typeface="Chinacat" pitchFamily="2" charset="0"/>
              </a:rPr>
              <a:t>-1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(E / EeV) (B / </a:t>
            </a:r>
            <a:r>
              <a:rPr kumimoji="0" lang="el-GR" b="1" i="0">
                <a:solidFill>
                  <a:srgbClr val="FFF807"/>
                </a:solidFill>
                <a:latin typeface="Chinacat" pitchFamily="2" charset="0"/>
                <a:sym typeface="Symbol" pitchFamily="-108" charset="2"/>
              </a:rPr>
              <a:t>n</a:t>
            </a:r>
            <a:r>
              <a:rPr kumimoji="0" lang="fr-FR" b="1" i="0">
                <a:solidFill>
                  <a:srgbClr val="FFF807"/>
                </a:solidFill>
                <a:latin typeface="Chinacat" pitchFamily="2" charset="0"/>
              </a:rPr>
              <a:t>G</a:t>
            </a:r>
            <a:r>
              <a:rPr kumimoji="0" lang="fr-FR" i="0">
                <a:solidFill>
                  <a:srgbClr val="FFF807"/>
                </a:solidFill>
                <a:latin typeface="Chinacat" pitchFamily="2" charset="0"/>
              </a:rPr>
              <a:t>)</a:t>
            </a:r>
            <a:r>
              <a:rPr kumimoji="0" lang="fr-FR" i="0" baseline="30000">
                <a:solidFill>
                  <a:srgbClr val="FFF807"/>
                </a:solidFill>
                <a:latin typeface="Chinacat" pitchFamily="2" charset="0"/>
              </a:rPr>
              <a:t>-1</a:t>
            </a:r>
            <a:endParaRPr kumimoji="0" lang="el-GR" i="0" baseline="30000">
              <a:solidFill>
                <a:srgbClr val="FFF807"/>
              </a:solidFill>
              <a:latin typeface="Chinacat" pitchFamily="2" charset="0"/>
            </a:endParaRPr>
          </a:p>
        </p:txBody>
      </p:sp>
      <p:sp>
        <p:nvSpPr>
          <p:cNvPr id="23564" name="Oval 13"/>
          <p:cNvSpPr>
            <a:spLocks noChangeArrowheads="1"/>
          </p:cNvSpPr>
          <p:nvPr/>
        </p:nvSpPr>
        <p:spPr bwMode="auto">
          <a:xfrm>
            <a:off x="4442460" y="6131560"/>
            <a:ext cx="1592580" cy="17272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lIns="101739" tIns="50871" rIns="101739" bIns="5087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5" name="Line 14"/>
          <p:cNvSpPr>
            <a:spLocks noChangeShapeType="1"/>
          </p:cNvSpPr>
          <p:nvPr/>
        </p:nvSpPr>
        <p:spPr bwMode="auto">
          <a:xfrm flipV="1">
            <a:off x="6202680" y="6045200"/>
            <a:ext cx="0" cy="3454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lIns="101739" tIns="50871" rIns="101739" bIns="5087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6" name="Text Box 15"/>
          <p:cNvSpPr txBox="1">
            <a:spLocks noChangeArrowheads="1"/>
          </p:cNvSpPr>
          <p:nvPr/>
        </p:nvSpPr>
        <p:spPr bwMode="auto">
          <a:xfrm>
            <a:off x="6235860" y="5958853"/>
            <a:ext cx="642143" cy="45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39" tIns="50871" rIns="101739" bIns="5087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GB" sz="2200" i="0">
                <a:latin typeface="Chinacat" pitchFamily="2" charset="0"/>
              </a:rPr>
              <a:t>kpc</a:t>
            </a:r>
            <a:endParaRPr kumimoji="0" lang="en-US" sz="2200" i="0">
              <a:latin typeface="Chinacat" pitchFamily="2" charset="0"/>
            </a:endParaRPr>
          </a:p>
        </p:txBody>
      </p:sp>
      <p:sp>
        <p:nvSpPr>
          <p:cNvPr id="23567" name="Text Box 17"/>
          <p:cNvSpPr txBox="1">
            <a:spLocks noChangeArrowheads="1"/>
          </p:cNvSpPr>
          <p:nvPr/>
        </p:nvSpPr>
        <p:spPr bwMode="auto">
          <a:xfrm>
            <a:off x="4526286" y="6459019"/>
            <a:ext cx="1115082" cy="44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39" tIns="50871" rIns="101739" bIns="5087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GB" sz="2200" i="0">
                <a:solidFill>
                  <a:srgbClr val="FFFF00"/>
                </a:solidFill>
                <a:latin typeface="Chinacat" pitchFamily="2" charset="0"/>
              </a:rPr>
              <a:t> </a:t>
            </a:r>
            <a:r>
              <a:rPr kumimoji="0" lang="en-GB" sz="2200" i="0">
                <a:latin typeface="Chinacat" pitchFamily="2" charset="0"/>
              </a:rPr>
              <a:t>10 kpc</a:t>
            </a:r>
            <a:endParaRPr kumimoji="0" lang="en-US" sz="2200" i="0">
              <a:latin typeface="Chinacat" pitchFamily="2" charset="0"/>
            </a:endParaRPr>
          </a:p>
        </p:txBody>
      </p:sp>
      <p:sp>
        <p:nvSpPr>
          <p:cNvPr id="23568" name="Text Box 19"/>
          <p:cNvSpPr txBox="1">
            <a:spLocks noChangeArrowheads="1"/>
          </p:cNvSpPr>
          <p:nvPr/>
        </p:nvSpPr>
        <p:spPr bwMode="auto">
          <a:xfrm>
            <a:off x="6454152" y="4922530"/>
            <a:ext cx="2285862" cy="41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39" tIns="50871" rIns="101739" bIns="5087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fr-FR" sz="2000" b="1" i="0">
                <a:solidFill>
                  <a:srgbClr val="0000FF"/>
                </a:solidFill>
                <a:latin typeface="Chinacat" pitchFamily="2" charset="0"/>
              </a:rPr>
              <a:t>strong deflection</a:t>
            </a:r>
            <a:endParaRPr kumimoji="0" lang="fr-FR" sz="2000" b="1" i="0">
              <a:solidFill>
                <a:schemeClr val="bg1"/>
              </a:solidFill>
              <a:latin typeface="Chinacat" pitchFamily="2" charset="0"/>
            </a:endParaRPr>
          </a:p>
        </p:txBody>
      </p:sp>
      <p:sp>
        <p:nvSpPr>
          <p:cNvPr id="23569" name="Text Box 20"/>
          <p:cNvSpPr txBox="1">
            <a:spLocks noChangeArrowheads="1"/>
          </p:cNvSpPr>
          <p:nvPr/>
        </p:nvSpPr>
        <p:spPr bwMode="auto">
          <a:xfrm>
            <a:off x="3436620" y="5699761"/>
            <a:ext cx="1706221" cy="93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39" tIns="50871" rIns="101739" bIns="5087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GB" i="0">
                <a:latin typeface="Chinacat" pitchFamily="2" charset="0"/>
              </a:rPr>
              <a:t>Milky way</a:t>
            </a:r>
          </a:p>
          <a:p>
            <a:pPr eaLnBrk="1" hangingPunct="1"/>
            <a:r>
              <a:rPr kumimoji="0" lang="en-GB" i="0">
                <a:latin typeface="Chinacat" pitchFamily="2" charset="0"/>
              </a:rPr>
              <a:t>B ~ </a:t>
            </a:r>
            <a:r>
              <a:rPr kumimoji="0" lang="el-GR" sz="2200" b="1" i="0">
                <a:latin typeface="Chinacat" pitchFamily="2" charset="0"/>
                <a:sym typeface="Symbol" pitchFamily="-108" charset="2"/>
              </a:rPr>
              <a:t></a:t>
            </a:r>
            <a:r>
              <a:rPr kumimoji="0" lang="fr-FR" sz="2200" b="1" i="0">
                <a:latin typeface="Chinacat" pitchFamily="2" charset="0"/>
              </a:rPr>
              <a:t>G</a:t>
            </a:r>
            <a:endParaRPr kumimoji="0" lang="en-US" sz="2200" b="1" i="0">
              <a:latin typeface="Chinacat" pitchFamily="2" charset="0"/>
            </a:endParaRPr>
          </a:p>
        </p:txBody>
      </p:sp>
      <p:sp>
        <p:nvSpPr>
          <p:cNvPr id="23570" name="Rectangle 21"/>
          <p:cNvSpPr>
            <a:spLocks noChangeArrowheads="1"/>
          </p:cNvSpPr>
          <p:nvPr/>
        </p:nvSpPr>
        <p:spPr bwMode="auto">
          <a:xfrm>
            <a:off x="7772565" y="4157876"/>
            <a:ext cx="1878080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39" tIns="50871" rIns="101739" bIns="50871"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00FFFF"/>
                </a:solidFill>
              </a:rPr>
              <a:t>E &gt; 10</a:t>
            </a:r>
            <a:r>
              <a:rPr lang="en-US" b="1" i="0" baseline="30000">
                <a:solidFill>
                  <a:srgbClr val="00FFFF"/>
                </a:solidFill>
              </a:rPr>
              <a:t>19</a:t>
            </a:r>
            <a:r>
              <a:rPr lang="en-US" b="1" i="0">
                <a:solidFill>
                  <a:srgbClr val="00FFFF"/>
                </a:solidFill>
              </a:rPr>
              <a:t>eV</a:t>
            </a:r>
            <a:endParaRPr lang="en-US" b="1"/>
          </a:p>
        </p:txBody>
      </p:sp>
      <p:sp>
        <p:nvSpPr>
          <p:cNvPr id="23571" name="Rectangle 22"/>
          <p:cNvSpPr>
            <a:spLocks noChangeArrowheads="1"/>
          </p:cNvSpPr>
          <p:nvPr/>
        </p:nvSpPr>
        <p:spPr bwMode="auto">
          <a:xfrm>
            <a:off x="6957060" y="5267961"/>
            <a:ext cx="1878080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39" tIns="50871" rIns="101739" bIns="50871"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0000FF"/>
                </a:solidFill>
              </a:rPr>
              <a:t>E &lt; 10</a:t>
            </a:r>
            <a:r>
              <a:rPr lang="en-US" b="1" i="0" baseline="30000">
                <a:solidFill>
                  <a:srgbClr val="0000FF"/>
                </a:solidFill>
              </a:rPr>
              <a:t>18</a:t>
            </a:r>
            <a:r>
              <a:rPr lang="en-US" b="1" i="0">
                <a:solidFill>
                  <a:srgbClr val="0000FF"/>
                </a:solidFill>
              </a:rPr>
              <a:t>eV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929239" name="Freeform 23"/>
          <p:cNvSpPr>
            <a:spLocks/>
          </p:cNvSpPr>
          <p:nvPr/>
        </p:nvSpPr>
        <p:spPr bwMode="auto">
          <a:xfrm>
            <a:off x="4861560" y="1640840"/>
            <a:ext cx="4693920" cy="4577080"/>
          </a:xfrm>
          <a:custGeom>
            <a:avLst/>
            <a:gdLst>
              <a:gd name="T0" fmla="*/ 0 w 2688"/>
              <a:gd name="T1" fmla="*/ 2147483647 h 2544"/>
              <a:gd name="T2" fmla="*/ 2147483647 w 2688"/>
              <a:gd name="T3" fmla="*/ 2147483647 h 2544"/>
              <a:gd name="T4" fmla="*/ 2147483647 w 2688"/>
              <a:gd name="T5" fmla="*/ 2147483647 h 2544"/>
              <a:gd name="T6" fmla="*/ 2147483647 w 2688"/>
              <a:gd name="T7" fmla="*/ 2147483647 h 2544"/>
              <a:gd name="T8" fmla="*/ 2147483647 w 2688"/>
              <a:gd name="T9" fmla="*/ 0 h 25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88"/>
              <a:gd name="T16" fmla="*/ 0 h 2544"/>
              <a:gd name="T17" fmla="*/ 2688 w 2688"/>
              <a:gd name="T18" fmla="*/ 2544 h 25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88" h="2544">
                <a:moveTo>
                  <a:pt x="0" y="2544"/>
                </a:moveTo>
                <a:cubicBezTo>
                  <a:pt x="372" y="2180"/>
                  <a:pt x="744" y="1816"/>
                  <a:pt x="1008" y="1584"/>
                </a:cubicBezTo>
                <a:cubicBezTo>
                  <a:pt x="1272" y="1352"/>
                  <a:pt x="1360" y="1336"/>
                  <a:pt x="1584" y="1152"/>
                </a:cubicBezTo>
                <a:cubicBezTo>
                  <a:pt x="1808" y="968"/>
                  <a:pt x="2168" y="672"/>
                  <a:pt x="2352" y="480"/>
                </a:cubicBezTo>
                <a:cubicBezTo>
                  <a:pt x="2536" y="288"/>
                  <a:pt x="2612" y="144"/>
                  <a:pt x="2688" y="0"/>
                </a:cubicBezTo>
              </a:path>
            </a:pathLst>
          </a:custGeom>
          <a:noFill/>
          <a:ln w="50800">
            <a:solidFill>
              <a:srgbClr val="00FFFF"/>
            </a:solidFill>
            <a:round/>
            <a:headEnd/>
            <a:tailEnd/>
          </a:ln>
        </p:spPr>
        <p:txBody>
          <a:bodyPr wrap="none" lIns="101739" tIns="50871" rIns="101739" bIns="5087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3" name="Oval 25"/>
          <p:cNvSpPr>
            <a:spLocks noChangeArrowheads="1"/>
          </p:cNvSpPr>
          <p:nvPr/>
        </p:nvSpPr>
        <p:spPr bwMode="auto">
          <a:xfrm>
            <a:off x="5113020" y="6045200"/>
            <a:ext cx="335280" cy="34544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1739" tIns="50871" rIns="101739" bIns="5087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9242" name="Freeform 26"/>
          <p:cNvSpPr>
            <a:spLocks/>
          </p:cNvSpPr>
          <p:nvPr/>
        </p:nvSpPr>
        <p:spPr bwMode="auto">
          <a:xfrm>
            <a:off x="4861560" y="1640840"/>
            <a:ext cx="4693920" cy="4577080"/>
          </a:xfrm>
          <a:custGeom>
            <a:avLst/>
            <a:gdLst>
              <a:gd name="T0" fmla="*/ 2147483647 w 2496"/>
              <a:gd name="T1" fmla="*/ 0 h 2256"/>
              <a:gd name="T2" fmla="*/ 2147483647 w 2496"/>
              <a:gd name="T3" fmla="*/ 2147483647 h 2256"/>
              <a:gd name="T4" fmla="*/ 2147483647 w 2496"/>
              <a:gd name="T5" fmla="*/ 2147483647 h 2256"/>
              <a:gd name="T6" fmla="*/ 2147483647 w 2496"/>
              <a:gd name="T7" fmla="*/ 2147483647 h 2256"/>
              <a:gd name="T8" fmla="*/ 2147483647 w 2496"/>
              <a:gd name="T9" fmla="*/ 2147483647 h 2256"/>
              <a:gd name="T10" fmla="*/ 2147483647 w 2496"/>
              <a:gd name="T11" fmla="*/ 2147483647 h 2256"/>
              <a:gd name="T12" fmla="*/ 2147483647 w 2496"/>
              <a:gd name="T13" fmla="*/ 2147483647 h 2256"/>
              <a:gd name="T14" fmla="*/ 2147483647 w 2496"/>
              <a:gd name="T15" fmla="*/ 2147483647 h 2256"/>
              <a:gd name="T16" fmla="*/ 2147483647 w 2496"/>
              <a:gd name="T17" fmla="*/ 2147483647 h 2256"/>
              <a:gd name="T18" fmla="*/ 2147483647 w 2496"/>
              <a:gd name="T19" fmla="*/ 2147483647 h 2256"/>
              <a:gd name="T20" fmla="*/ 2147483647 w 2496"/>
              <a:gd name="T21" fmla="*/ 2147483647 h 2256"/>
              <a:gd name="T22" fmla="*/ 2147483647 w 2496"/>
              <a:gd name="T23" fmla="*/ 2147483647 h 2256"/>
              <a:gd name="T24" fmla="*/ 2147483647 w 2496"/>
              <a:gd name="T25" fmla="*/ 2147483647 h 2256"/>
              <a:gd name="T26" fmla="*/ 2147483647 w 2496"/>
              <a:gd name="T27" fmla="*/ 2147483647 h 2256"/>
              <a:gd name="T28" fmla="*/ 2147483647 w 2496"/>
              <a:gd name="T29" fmla="*/ 2147483647 h 2256"/>
              <a:gd name="T30" fmla="*/ 2147483647 w 2496"/>
              <a:gd name="T31" fmla="*/ 2147483647 h 2256"/>
              <a:gd name="T32" fmla="*/ 2147483647 w 2496"/>
              <a:gd name="T33" fmla="*/ 2147483647 h 2256"/>
              <a:gd name="T34" fmla="*/ 0 w 2496"/>
              <a:gd name="T35" fmla="*/ 2147483647 h 22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496"/>
              <a:gd name="T55" fmla="*/ 0 h 2256"/>
              <a:gd name="T56" fmla="*/ 2496 w 2496"/>
              <a:gd name="T57" fmla="*/ 2256 h 225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496" h="2256">
                <a:moveTo>
                  <a:pt x="2496" y="0"/>
                </a:moveTo>
                <a:cubicBezTo>
                  <a:pt x="2056" y="272"/>
                  <a:pt x="1616" y="544"/>
                  <a:pt x="1344" y="816"/>
                </a:cubicBezTo>
                <a:cubicBezTo>
                  <a:pt x="1072" y="1088"/>
                  <a:pt x="960" y="1464"/>
                  <a:pt x="864" y="1632"/>
                </a:cubicBezTo>
                <a:cubicBezTo>
                  <a:pt x="768" y="1800"/>
                  <a:pt x="808" y="1784"/>
                  <a:pt x="768" y="1824"/>
                </a:cubicBezTo>
                <a:cubicBezTo>
                  <a:pt x="728" y="1864"/>
                  <a:pt x="656" y="1872"/>
                  <a:pt x="624" y="1872"/>
                </a:cubicBezTo>
                <a:cubicBezTo>
                  <a:pt x="592" y="1872"/>
                  <a:pt x="560" y="1808"/>
                  <a:pt x="576" y="1824"/>
                </a:cubicBezTo>
                <a:cubicBezTo>
                  <a:pt x="592" y="1840"/>
                  <a:pt x="736" y="1928"/>
                  <a:pt x="720" y="1968"/>
                </a:cubicBezTo>
                <a:cubicBezTo>
                  <a:pt x="704" y="2008"/>
                  <a:pt x="544" y="2080"/>
                  <a:pt x="480" y="2064"/>
                </a:cubicBezTo>
                <a:cubicBezTo>
                  <a:pt x="416" y="2048"/>
                  <a:pt x="376" y="1920"/>
                  <a:pt x="336" y="1872"/>
                </a:cubicBezTo>
                <a:cubicBezTo>
                  <a:pt x="296" y="1824"/>
                  <a:pt x="264" y="1768"/>
                  <a:pt x="240" y="1776"/>
                </a:cubicBezTo>
                <a:cubicBezTo>
                  <a:pt x="216" y="1784"/>
                  <a:pt x="144" y="1904"/>
                  <a:pt x="192" y="1920"/>
                </a:cubicBezTo>
                <a:cubicBezTo>
                  <a:pt x="240" y="1936"/>
                  <a:pt x="440" y="1840"/>
                  <a:pt x="528" y="1872"/>
                </a:cubicBezTo>
                <a:cubicBezTo>
                  <a:pt x="616" y="1904"/>
                  <a:pt x="720" y="2064"/>
                  <a:pt x="720" y="2112"/>
                </a:cubicBezTo>
                <a:cubicBezTo>
                  <a:pt x="720" y="2160"/>
                  <a:pt x="584" y="2152"/>
                  <a:pt x="528" y="2160"/>
                </a:cubicBezTo>
                <a:cubicBezTo>
                  <a:pt x="472" y="2168"/>
                  <a:pt x="424" y="2152"/>
                  <a:pt x="384" y="2160"/>
                </a:cubicBezTo>
                <a:cubicBezTo>
                  <a:pt x="344" y="2168"/>
                  <a:pt x="336" y="2208"/>
                  <a:pt x="288" y="2208"/>
                </a:cubicBezTo>
                <a:cubicBezTo>
                  <a:pt x="240" y="2208"/>
                  <a:pt x="144" y="2152"/>
                  <a:pt x="96" y="2160"/>
                </a:cubicBezTo>
                <a:cubicBezTo>
                  <a:pt x="48" y="2168"/>
                  <a:pt x="24" y="2212"/>
                  <a:pt x="0" y="2256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lIns="101739" tIns="50871" rIns="101739" bIns="5087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5" name="Freeform 27"/>
          <p:cNvSpPr>
            <a:spLocks/>
          </p:cNvSpPr>
          <p:nvPr/>
        </p:nvSpPr>
        <p:spPr bwMode="auto">
          <a:xfrm>
            <a:off x="4693934" y="6131560"/>
            <a:ext cx="340519" cy="172720"/>
          </a:xfrm>
          <a:custGeom>
            <a:avLst/>
            <a:gdLst>
              <a:gd name="T0" fmla="*/ 2147483647 w 182"/>
              <a:gd name="T1" fmla="*/ 2147483647 h 167"/>
              <a:gd name="T2" fmla="*/ 2147483647 w 182"/>
              <a:gd name="T3" fmla="*/ 2147483647 h 167"/>
              <a:gd name="T4" fmla="*/ 2147483647 w 182"/>
              <a:gd name="T5" fmla="*/ 2147483647 h 167"/>
              <a:gd name="T6" fmla="*/ 2147483647 w 182"/>
              <a:gd name="T7" fmla="*/ 2147483647 h 167"/>
              <a:gd name="T8" fmla="*/ 2147483647 w 182"/>
              <a:gd name="T9" fmla="*/ 2147483647 h 167"/>
              <a:gd name="T10" fmla="*/ 2147483647 w 182"/>
              <a:gd name="T11" fmla="*/ 0 h 167"/>
              <a:gd name="T12" fmla="*/ 2147483647 w 182"/>
              <a:gd name="T13" fmla="*/ 2147483647 h 167"/>
              <a:gd name="T14" fmla="*/ 2147483647 w 182"/>
              <a:gd name="T15" fmla="*/ 2147483647 h 167"/>
              <a:gd name="T16" fmla="*/ 2147483647 w 182"/>
              <a:gd name="T17" fmla="*/ 2147483647 h 167"/>
              <a:gd name="T18" fmla="*/ 2147483647 w 182"/>
              <a:gd name="T19" fmla="*/ 2147483647 h 167"/>
              <a:gd name="T20" fmla="*/ 2147483647 w 182"/>
              <a:gd name="T21" fmla="*/ 2147483647 h 167"/>
              <a:gd name="T22" fmla="*/ 2147483647 w 182"/>
              <a:gd name="T23" fmla="*/ 2147483647 h 167"/>
              <a:gd name="T24" fmla="*/ 2147483647 w 182"/>
              <a:gd name="T25" fmla="*/ 2147483647 h 167"/>
              <a:gd name="T26" fmla="*/ 2147483647 w 182"/>
              <a:gd name="T27" fmla="*/ 2147483647 h 167"/>
              <a:gd name="T28" fmla="*/ 2147483647 w 182"/>
              <a:gd name="T29" fmla="*/ 2147483647 h 167"/>
              <a:gd name="T30" fmla="*/ 2147483647 w 182"/>
              <a:gd name="T31" fmla="*/ 2147483647 h 167"/>
              <a:gd name="T32" fmla="*/ 2147483647 w 182"/>
              <a:gd name="T33" fmla="*/ 2147483647 h 167"/>
              <a:gd name="T34" fmla="*/ 2147483647 w 182"/>
              <a:gd name="T35" fmla="*/ 2147483647 h 167"/>
              <a:gd name="T36" fmla="*/ 2147483647 w 182"/>
              <a:gd name="T37" fmla="*/ 2147483647 h 167"/>
              <a:gd name="T38" fmla="*/ 2147483647 w 182"/>
              <a:gd name="T39" fmla="*/ 2147483647 h 167"/>
              <a:gd name="T40" fmla="*/ 2147483647 w 182"/>
              <a:gd name="T41" fmla="*/ 2147483647 h 167"/>
              <a:gd name="T42" fmla="*/ 2147483647 w 182"/>
              <a:gd name="T43" fmla="*/ 2147483647 h 16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2"/>
              <a:gd name="T67" fmla="*/ 0 h 167"/>
              <a:gd name="T68" fmla="*/ 182 w 182"/>
              <a:gd name="T69" fmla="*/ 167 h 16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2" h="167">
                <a:moveTo>
                  <a:pt x="16" y="58"/>
                </a:moveTo>
                <a:cubicBezTo>
                  <a:pt x="44" y="14"/>
                  <a:pt x="26" y="25"/>
                  <a:pt x="61" y="13"/>
                </a:cubicBezTo>
                <a:cubicBezTo>
                  <a:pt x="80" y="15"/>
                  <a:pt x="104" y="6"/>
                  <a:pt x="118" y="20"/>
                </a:cubicBezTo>
                <a:cubicBezTo>
                  <a:pt x="128" y="30"/>
                  <a:pt x="120" y="51"/>
                  <a:pt x="112" y="64"/>
                </a:cubicBezTo>
                <a:cubicBezTo>
                  <a:pt x="108" y="69"/>
                  <a:pt x="99" y="60"/>
                  <a:pt x="93" y="58"/>
                </a:cubicBezTo>
                <a:cubicBezTo>
                  <a:pt x="66" y="32"/>
                  <a:pt x="57" y="15"/>
                  <a:pt x="99" y="0"/>
                </a:cubicBezTo>
                <a:cubicBezTo>
                  <a:pt x="103" y="6"/>
                  <a:pt x="113" y="12"/>
                  <a:pt x="112" y="20"/>
                </a:cubicBezTo>
                <a:cubicBezTo>
                  <a:pt x="110" y="30"/>
                  <a:pt x="50" y="49"/>
                  <a:pt x="41" y="52"/>
                </a:cubicBezTo>
                <a:cubicBezTo>
                  <a:pt x="30" y="49"/>
                  <a:pt x="19" y="41"/>
                  <a:pt x="9" y="45"/>
                </a:cubicBezTo>
                <a:cubicBezTo>
                  <a:pt x="2" y="47"/>
                  <a:pt x="0" y="57"/>
                  <a:pt x="3" y="64"/>
                </a:cubicBezTo>
                <a:cubicBezTo>
                  <a:pt x="16" y="103"/>
                  <a:pt x="20" y="100"/>
                  <a:pt x="48" y="109"/>
                </a:cubicBezTo>
                <a:cubicBezTo>
                  <a:pt x="63" y="107"/>
                  <a:pt x="79" y="109"/>
                  <a:pt x="93" y="103"/>
                </a:cubicBezTo>
                <a:cubicBezTo>
                  <a:pt x="99" y="99"/>
                  <a:pt x="97" y="85"/>
                  <a:pt x="105" y="84"/>
                </a:cubicBezTo>
                <a:cubicBezTo>
                  <a:pt x="130" y="80"/>
                  <a:pt x="156" y="88"/>
                  <a:pt x="182" y="90"/>
                </a:cubicBezTo>
                <a:cubicBezTo>
                  <a:pt x="171" y="155"/>
                  <a:pt x="151" y="143"/>
                  <a:pt x="93" y="135"/>
                </a:cubicBezTo>
                <a:cubicBezTo>
                  <a:pt x="95" y="120"/>
                  <a:pt x="102" y="104"/>
                  <a:pt x="99" y="90"/>
                </a:cubicBezTo>
                <a:cubicBezTo>
                  <a:pt x="97" y="82"/>
                  <a:pt x="93" y="106"/>
                  <a:pt x="86" y="109"/>
                </a:cubicBezTo>
                <a:cubicBezTo>
                  <a:pt x="77" y="111"/>
                  <a:pt x="69" y="105"/>
                  <a:pt x="61" y="103"/>
                </a:cubicBezTo>
                <a:cubicBezTo>
                  <a:pt x="25" y="79"/>
                  <a:pt x="25" y="62"/>
                  <a:pt x="61" y="39"/>
                </a:cubicBezTo>
                <a:cubicBezTo>
                  <a:pt x="86" y="46"/>
                  <a:pt x="96" y="51"/>
                  <a:pt x="105" y="77"/>
                </a:cubicBezTo>
                <a:cubicBezTo>
                  <a:pt x="100" y="135"/>
                  <a:pt x="112" y="167"/>
                  <a:pt x="54" y="154"/>
                </a:cubicBezTo>
                <a:cubicBezTo>
                  <a:pt x="52" y="147"/>
                  <a:pt x="48" y="135"/>
                  <a:pt x="48" y="135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101739" tIns="50871" rIns="101739" bIns="5087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6" name="Rectangle 28"/>
          <p:cNvSpPr>
            <a:spLocks noChangeArrowheads="1"/>
          </p:cNvSpPr>
          <p:nvPr/>
        </p:nvSpPr>
        <p:spPr bwMode="auto">
          <a:xfrm>
            <a:off x="83821" y="86360"/>
            <a:ext cx="3024912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39" tIns="50871" rIns="101739" bIns="50871">
            <a:prstTxWarp prst="textNoShape">
              <a:avLst/>
            </a:prstTxWarp>
            <a:spAutoFit/>
          </a:bodyPr>
          <a:lstStyle/>
          <a:p>
            <a:r>
              <a:rPr lang="en-US"/>
              <a:t>“Known unknown”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35040" y="1727201"/>
            <a:ext cx="2795322" cy="518375"/>
          </a:xfrm>
          <a:prstGeom prst="rect">
            <a:avLst/>
          </a:prstGeom>
          <a:noFill/>
        </p:spPr>
        <p:txBody>
          <a:bodyPr wrap="none" lIns="101739" tIns="50871" rIns="101739" bIns="50871" rtlCol="0">
            <a:spAutoFit/>
          </a:bodyPr>
          <a:lstStyle/>
          <a:p>
            <a:r>
              <a:rPr kumimoji="0" lang="fr-FR" b="1" i="0">
                <a:latin typeface="Chinacat" pitchFamily="2" charset="0"/>
              </a:rPr>
              <a:t>1</a:t>
            </a:r>
            <a:r>
              <a:rPr kumimoji="0" lang="fr-FR" b="1" i="0">
                <a:solidFill>
                  <a:srgbClr val="FFF807"/>
                </a:solidFill>
                <a:latin typeface="Chinacat" pitchFamily="2" charset="0"/>
              </a:rPr>
              <a:t> </a:t>
            </a:r>
            <a:r>
              <a:rPr kumimoji="0" lang="fr-FR" b="1" i="0">
                <a:latin typeface="Chinacat" pitchFamily="2" charset="0"/>
              </a:rPr>
              <a:t>EeV = </a:t>
            </a:r>
            <a:r>
              <a:rPr kumimoji="0" lang="en-US" b="1" i="0">
                <a:latin typeface="Chinacat" pitchFamily="2" charset="0"/>
              </a:rPr>
              <a:t>10</a:t>
            </a:r>
            <a:r>
              <a:rPr kumimoji="0" lang="en-US" b="1" i="0" baseline="30000">
                <a:latin typeface="Chinacat" pitchFamily="2" charset="0"/>
              </a:rPr>
              <a:t>18</a:t>
            </a:r>
            <a:r>
              <a:rPr kumimoji="0" lang="en-US" b="1" i="0">
                <a:latin typeface="Chinacat" pitchFamily="2" charset="0"/>
              </a:rPr>
              <a:t> eV</a:t>
            </a: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67654" y="4922520"/>
            <a:ext cx="3155279" cy="1349372"/>
          </a:xfrm>
          <a:prstGeom prst="rect">
            <a:avLst/>
          </a:prstGeom>
        </p:spPr>
        <p:txBody>
          <a:bodyPr wrap="none" lIns="101739" tIns="50871" rIns="101739" bIns="50871">
            <a:spAutoFit/>
          </a:bodyPr>
          <a:lstStyle/>
          <a:p>
            <a:r>
              <a:rPr lang="en-US" i="0" smtClean="0"/>
              <a:t>Galactic B deflection </a:t>
            </a:r>
          </a:p>
          <a:p>
            <a:r>
              <a:rPr lang="en-US" i="0" smtClean="0"/>
              <a:t>&lt;&lt; 10</a:t>
            </a:r>
            <a:r>
              <a:rPr lang="en-US" i="0" baseline="30000" smtClean="0"/>
              <a:t>o</a:t>
            </a:r>
            <a:r>
              <a:rPr lang="en-US" i="0" smtClean="0"/>
              <a:t> Z (40 EeV/E)</a:t>
            </a:r>
          </a:p>
          <a:p>
            <a:r>
              <a:rPr lang="en-US" i="0" smtClean="0"/>
              <a:t>anisotropic in sky</a:t>
            </a:r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327880358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2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2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9239" grpId="0" animBg="1"/>
      <p:bldP spid="192924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 smtClean="0"/>
              <a:t>Multimessenger</a:t>
            </a:r>
            <a:r>
              <a:rPr lang="en-US" b="0" dirty="0" smtClean="0"/>
              <a:t> Predictions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064" y="1365920"/>
            <a:ext cx="5676900" cy="579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7192" y="7336899"/>
            <a:ext cx="3463744" cy="400077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sz="2000" i="0" dirty="0"/>
              <a:t>Fang, </a:t>
            </a:r>
            <a:r>
              <a:rPr lang="en-US" sz="2000" i="0" dirty="0" err="1"/>
              <a:t>Kotera</a:t>
            </a:r>
            <a:r>
              <a:rPr lang="en-US" sz="2000" i="0" dirty="0"/>
              <a:t>, </a:t>
            </a:r>
            <a:r>
              <a:rPr lang="en-US" sz="2000" i="0" dirty="0" err="1" smtClean="0"/>
              <a:t>Murase</a:t>
            </a:r>
            <a:r>
              <a:rPr lang="en-US" sz="2000" i="0" dirty="0" smtClean="0"/>
              <a:t>, AVO </a:t>
            </a:r>
            <a:r>
              <a:rPr lang="en-US" sz="2000" i="0" dirty="0"/>
              <a:t>‘</a:t>
            </a:r>
            <a:r>
              <a:rPr lang="en-US" sz="2000" i="0" dirty="0" smtClean="0"/>
              <a:t>13</a:t>
            </a:r>
            <a:endParaRPr lang="en-US" sz="2000" i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80" y="1725959"/>
            <a:ext cx="2808312" cy="259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Leading Observatories: </a:t>
            </a:r>
          </a:p>
          <a:p>
            <a:pPr lvl="1"/>
            <a:r>
              <a:rPr lang="en-US" dirty="0"/>
              <a:t>Pierre Auger Observatory: 3,000 km</a:t>
            </a:r>
            <a:r>
              <a:rPr lang="en-US" baseline="30000" dirty="0"/>
              <a:t>2</a:t>
            </a:r>
            <a:r>
              <a:rPr lang="en-US" dirty="0"/>
              <a:t> Argentina</a:t>
            </a:r>
          </a:p>
          <a:p>
            <a:pPr lvl="1"/>
            <a:r>
              <a:rPr lang="en-US" dirty="0"/>
              <a:t>Telescope Array: 700 km</a:t>
            </a:r>
            <a:r>
              <a:rPr lang="en-US" baseline="30000" dirty="0"/>
              <a:t>2</a:t>
            </a:r>
            <a:r>
              <a:rPr lang="en-US" dirty="0"/>
              <a:t> Utah, USA</a:t>
            </a:r>
          </a:p>
          <a:p>
            <a:r>
              <a:rPr lang="en-US" dirty="0"/>
              <a:t>Agreement on the shape of the spectrum</a:t>
            </a:r>
          </a:p>
          <a:p>
            <a:r>
              <a:rPr lang="en-US" dirty="0"/>
              <a:t>Energy scale: 20% difference </a:t>
            </a:r>
            <a:r>
              <a:rPr lang="en-US" dirty="0" smtClean="0"/>
              <a:t>bet. </a:t>
            </a:r>
            <a:r>
              <a:rPr lang="en-US" dirty="0"/>
              <a:t>Auger and TA</a:t>
            </a:r>
          </a:p>
          <a:p>
            <a:r>
              <a:rPr lang="en-US" dirty="0"/>
              <a:t>Composition: controversial</a:t>
            </a:r>
          </a:p>
          <a:p>
            <a:r>
              <a:rPr lang="en-US" dirty="0"/>
              <a:t>Anisotropies: hints above 60 </a:t>
            </a:r>
            <a:r>
              <a:rPr lang="en-US" dirty="0" err="1"/>
              <a:t>EeV</a:t>
            </a:r>
            <a:r>
              <a:rPr lang="en-US" dirty="0"/>
              <a:t> – no &gt;</a:t>
            </a:r>
            <a:r>
              <a:rPr lang="en-US" dirty="0" smtClean="0"/>
              <a:t>3σ</a:t>
            </a:r>
            <a:r>
              <a:rPr lang="en-US" dirty="0"/>
              <a:t> </a:t>
            </a:r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608-DB29-4B41-88FE-A1F09AB2A40C}" type="slidenum">
              <a:rPr lang="en-US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14022"/>
            <a:ext cx="9387840" cy="1295400"/>
          </a:xfrm>
        </p:spPr>
        <p:txBody>
          <a:bodyPr/>
          <a:lstStyle/>
          <a:p>
            <a:r>
              <a:rPr lang="en-US" dirty="0"/>
              <a:t>Greisen-</a:t>
            </a:r>
            <a:r>
              <a:rPr lang="en-US" dirty="0" err="1"/>
              <a:t>Zatsepin</a:t>
            </a:r>
            <a:r>
              <a:rPr lang="en-US" dirty="0"/>
              <a:t>-</a:t>
            </a:r>
            <a:r>
              <a:rPr lang="en-US" dirty="0" err="1"/>
              <a:t>Kuzmin</a:t>
            </a:r>
            <a:r>
              <a:rPr lang="en-US" dirty="0"/>
              <a:t> </a:t>
            </a:r>
            <a:r>
              <a:rPr lang="en-US" dirty="0" smtClean="0"/>
              <a:t>effect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917" y="1293917"/>
            <a:ext cx="7739008" cy="64784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7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14022"/>
            <a:ext cx="9387840" cy="1295400"/>
          </a:xfrm>
        </p:spPr>
        <p:txBody>
          <a:bodyPr/>
          <a:lstStyle/>
          <a:p>
            <a:r>
              <a:rPr lang="en-US" dirty="0"/>
              <a:t>Greisen-</a:t>
            </a:r>
            <a:r>
              <a:rPr lang="en-US" dirty="0" err="1"/>
              <a:t>Zatsepin</a:t>
            </a:r>
            <a:r>
              <a:rPr lang="en-US" dirty="0"/>
              <a:t>-</a:t>
            </a:r>
            <a:r>
              <a:rPr lang="en-US" dirty="0" err="1"/>
              <a:t>Kuzmin</a:t>
            </a:r>
            <a:r>
              <a:rPr lang="en-US" dirty="0"/>
              <a:t> </a:t>
            </a:r>
            <a:r>
              <a:rPr lang="en-US" dirty="0" smtClean="0"/>
              <a:t>effect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917" y="1293917"/>
            <a:ext cx="7739008" cy="647848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3589040" y="2950099"/>
            <a:ext cx="0" cy="38164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4813177" y="3454152"/>
            <a:ext cx="0" cy="33123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6109320" y="4462267"/>
            <a:ext cx="0" cy="23042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7333456" y="5470377"/>
            <a:ext cx="0" cy="12961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4525144" y="2950096"/>
            <a:ext cx="761522" cy="507831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i="0" dirty="0" err="1" smtClean="0">
                <a:solidFill>
                  <a:srgbClr val="800000"/>
                </a:solidFill>
              </a:rPr>
              <a:t>Gpc</a:t>
            </a:r>
            <a:endParaRPr lang="en-US" i="0" dirty="0">
              <a:solidFill>
                <a:srgbClr val="8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49284" y="3886201"/>
            <a:ext cx="1612603" cy="507831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i="0" dirty="0" smtClean="0">
                <a:solidFill>
                  <a:srgbClr val="800000"/>
                </a:solidFill>
              </a:rPr>
              <a:t>~100 </a:t>
            </a:r>
            <a:r>
              <a:rPr lang="en-US" i="0" dirty="0" err="1" smtClean="0">
                <a:solidFill>
                  <a:srgbClr val="800000"/>
                </a:solidFill>
              </a:rPr>
              <a:t>Mpc</a:t>
            </a:r>
            <a:endParaRPr lang="en-US" i="0" dirty="0">
              <a:solidFill>
                <a:srgbClr val="8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73420" y="5034553"/>
            <a:ext cx="1439479" cy="507831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i="0" dirty="0" smtClean="0">
                <a:solidFill>
                  <a:srgbClr val="800000"/>
                </a:solidFill>
              </a:rPr>
              <a:t>~10 </a:t>
            </a:r>
            <a:r>
              <a:rPr lang="en-US" i="0" dirty="0" err="1" smtClean="0">
                <a:solidFill>
                  <a:srgbClr val="800000"/>
                </a:solidFill>
              </a:rPr>
              <a:t>Mpc</a:t>
            </a:r>
            <a:endParaRPr lang="en-US" i="0" dirty="0">
              <a:solidFill>
                <a:srgbClr val="8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14022"/>
            <a:ext cx="9387840" cy="1295400"/>
          </a:xfrm>
        </p:spPr>
        <p:txBody>
          <a:bodyPr/>
          <a:lstStyle/>
          <a:p>
            <a:r>
              <a:rPr lang="en-US" dirty="0"/>
              <a:t>Greisen-</a:t>
            </a:r>
            <a:r>
              <a:rPr lang="en-US" dirty="0" err="1"/>
              <a:t>Zatsepin</a:t>
            </a:r>
            <a:r>
              <a:rPr lang="en-US" dirty="0"/>
              <a:t>-</a:t>
            </a:r>
            <a:r>
              <a:rPr lang="en-US" dirty="0" err="1"/>
              <a:t>Kuzmin</a:t>
            </a:r>
            <a:r>
              <a:rPr lang="en-US" dirty="0"/>
              <a:t> </a:t>
            </a:r>
            <a:r>
              <a:rPr lang="en-US" dirty="0" smtClean="0"/>
              <a:t>effect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917" y="1293917"/>
            <a:ext cx="7739008" cy="647848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3589040" y="2950099"/>
            <a:ext cx="0" cy="38164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4813177" y="3454152"/>
            <a:ext cx="0" cy="33123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6109320" y="4462267"/>
            <a:ext cx="0" cy="23042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7333456" y="5470377"/>
            <a:ext cx="0" cy="12961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4525144" y="2950096"/>
            <a:ext cx="761522" cy="507831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i="0" dirty="0" err="1" smtClean="0">
                <a:solidFill>
                  <a:srgbClr val="800000"/>
                </a:solidFill>
              </a:rPr>
              <a:t>Gpc</a:t>
            </a:r>
            <a:endParaRPr lang="en-US" i="0" dirty="0">
              <a:solidFill>
                <a:srgbClr val="8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49284" y="3886201"/>
            <a:ext cx="1612603" cy="507831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i="0" dirty="0" smtClean="0">
                <a:solidFill>
                  <a:srgbClr val="800000"/>
                </a:solidFill>
              </a:rPr>
              <a:t>~100 </a:t>
            </a:r>
            <a:r>
              <a:rPr lang="en-US" i="0" dirty="0" err="1" smtClean="0">
                <a:solidFill>
                  <a:srgbClr val="800000"/>
                </a:solidFill>
              </a:rPr>
              <a:t>Mpc</a:t>
            </a:r>
            <a:endParaRPr lang="en-US" i="0" dirty="0">
              <a:solidFill>
                <a:srgbClr val="8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73420" y="5034553"/>
            <a:ext cx="1439479" cy="507831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i="0" dirty="0" smtClean="0">
                <a:solidFill>
                  <a:srgbClr val="800000"/>
                </a:solidFill>
              </a:rPr>
              <a:t>~10 </a:t>
            </a:r>
            <a:r>
              <a:rPr lang="en-US" i="0" dirty="0" err="1" smtClean="0">
                <a:solidFill>
                  <a:srgbClr val="800000"/>
                </a:solidFill>
              </a:rPr>
              <a:t>Mpc</a:t>
            </a:r>
            <a:endParaRPr lang="en-US" i="0" dirty="0">
              <a:solidFill>
                <a:srgbClr val="8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2559157" y="3475924"/>
            <a:ext cx="14154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rgbClr val="800000"/>
                </a:solidFill>
              </a:rPr>
              <a:t>Isotropic</a:t>
            </a:r>
            <a:endParaRPr lang="en-US" i="0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783292" y="3835964"/>
            <a:ext cx="14154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rgbClr val="800000"/>
                </a:solidFill>
              </a:rPr>
              <a:t>Isotropic</a:t>
            </a:r>
            <a:endParaRPr lang="en-US" i="0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805394" y="4196004"/>
            <a:ext cx="18195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rgbClr val="800000"/>
                </a:solidFill>
              </a:rPr>
              <a:t>Anisotropic</a:t>
            </a:r>
            <a:endParaRPr lang="en-US" i="0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6101537" y="5118119"/>
            <a:ext cx="18195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rgbClr val="800000"/>
                </a:solidFill>
              </a:rPr>
              <a:t>Anisotropic</a:t>
            </a:r>
            <a:endParaRPr lang="en-US" i="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816"/>
            <a:ext cx="10058400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3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1415"/>
            <a:ext cx="5232080" cy="2342657"/>
          </a:xfrm>
        </p:spPr>
        <p:txBody>
          <a:bodyPr lIns="91429" tIns="45715" rIns="91429" bIns="45715">
            <a:normAutofit/>
          </a:bodyPr>
          <a:lstStyle/>
          <a:p>
            <a:r>
              <a:rPr lang="en-US" b="0" dirty="0"/>
              <a:t>Auger: consistent </a:t>
            </a:r>
            <a:br>
              <a:rPr lang="en-US" b="0" dirty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b="0" dirty="0" smtClean="0"/>
              <a:t>with Anisotropy</a:t>
            </a:r>
            <a:br>
              <a:rPr lang="en-US" b="0" dirty="0" smtClean="0"/>
            </a:br>
            <a:r>
              <a:rPr lang="en-US" b="0" dirty="0" smtClean="0"/>
              <a:t>above 60 </a:t>
            </a:r>
            <a:r>
              <a:rPr lang="en-US" b="0" dirty="0" err="1" smtClean="0"/>
              <a:t>EeV</a:t>
            </a:r>
            <a:r>
              <a:rPr lang="en-US" b="0" dirty="0"/>
              <a:t/>
            </a:r>
            <a:br>
              <a:rPr lang="en-US" b="0" dirty="0"/>
            </a:br>
            <a:r>
              <a:rPr lang="en-US" b="0" dirty="0"/>
              <a:t/>
            </a:r>
            <a:br>
              <a:rPr lang="en-US" b="0" dirty="0"/>
            </a:br>
            <a:r>
              <a:rPr lang="en-US" b="0" dirty="0"/>
              <a:t>AGN catalog test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4165"/>
            <a:ext cx="7962900" cy="4738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487" y="1"/>
            <a:ext cx="5250912" cy="31107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3439668"/>
            <a:ext cx="3098800" cy="4699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608-DB29-4B41-88FE-A1F09AB2A40C}" type="slidenum">
              <a:rPr lang="en-US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Dipole?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0016"/>
            <a:ext cx="5295900" cy="439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999" y="2230016"/>
            <a:ext cx="49657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9387840" cy="1295400"/>
          </a:xfrm>
        </p:spPr>
        <p:txBody>
          <a:bodyPr lIns="91429" tIns="45715" rIns="91429" bIns="45715"/>
          <a:lstStyle/>
          <a:p>
            <a:r>
              <a:rPr lang="en-US" dirty="0"/>
              <a:t>Telescope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664" y="1221904"/>
            <a:ext cx="8763000" cy="4663440"/>
          </a:xfrm>
        </p:spPr>
        <p:txBody>
          <a:bodyPr lIns="91429" tIns="45715" rIns="91429" bIns="45715"/>
          <a:lstStyle/>
          <a:p>
            <a:r>
              <a:rPr lang="en-US" sz="2500" dirty="0" smtClean="0"/>
              <a:t>TA &amp; Swift BAT: </a:t>
            </a:r>
            <a:r>
              <a:rPr lang="nl-NL" sz="2800" dirty="0"/>
              <a:t>57 </a:t>
            </a:r>
            <a:r>
              <a:rPr lang="nl-NL" sz="2800" dirty="0" smtClean="0"/>
              <a:t>events  </a:t>
            </a:r>
            <a:r>
              <a:rPr lang="nl-NL" sz="2800" dirty="0"/>
              <a:t>E </a:t>
            </a:r>
            <a:r>
              <a:rPr lang="nl-NL" sz="2800" dirty="0" smtClean="0"/>
              <a:t>&gt; 40 </a:t>
            </a:r>
            <a:r>
              <a:rPr lang="nl-NL" sz="2800" dirty="0" err="1"/>
              <a:t>EeV</a:t>
            </a:r>
            <a:endParaRPr lang="en-US" sz="2500" dirty="0"/>
          </a:p>
        </p:txBody>
      </p:sp>
      <p:sp>
        <p:nvSpPr>
          <p:cNvPr id="8" name="Rectangle 7"/>
          <p:cNvSpPr/>
          <p:nvPr/>
        </p:nvSpPr>
        <p:spPr>
          <a:xfrm>
            <a:off x="6877544" y="3814192"/>
            <a:ext cx="3180856" cy="1384962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sz="2800" i="0" dirty="0">
                <a:latin typeface="+mj-lt"/>
              </a:rPr>
              <a:t> above 100 </a:t>
            </a:r>
            <a:r>
              <a:rPr lang="en-US" sz="2800" i="0" dirty="0" err="1">
                <a:latin typeface="+mj-lt"/>
              </a:rPr>
              <a:t>EeV</a:t>
            </a:r>
            <a:endParaRPr lang="en-US" sz="2800" i="0" dirty="0">
              <a:latin typeface="+mj-lt"/>
            </a:endParaRPr>
          </a:p>
          <a:p>
            <a:r>
              <a:rPr lang="en-US" sz="2800" i="0" dirty="0">
                <a:latin typeface="+mj-lt"/>
              </a:rPr>
              <a:t>Auger/TA doublet</a:t>
            </a:r>
          </a:p>
          <a:p>
            <a:r>
              <a:rPr lang="en-US" sz="2800" dirty="0">
                <a:latin typeface="+mj-lt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8400" y="7086601"/>
            <a:ext cx="3368248" cy="477581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sz="2500">
                <a:latin typeface="+mj-lt"/>
              </a:rPr>
              <a:t>Troitsky ‘ May 29 ‘12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15216" y="1221904"/>
            <a:ext cx="3232693" cy="2169792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b="1" i="0" dirty="0" smtClean="0">
                <a:latin typeface="+mj-lt"/>
                <a:cs typeface="Arial (Body)"/>
              </a:rPr>
              <a:t>No significant </a:t>
            </a:r>
          </a:p>
          <a:p>
            <a:r>
              <a:rPr lang="en-US" b="1" i="0" dirty="0" smtClean="0">
                <a:latin typeface="+mj-lt"/>
                <a:cs typeface="Arial (Body)"/>
              </a:rPr>
              <a:t>Correlation </a:t>
            </a:r>
          </a:p>
          <a:p>
            <a:r>
              <a:rPr lang="en-US" i="0" dirty="0" smtClean="0">
                <a:latin typeface="+mj-lt"/>
                <a:cs typeface="Arial (Body)"/>
              </a:rPr>
              <a:t>– best w </a:t>
            </a:r>
            <a:r>
              <a:rPr lang="en-US" i="0" dirty="0" smtClean="0">
                <a:latin typeface="+mj-lt"/>
              </a:rPr>
              <a:t>60</a:t>
            </a:r>
            <a:r>
              <a:rPr lang="en-US" i="0" dirty="0">
                <a:latin typeface="+mj-lt"/>
              </a:rPr>
              <a:t>-</a:t>
            </a:r>
            <a:r>
              <a:rPr lang="en-US" i="0" dirty="0" smtClean="0">
                <a:latin typeface="+mj-lt"/>
              </a:rPr>
              <a:t>month</a:t>
            </a:r>
            <a:r>
              <a:rPr lang="en-US" i="0" dirty="0">
                <a:latin typeface="+mj-lt"/>
              </a:rPr>
              <a:t> </a:t>
            </a:r>
            <a:endParaRPr lang="en-US" i="0" dirty="0" smtClean="0">
              <a:latin typeface="+mj-lt"/>
            </a:endParaRPr>
          </a:p>
          <a:p>
            <a:r>
              <a:rPr lang="en-US" i="0" dirty="0" smtClean="0">
                <a:latin typeface="+mj-lt"/>
              </a:rPr>
              <a:t>SB AGN </a:t>
            </a:r>
            <a:r>
              <a:rPr lang="en-US" i="0" dirty="0">
                <a:latin typeface="+mj-lt"/>
              </a:rPr>
              <a:t>catalog, </a:t>
            </a:r>
            <a:endParaRPr lang="en-US" i="0" dirty="0" smtClean="0">
              <a:latin typeface="+mj-lt"/>
            </a:endParaRPr>
          </a:p>
          <a:p>
            <a:r>
              <a:rPr lang="en-US" i="0" dirty="0" smtClean="0">
                <a:latin typeface="+mj-lt"/>
              </a:rPr>
              <a:t>P</a:t>
            </a:r>
            <a:r>
              <a:rPr lang="fi-FI" i="0" dirty="0" smtClean="0">
                <a:latin typeface="+mj-lt"/>
              </a:rPr>
              <a:t> </a:t>
            </a:r>
            <a:r>
              <a:rPr lang="fi-FI" i="0" dirty="0">
                <a:latin typeface="+mj-lt"/>
              </a:rPr>
              <a:t>= 1.3 </a:t>
            </a:r>
            <a:r>
              <a:rPr lang="fi-FI" i="0" dirty="0" smtClean="0">
                <a:latin typeface="+mj-lt"/>
              </a:rPr>
              <a:t>x </a:t>
            </a:r>
            <a:r>
              <a:rPr lang="fi-FI" i="0" dirty="0">
                <a:latin typeface="+mj-lt"/>
              </a:rPr>
              <a:t>10</a:t>
            </a:r>
            <a:r>
              <a:rPr lang="fi-FI" i="0" baseline="30000" dirty="0">
                <a:latin typeface="+mj-lt"/>
              </a:rPr>
              <a:t>−5</a:t>
            </a:r>
            <a:endParaRPr lang="en-US" i="0" baseline="30000" dirty="0">
              <a:latin typeface="+mj-lt"/>
              <a:cs typeface="Arial (Body)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608-DB29-4B41-88FE-A1F09AB2A40C}" type="slidenum">
              <a:rPr lang="en-US"/>
              <a:pPr/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06400" y="63576"/>
            <a:ext cx="3193132" cy="68059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40755" y="3525565"/>
            <a:ext cx="2806080" cy="56875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272" y="4966320"/>
            <a:ext cx="4262672" cy="2806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440" y="4750296"/>
            <a:ext cx="2390422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9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Leading Observatories: </a:t>
            </a:r>
          </a:p>
          <a:p>
            <a:pPr lvl="1"/>
            <a:r>
              <a:rPr lang="en-US" dirty="0"/>
              <a:t>Pierre Auger Observatory: 3,000 km</a:t>
            </a:r>
            <a:r>
              <a:rPr lang="en-US" baseline="30000" dirty="0"/>
              <a:t>2</a:t>
            </a:r>
            <a:r>
              <a:rPr lang="en-US" dirty="0"/>
              <a:t> Argentina</a:t>
            </a:r>
          </a:p>
          <a:p>
            <a:pPr lvl="1"/>
            <a:r>
              <a:rPr lang="en-US" dirty="0"/>
              <a:t>Telescope Array: 700 km</a:t>
            </a:r>
            <a:r>
              <a:rPr lang="en-US" baseline="30000" dirty="0"/>
              <a:t>2</a:t>
            </a:r>
            <a:r>
              <a:rPr lang="en-US" dirty="0"/>
              <a:t> Utah, USA</a:t>
            </a:r>
          </a:p>
          <a:p>
            <a:r>
              <a:rPr lang="en-US" dirty="0"/>
              <a:t>Agreement on the shape of the spectrum</a:t>
            </a:r>
          </a:p>
          <a:p>
            <a:r>
              <a:rPr lang="en-US" dirty="0"/>
              <a:t>Energy scale: 20% difference </a:t>
            </a:r>
            <a:r>
              <a:rPr lang="en-US" dirty="0" smtClean="0"/>
              <a:t>bet. </a:t>
            </a:r>
            <a:r>
              <a:rPr lang="en-US" dirty="0"/>
              <a:t>Auger and TA</a:t>
            </a:r>
          </a:p>
          <a:p>
            <a:r>
              <a:rPr lang="en-US" dirty="0"/>
              <a:t>Composition: controversial</a:t>
            </a:r>
          </a:p>
          <a:p>
            <a:r>
              <a:rPr lang="en-US" dirty="0"/>
              <a:t>Anisotropies: hints above 60 </a:t>
            </a:r>
            <a:r>
              <a:rPr lang="en-US" dirty="0" err="1"/>
              <a:t>EeV</a:t>
            </a:r>
            <a:r>
              <a:rPr lang="en-US" dirty="0"/>
              <a:t> – no &gt;</a:t>
            </a:r>
            <a:r>
              <a:rPr lang="en-US" dirty="0" smtClean="0"/>
              <a:t>3σ</a:t>
            </a:r>
            <a:r>
              <a:rPr lang="en-US" dirty="0"/>
              <a:t> </a:t>
            </a:r>
            <a:r>
              <a:rPr lang="en-US" dirty="0" smtClean="0"/>
              <a:t>signal</a:t>
            </a:r>
          </a:p>
          <a:p>
            <a:endParaRPr lang="en-US" dirty="0" smtClean="0"/>
          </a:p>
          <a:p>
            <a:r>
              <a:rPr lang="en-US" dirty="0">
                <a:solidFill>
                  <a:srgbClr val="FFFF00"/>
                </a:solidFill>
              </a:rPr>
              <a:t>Need </a:t>
            </a:r>
            <a:r>
              <a:rPr lang="en-US" dirty="0" smtClean="0">
                <a:solidFill>
                  <a:srgbClr val="FFFF00"/>
                </a:solidFill>
              </a:rPr>
              <a:t>significant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INCREASE </a:t>
            </a:r>
            <a:r>
              <a:rPr lang="en-US" dirty="0">
                <a:solidFill>
                  <a:srgbClr val="FFFF00"/>
                </a:solidFill>
              </a:rPr>
              <a:t>in STATISTICS </a:t>
            </a:r>
            <a:r>
              <a:rPr lang="en-US" dirty="0" smtClean="0">
                <a:solidFill>
                  <a:srgbClr val="FFFF00"/>
                </a:solidFill>
              </a:rPr>
              <a:t>E &gt; </a:t>
            </a:r>
            <a:r>
              <a:rPr lang="en-US" dirty="0">
                <a:solidFill>
                  <a:srgbClr val="FFFF00"/>
                </a:solidFill>
              </a:rPr>
              <a:t>60 </a:t>
            </a:r>
            <a:r>
              <a:rPr lang="en-US" dirty="0" err="1" smtClean="0">
                <a:solidFill>
                  <a:srgbClr val="FFFF00"/>
                </a:solidFill>
              </a:rPr>
              <a:t>EeV</a:t>
            </a:r>
            <a:r>
              <a:rPr lang="en-US" dirty="0" smtClean="0">
                <a:solidFill>
                  <a:srgbClr val="FFFF00"/>
                </a:solidFill>
              </a:rPr>
              <a:t> = EECR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(extreme energy cosmic rays)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608-DB29-4B41-88FE-A1F09AB2A40C}" type="slidenum">
              <a:rPr lang="en-US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457200"/>
            <a:ext cx="9387840" cy="609600"/>
          </a:xfrm>
        </p:spPr>
        <p:txBody>
          <a:bodyPr/>
          <a:lstStyle/>
          <a:p>
            <a:r>
              <a:rPr lang="en-US" dirty="0" smtClean="0"/>
              <a:t>Galactic Plane Anisotropy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9753600" cy="4663440"/>
          </a:xfrm>
        </p:spPr>
        <p:txBody>
          <a:bodyPr/>
          <a:lstStyle/>
          <a:p>
            <a:r>
              <a:rPr lang="en-US" sz="3200" dirty="0"/>
              <a:t>E&gt;20 </a:t>
            </a:r>
            <a:r>
              <a:rPr lang="en-US" sz="3200" dirty="0" err="1"/>
              <a:t>EeV</a:t>
            </a:r>
            <a:r>
              <a:rPr lang="en-US" sz="3200" dirty="0"/>
              <a:t> Cosmic Rays are EXTRAGALACTIC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/>
              <a:pPr/>
              <a:t>6</a:t>
            </a:fld>
            <a:endParaRPr lang="en-US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7711440" y="7081520"/>
            <a:ext cx="20955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2375" tIns="51187" rIns="102375" bIns="51187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1600" i="0" kern="1200">
                <a:solidFill>
                  <a:schemeClr val="hlink"/>
                </a:solidFill>
                <a:latin typeface="Arial" pitchFamily="-108" charset="0"/>
                <a:ea typeface="+mn-ea"/>
                <a:cs typeface="+mn-cs"/>
              </a:defRPr>
            </a:lvl1pPr>
            <a:lvl2pPr marL="50911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700" i="1" kern="1200">
                <a:solidFill>
                  <a:schemeClr val="tx1"/>
                </a:solidFill>
                <a:latin typeface="Times New Roman" pitchFamily="-108" charset="0"/>
                <a:ea typeface="+mn-ea"/>
                <a:cs typeface="+mn-cs"/>
              </a:defRPr>
            </a:lvl2pPr>
            <a:lvl3pPr marL="101822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700" i="1" kern="1200">
                <a:solidFill>
                  <a:schemeClr val="tx1"/>
                </a:solidFill>
                <a:latin typeface="Times New Roman" pitchFamily="-108" charset="0"/>
                <a:ea typeface="+mn-ea"/>
                <a:cs typeface="+mn-cs"/>
              </a:defRPr>
            </a:lvl3pPr>
            <a:lvl4pPr marL="1527344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700" i="1" kern="1200">
                <a:solidFill>
                  <a:schemeClr val="tx1"/>
                </a:solidFill>
                <a:latin typeface="Times New Roman" pitchFamily="-108" charset="0"/>
                <a:ea typeface="+mn-ea"/>
                <a:cs typeface="+mn-cs"/>
              </a:defRPr>
            </a:lvl4pPr>
            <a:lvl5pPr marL="203645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700" i="1" kern="1200">
                <a:solidFill>
                  <a:schemeClr val="tx1"/>
                </a:solidFill>
                <a:latin typeface="Times New Roman" pitchFamily="-108" charset="0"/>
                <a:ea typeface="+mn-ea"/>
                <a:cs typeface="+mn-cs"/>
              </a:defRPr>
            </a:lvl5pPr>
            <a:lvl6pPr marL="2545574" algn="l" defTabSz="509115" rtl="0" eaLnBrk="1" latinLnBrk="0" hangingPunct="1">
              <a:defRPr kumimoji="1" sz="2700" i="1" kern="1200">
                <a:solidFill>
                  <a:schemeClr val="tx1"/>
                </a:solidFill>
                <a:latin typeface="Times New Roman" pitchFamily="-108" charset="0"/>
                <a:ea typeface="+mn-ea"/>
                <a:cs typeface="+mn-cs"/>
              </a:defRPr>
            </a:lvl6pPr>
            <a:lvl7pPr marL="3054686" algn="l" defTabSz="509115" rtl="0" eaLnBrk="1" latinLnBrk="0" hangingPunct="1">
              <a:defRPr kumimoji="1" sz="2700" i="1" kern="1200">
                <a:solidFill>
                  <a:schemeClr val="tx1"/>
                </a:solidFill>
                <a:latin typeface="Times New Roman" pitchFamily="-108" charset="0"/>
                <a:ea typeface="+mn-ea"/>
                <a:cs typeface="+mn-cs"/>
              </a:defRPr>
            </a:lvl7pPr>
            <a:lvl8pPr marL="3563802" algn="l" defTabSz="509115" rtl="0" eaLnBrk="1" latinLnBrk="0" hangingPunct="1">
              <a:defRPr kumimoji="1" sz="2700" i="1" kern="1200">
                <a:solidFill>
                  <a:schemeClr val="tx1"/>
                </a:solidFill>
                <a:latin typeface="Times New Roman" pitchFamily="-108" charset="0"/>
                <a:ea typeface="+mn-ea"/>
                <a:cs typeface="+mn-cs"/>
              </a:defRPr>
            </a:lvl8pPr>
            <a:lvl9pPr marL="4072914" algn="l" defTabSz="509115" rtl="0" eaLnBrk="1" latinLnBrk="0" hangingPunct="1">
              <a:defRPr kumimoji="1" sz="2700" i="1" kern="1200">
                <a:solidFill>
                  <a:schemeClr val="tx1"/>
                </a:solidFill>
                <a:latin typeface="Times New Roman" pitchFamily="-108" charset="0"/>
                <a:ea typeface="+mn-ea"/>
                <a:cs typeface="+mn-cs"/>
              </a:defRPr>
            </a:lvl9pPr>
          </a:lstStyle>
          <a:p>
            <a:fld id="{7996ACCA-1950-1345-BF0F-08D9610C087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4192"/>
            <a:ext cx="5173216" cy="36383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4192"/>
            <a:ext cx="2057400" cy="36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814192"/>
            <a:ext cx="5214394" cy="3672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224" y="3814192"/>
            <a:ext cx="2082801" cy="368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7054552"/>
            <a:ext cx="1905499" cy="399972"/>
          </a:xfrm>
          <a:prstGeom prst="rect">
            <a:avLst/>
          </a:prstGeom>
          <a:noFill/>
        </p:spPr>
        <p:txBody>
          <a:bodyPr wrap="none" lIns="91308" tIns="45652" rIns="91308" bIns="45652" rtlCol="0">
            <a:spAutoFit/>
          </a:bodyPr>
          <a:lstStyle/>
          <a:p>
            <a:r>
              <a:rPr lang="en-US" sz="2000" i="0" dirty="0" err="1">
                <a:solidFill>
                  <a:srgbClr val="402BF9"/>
                </a:solidFill>
              </a:rPr>
              <a:t>Giacinti</a:t>
            </a:r>
            <a:r>
              <a:rPr lang="en-US" sz="2000" i="0" dirty="0">
                <a:solidFill>
                  <a:srgbClr val="402BF9"/>
                </a:solidFill>
              </a:rPr>
              <a:t> et al ‘11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3021" y="2374032"/>
            <a:ext cx="9781728" cy="965941"/>
          </a:xfrm>
          <a:prstGeom prst="rect">
            <a:avLst/>
          </a:prstGeom>
          <a:noFill/>
        </p:spPr>
        <p:txBody>
          <a:bodyPr wrap="square" lIns="91308" tIns="45652" rIns="91308" bIns="45652" rtlCol="0">
            <a:spAutoFit/>
          </a:bodyPr>
          <a:lstStyle/>
          <a:p>
            <a:r>
              <a:rPr lang="en-US" sz="2800" i="0" dirty="0">
                <a:latin typeface="+mj-lt"/>
              </a:rPr>
              <a:t>Auger Anisotropy limits: rule out Galactic protons to CNO as dominant CR component E &gt; 1 </a:t>
            </a:r>
            <a:r>
              <a:rPr lang="en-US" sz="2800" i="0" dirty="0" err="1">
                <a:latin typeface="+mj-lt"/>
              </a:rPr>
              <a:t>EeV</a:t>
            </a:r>
            <a:r>
              <a:rPr lang="en-US" sz="2800" i="0" dirty="0">
                <a:latin typeface="+mj-lt"/>
              </a:rPr>
              <a:t> and Fe above 20 </a:t>
            </a:r>
            <a:r>
              <a:rPr lang="en-US" sz="2800" i="0" dirty="0" err="1">
                <a:latin typeface="+mj-lt"/>
              </a:rPr>
              <a:t>EeV</a:t>
            </a:r>
            <a:r>
              <a:rPr lang="en-US" sz="2800" i="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688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72" y="132185"/>
            <a:ext cx="9387840" cy="684443"/>
          </a:xfrm>
        </p:spPr>
        <p:txBody>
          <a:bodyPr/>
          <a:lstStyle/>
          <a:p>
            <a:r>
              <a:rPr lang="en-US" dirty="0" smtClean="0"/>
              <a:t>To detect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703446"/>
            <a:ext cx="9387840" cy="5008880"/>
          </a:xfrm>
        </p:spPr>
        <p:txBody>
          <a:bodyPr/>
          <a:lstStyle/>
          <a:p>
            <a:r>
              <a:rPr lang="en-US" dirty="0" smtClean="0"/>
              <a:t>Observe at higher energies – fewer sources</a:t>
            </a:r>
          </a:p>
        </p:txBody>
      </p:sp>
      <p:pic>
        <p:nvPicPr>
          <p:cNvPr id="5" name="Picture 4" descr="icrc2013-0937-02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34" y="1519542"/>
            <a:ext cx="6354687" cy="6252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25545" y="7198568"/>
            <a:ext cx="2014925" cy="400089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US" sz="2000" i="0" dirty="0" err="1"/>
              <a:t>D’Orfeuil</a:t>
            </a:r>
            <a:r>
              <a:rPr lang="en-US" sz="2000" i="0" dirty="0"/>
              <a:t> et al 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9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72" y="132185"/>
            <a:ext cx="9387840" cy="684443"/>
          </a:xfrm>
        </p:spPr>
        <p:txBody>
          <a:bodyPr/>
          <a:lstStyle/>
          <a:p>
            <a:r>
              <a:rPr lang="en-US" dirty="0" smtClean="0"/>
              <a:t>To detect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703446"/>
            <a:ext cx="9387840" cy="5008880"/>
          </a:xfrm>
        </p:spPr>
        <p:txBody>
          <a:bodyPr/>
          <a:lstStyle/>
          <a:p>
            <a:r>
              <a:rPr lang="en-US" dirty="0" smtClean="0"/>
              <a:t>Observe at higher energies – fewer sources</a:t>
            </a:r>
          </a:p>
        </p:txBody>
      </p:sp>
      <p:pic>
        <p:nvPicPr>
          <p:cNvPr id="5" name="Picture 4" descr="icrc2013-0937-02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34" y="1519542"/>
            <a:ext cx="6354687" cy="625286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 flipV="1">
            <a:off x="5461248" y="4750298"/>
            <a:ext cx="100810" cy="21170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H="1" flipV="1">
            <a:off x="4093096" y="1869976"/>
            <a:ext cx="72008" cy="49685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8125545" y="7198568"/>
            <a:ext cx="2014925" cy="400089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US" sz="2000" i="0" dirty="0" err="1"/>
              <a:t>D’Orfeuil</a:t>
            </a:r>
            <a:r>
              <a:rPr lang="en-US" sz="2000" i="0" dirty="0"/>
              <a:t> et al 13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6901408" y="5974432"/>
            <a:ext cx="28802" cy="10369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Oval 10"/>
          <p:cNvSpPr/>
          <p:nvPr/>
        </p:nvSpPr>
        <p:spPr bwMode="auto">
          <a:xfrm>
            <a:off x="1860848" y="1581946"/>
            <a:ext cx="864096" cy="432048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10" rIns="91418" bIns="45710" numCol="1" spcCol="0" rtlCol="0" anchor="t" anchorCtr="0" compatLnSpc="1">
            <a:prstTxWarp prst="textNoShape">
              <a:avLst/>
            </a:prstTxWarp>
          </a:bodyPr>
          <a:lstStyle/>
          <a:p>
            <a:pPr defTabSz="914187"/>
            <a:endParaRPr lang="en-US" sz="2500">
              <a:latin typeface="Times New Roman" pitchFamily="-97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004865" y="4822306"/>
            <a:ext cx="864096" cy="432048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10" rIns="91418" bIns="45710" numCol="1" spcCol="0" rtlCol="0" anchor="t" anchorCtr="0" compatLnSpc="1">
            <a:prstTxWarp prst="textNoShape">
              <a:avLst/>
            </a:prstTxWarp>
          </a:bodyPr>
          <a:lstStyle/>
          <a:p>
            <a:pPr defTabSz="914187"/>
            <a:endParaRPr lang="en-US" sz="2500">
              <a:latin typeface="Times New Roman" pitchFamily="-97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004865" y="5902424"/>
            <a:ext cx="864096" cy="432048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10" rIns="91418" bIns="45710" numCol="1" spcCol="0" rtlCol="0" anchor="t" anchorCtr="0" compatLnSpc="1">
            <a:prstTxWarp prst="textNoShape">
              <a:avLst/>
            </a:prstTxWarp>
          </a:bodyPr>
          <a:lstStyle/>
          <a:p>
            <a:pPr defTabSz="914187"/>
            <a:endParaRPr lang="en-US" sz="2500">
              <a:latin typeface="Times New Roman" pitchFamily="-97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2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72" y="132185"/>
            <a:ext cx="9387840" cy="684443"/>
          </a:xfrm>
        </p:spPr>
        <p:txBody>
          <a:bodyPr/>
          <a:lstStyle/>
          <a:p>
            <a:r>
              <a:rPr lang="en-US" dirty="0" smtClean="0"/>
              <a:t>To detect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881" y="703446"/>
            <a:ext cx="9387840" cy="5008880"/>
          </a:xfrm>
        </p:spPr>
        <p:txBody>
          <a:bodyPr/>
          <a:lstStyle/>
          <a:p>
            <a:r>
              <a:rPr lang="en-US" dirty="0" smtClean="0"/>
              <a:t>Increase statistics: </a:t>
            </a:r>
            <a:r>
              <a:rPr lang="en-US" dirty="0" smtClean="0">
                <a:latin typeface="+mn-lt"/>
              </a:rPr>
              <a:t>~</a:t>
            </a:r>
            <a:r>
              <a:rPr lang="en-US" dirty="0" smtClean="0"/>
              <a:t>1,000 events &gt; 60 </a:t>
            </a:r>
            <a:r>
              <a:rPr lang="en-US" dirty="0" err="1" smtClean="0"/>
              <a:t>EeV</a:t>
            </a:r>
            <a:r>
              <a:rPr lang="en-US" dirty="0" smtClean="0"/>
              <a:t> </a:t>
            </a:r>
          </a:p>
          <a:p>
            <a:r>
              <a:rPr lang="en-US" dirty="0"/>
              <a:t>	</a:t>
            </a:r>
            <a:r>
              <a:rPr lang="en-US" dirty="0" smtClean="0"/>
              <a:t>		   </a:t>
            </a:r>
            <a:r>
              <a:rPr lang="en-US" dirty="0" smtClean="0">
                <a:latin typeface="+mn-lt"/>
              </a:rPr>
              <a:t> ~</a:t>
            </a:r>
            <a:r>
              <a:rPr lang="en-US" dirty="0" smtClean="0"/>
              <a:t>100 </a:t>
            </a:r>
            <a:r>
              <a:rPr lang="en-US" dirty="0"/>
              <a:t>events &gt; </a:t>
            </a:r>
            <a:r>
              <a:rPr lang="en-US" dirty="0" smtClean="0"/>
              <a:t>100 </a:t>
            </a:r>
            <a:r>
              <a:rPr lang="en-US" dirty="0" err="1"/>
              <a:t>EeV</a:t>
            </a:r>
            <a:r>
              <a:rPr lang="en-US" dirty="0"/>
              <a:t> 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</a:t>
            </a:r>
            <a:endParaRPr lang="en-US" dirty="0"/>
          </a:p>
        </p:txBody>
      </p:sp>
      <p:pic>
        <p:nvPicPr>
          <p:cNvPr id="4" name="Picture 3" descr="icrc2013-0937-0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 t="12246" r="3804"/>
          <a:stretch/>
        </p:blipFill>
        <p:spPr>
          <a:xfrm>
            <a:off x="-11360" y="1771449"/>
            <a:ext cx="10069760" cy="62192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4234" y="4620684"/>
            <a:ext cx="1757461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i="0" dirty="0" smtClean="0">
                <a:solidFill>
                  <a:schemeClr val="bg1"/>
                </a:solidFill>
              </a:rPr>
              <a:t>Proton rich</a:t>
            </a:r>
            <a:endParaRPr lang="en-US" i="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0690" y="6118450"/>
            <a:ext cx="2014925" cy="400089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US" sz="2000" i="0" dirty="0" err="1">
                <a:solidFill>
                  <a:schemeClr val="bg1"/>
                </a:solidFill>
              </a:rPr>
              <a:t>D’Orfeuil</a:t>
            </a:r>
            <a:r>
              <a:rPr lang="en-US" sz="2000" i="0" dirty="0">
                <a:solidFill>
                  <a:schemeClr val="bg1"/>
                </a:solidFill>
              </a:rPr>
              <a:t> et al 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8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72" y="132185"/>
            <a:ext cx="9387840" cy="684443"/>
          </a:xfrm>
        </p:spPr>
        <p:txBody>
          <a:bodyPr/>
          <a:lstStyle/>
          <a:p>
            <a:r>
              <a:rPr lang="en-US" dirty="0" smtClean="0"/>
              <a:t>To detect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881" y="703446"/>
            <a:ext cx="9387840" cy="5008880"/>
          </a:xfrm>
        </p:spPr>
        <p:txBody>
          <a:bodyPr/>
          <a:lstStyle/>
          <a:p>
            <a:r>
              <a:rPr lang="en-US" dirty="0" smtClean="0"/>
              <a:t>Increase statistics: </a:t>
            </a:r>
            <a:r>
              <a:rPr lang="en-US" dirty="0" smtClean="0">
                <a:latin typeface="+mn-lt"/>
              </a:rPr>
              <a:t>~</a:t>
            </a:r>
            <a:r>
              <a:rPr lang="en-US" dirty="0" smtClean="0"/>
              <a:t>1,000 events &gt; 60 </a:t>
            </a:r>
            <a:r>
              <a:rPr lang="en-US" dirty="0" err="1" smtClean="0"/>
              <a:t>EeV</a:t>
            </a:r>
            <a:r>
              <a:rPr lang="en-US" dirty="0" smtClean="0"/>
              <a:t> </a:t>
            </a:r>
          </a:p>
          <a:p>
            <a:r>
              <a:rPr lang="en-US" dirty="0"/>
              <a:t>	</a:t>
            </a:r>
            <a:r>
              <a:rPr lang="en-US" dirty="0" smtClean="0"/>
              <a:t>		   </a:t>
            </a:r>
            <a:r>
              <a:rPr lang="en-US" dirty="0" smtClean="0">
                <a:latin typeface="+mn-lt"/>
              </a:rPr>
              <a:t> ~</a:t>
            </a:r>
            <a:r>
              <a:rPr lang="en-US" dirty="0" smtClean="0"/>
              <a:t>100 </a:t>
            </a:r>
            <a:r>
              <a:rPr lang="en-US" dirty="0"/>
              <a:t>events &gt; </a:t>
            </a:r>
            <a:r>
              <a:rPr lang="en-US" dirty="0" smtClean="0"/>
              <a:t>100 </a:t>
            </a:r>
            <a:r>
              <a:rPr lang="en-US" dirty="0" err="1"/>
              <a:t>EeV</a:t>
            </a:r>
            <a:r>
              <a:rPr lang="en-US" dirty="0"/>
              <a:t> 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</a:t>
            </a:r>
            <a:endParaRPr lang="en-US" dirty="0"/>
          </a:p>
        </p:txBody>
      </p:sp>
      <p:pic>
        <p:nvPicPr>
          <p:cNvPr id="5" name="Picture 4" descr="icrc2013-0937-0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13450" b="5090"/>
          <a:stretch/>
        </p:blipFill>
        <p:spPr>
          <a:xfrm>
            <a:off x="-11360" y="1927585"/>
            <a:ext cx="10069760" cy="58338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0848" y="4947119"/>
            <a:ext cx="1850435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i="0" dirty="0" smtClean="0">
                <a:solidFill>
                  <a:schemeClr val="bg1"/>
                </a:solidFill>
              </a:rPr>
              <a:t>Proton poor</a:t>
            </a:r>
            <a:endParaRPr lang="en-US" i="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672" y="6550498"/>
            <a:ext cx="2014925" cy="400089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US" sz="2000" i="0" dirty="0" err="1">
                <a:solidFill>
                  <a:schemeClr val="bg1"/>
                </a:solidFill>
              </a:rPr>
              <a:t>D’Orfeuil</a:t>
            </a:r>
            <a:r>
              <a:rPr lang="en-US" sz="2000" i="0" dirty="0">
                <a:solidFill>
                  <a:schemeClr val="bg1"/>
                </a:solidFill>
              </a:rPr>
              <a:t> et al 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3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9387840" cy="1295400"/>
          </a:xfrm>
        </p:spPr>
        <p:txBody>
          <a:bodyPr/>
          <a:lstStyle/>
          <a:p>
            <a:r>
              <a:rPr lang="en-US" dirty="0"/>
              <a:t>How to find the Sources?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GET A LOT MORE DATA above 60 </a:t>
            </a:r>
            <a:r>
              <a:rPr lang="en-US" dirty="0" err="1"/>
              <a:t>EeV</a:t>
            </a:r>
            <a:r>
              <a:rPr lang="en-US" dirty="0"/>
              <a:t>!!!!</a:t>
            </a:r>
          </a:p>
          <a:p>
            <a:pPr algn="ctr"/>
            <a:r>
              <a:rPr lang="en-US" dirty="0"/>
              <a:t>GET </a:t>
            </a:r>
            <a:r>
              <a:rPr lang="en-US" dirty="0" smtClean="0">
                <a:latin typeface="+mn-lt"/>
              </a:rPr>
              <a:t>~</a:t>
            </a:r>
            <a:r>
              <a:rPr lang="en-US" dirty="0" smtClean="0"/>
              <a:t> 1,000 events above </a:t>
            </a:r>
            <a:r>
              <a:rPr lang="en-US" dirty="0"/>
              <a:t>60 </a:t>
            </a:r>
            <a:r>
              <a:rPr lang="en-US" dirty="0" err="1"/>
              <a:t>EeV</a:t>
            </a:r>
            <a:r>
              <a:rPr lang="en-US" dirty="0"/>
              <a:t>!!!!</a:t>
            </a:r>
          </a:p>
          <a:p>
            <a:pPr algn="ctr"/>
            <a:endParaRPr lang="en-US" dirty="0"/>
          </a:p>
          <a:p>
            <a:pPr algn="ctr"/>
            <a:r>
              <a:rPr lang="en-US" sz="3600" dirty="0"/>
              <a:t>OVER THE WHOLE SKY !!!!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1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9387840" cy="1295400"/>
          </a:xfrm>
        </p:spPr>
        <p:txBody>
          <a:bodyPr/>
          <a:lstStyle/>
          <a:p>
            <a:r>
              <a:rPr lang="en-US" dirty="0"/>
              <a:t>How many EECRs &gt; 60 </a:t>
            </a:r>
            <a:r>
              <a:rPr lang="en-US" dirty="0" err="1"/>
              <a:t>EeV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4" y="1219199"/>
            <a:ext cx="9296400" cy="6096001"/>
          </a:xfrm>
        </p:spPr>
        <p:txBody>
          <a:bodyPr/>
          <a:lstStyle/>
          <a:p>
            <a:r>
              <a:rPr lang="en-US" dirty="0"/>
              <a:t>Auger w/ 3,000 km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dirty="0">
                <a:latin typeface="+mn-lt"/>
              </a:rPr>
              <a:t>					~</a:t>
            </a:r>
            <a:r>
              <a:rPr lang="en-US" dirty="0"/>
              <a:t>20 events &gt; </a:t>
            </a:r>
            <a:r>
              <a:rPr lang="en-US" dirty="0" smtClean="0"/>
              <a:t>60 </a:t>
            </a:r>
            <a:r>
              <a:rPr lang="en-US" dirty="0" err="1"/>
              <a:t>EeV</a:t>
            </a:r>
            <a:r>
              <a:rPr lang="en-US" dirty="0"/>
              <a:t>/ 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Telescope Array w/ 700 km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dirty="0"/>
              <a:t>					</a:t>
            </a:r>
            <a:r>
              <a:rPr lang="en-US" dirty="0" smtClean="0">
                <a:latin typeface="+mn-lt"/>
              </a:rPr>
              <a:t>~</a:t>
            </a:r>
            <a:r>
              <a:rPr lang="en-US" dirty="0" smtClean="0"/>
              <a:t>5 </a:t>
            </a:r>
            <a:r>
              <a:rPr lang="en-US" dirty="0"/>
              <a:t>events &gt; </a:t>
            </a:r>
            <a:r>
              <a:rPr lang="en-US" dirty="0" smtClean="0"/>
              <a:t>60 </a:t>
            </a:r>
            <a:r>
              <a:rPr lang="en-US" dirty="0" err="1"/>
              <a:t>EeV</a:t>
            </a:r>
            <a:r>
              <a:rPr lang="en-US" dirty="0"/>
              <a:t>/ 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sz="3600" dirty="0">
                <a:solidFill>
                  <a:srgbClr val="FFFF00"/>
                </a:solidFill>
              </a:rPr>
              <a:t>Auger + TA </a:t>
            </a:r>
            <a:r>
              <a:rPr lang="en-US" sz="3600" dirty="0">
                <a:solidFill>
                  <a:srgbClr val="FFFF00"/>
                </a:solidFill>
                <a:latin typeface="+mn-lt"/>
              </a:rPr>
              <a:t>&lt; </a:t>
            </a:r>
            <a:r>
              <a:rPr lang="en-US" sz="3600" dirty="0">
                <a:solidFill>
                  <a:srgbClr val="FFFF00"/>
                </a:solidFill>
              </a:rPr>
              <a:t>30 events/</a:t>
            </a:r>
            <a:r>
              <a:rPr lang="en-US" sz="3600" dirty="0" err="1">
                <a:solidFill>
                  <a:srgbClr val="FFFF00"/>
                </a:solidFill>
              </a:rPr>
              <a:t>yr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</a:p>
          <a:p>
            <a:endParaRPr lang="en-US" sz="3600" dirty="0">
              <a:solidFill>
                <a:srgbClr val="FFFF00"/>
              </a:solidFill>
            </a:endParaRPr>
          </a:p>
          <a:p>
            <a:endParaRPr lang="en-US" sz="3600" dirty="0">
              <a:solidFill>
                <a:srgbClr val="FFFF00"/>
              </a:solidFill>
            </a:endParaRPr>
          </a:p>
          <a:p>
            <a:endParaRPr lang="en-US" sz="36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0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9387840" cy="1295400"/>
          </a:xfrm>
        </p:spPr>
        <p:txBody>
          <a:bodyPr/>
          <a:lstStyle/>
          <a:p>
            <a:r>
              <a:rPr lang="en-US"/>
              <a:t>How many EECRs &gt; 60 EeV?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4" y="1219199"/>
            <a:ext cx="9296400" cy="6096001"/>
          </a:xfrm>
        </p:spPr>
        <p:txBody>
          <a:bodyPr/>
          <a:lstStyle/>
          <a:p>
            <a:r>
              <a:rPr lang="en-US" dirty="0"/>
              <a:t>Auger w/ 3,000 km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dirty="0">
                <a:latin typeface="+mn-lt"/>
              </a:rPr>
              <a:t>					~</a:t>
            </a:r>
            <a:r>
              <a:rPr lang="en-US" dirty="0"/>
              <a:t>20 events &gt; </a:t>
            </a:r>
            <a:r>
              <a:rPr lang="en-US" dirty="0" smtClean="0"/>
              <a:t>60 </a:t>
            </a:r>
            <a:r>
              <a:rPr lang="en-US" dirty="0" err="1"/>
              <a:t>EeV</a:t>
            </a:r>
            <a:r>
              <a:rPr lang="en-US" dirty="0"/>
              <a:t>/ 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Telescope Array w/ 700 km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dirty="0"/>
              <a:t>					</a:t>
            </a:r>
            <a:r>
              <a:rPr lang="en-US" dirty="0" smtClean="0">
                <a:latin typeface="+mn-lt"/>
              </a:rPr>
              <a:t>~</a:t>
            </a:r>
            <a:r>
              <a:rPr lang="en-US" dirty="0" smtClean="0"/>
              <a:t>5 </a:t>
            </a:r>
            <a:r>
              <a:rPr lang="en-US" dirty="0"/>
              <a:t>events &gt; </a:t>
            </a:r>
            <a:r>
              <a:rPr lang="en-US" dirty="0" smtClean="0"/>
              <a:t>60 </a:t>
            </a:r>
            <a:r>
              <a:rPr lang="en-US" dirty="0" err="1"/>
              <a:t>EeV</a:t>
            </a:r>
            <a:r>
              <a:rPr lang="en-US" dirty="0"/>
              <a:t>/ 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sz="3600" dirty="0">
                <a:solidFill>
                  <a:srgbClr val="FFFF00"/>
                </a:solidFill>
              </a:rPr>
              <a:t>Auger + TA </a:t>
            </a:r>
            <a:r>
              <a:rPr lang="en-US" sz="3600" dirty="0">
                <a:solidFill>
                  <a:srgbClr val="FFFF00"/>
                </a:solidFill>
                <a:latin typeface="+mn-lt"/>
              </a:rPr>
              <a:t>&lt; </a:t>
            </a:r>
            <a:r>
              <a:rPr lang="en-US" sz="3600" dirty="0">
                <a:solidFill>
                  <a:srgbClr val="FFFF00"/>
                </a:solidFill>
              </a:rPr>
              <a:t>30 events/</a:t>
            </a:r>
            <a:r>
              <a:rPr lang="en-US" sz="3600" dirty="0" err="1">
                <a:solidFill>
                  <a:srgbClr val="FFFF00"/>
                </a:solidFill>
              </a:rPr>
              <a:t>yr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</a:p>
          <a:p>
            <a:r>
              <a:rPr lang="en-US" sz="3600" dirty="0">
                <a:solidFill>
                  <a:srgbClr val="FFFF00"/>
                </a:solidFill>
              </a:rPr>
              <a:t>30+ years to reach 1,000</a:t>
            </a:r>
          </a:p>
          <a:p>
            <a:endParaRPr lang="en-US" sz="3600" dirty="0">
              <a:solidFill>
                <a:srgbClr val="FFFF00"/>
              </a:solidFill>
            </a:endParaRPr>
          </a:p>
          <a:p>
            <a:endParaRPr lang="en-US" sz="36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4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9387840" cy="1295400"/>
          </a:xfrm>
        </p:spPr>
        <p:txBody>
          <a:bodyPr/>
          <a:lstStyle/>
          <a:p>
            <a:r>
              <a:rPr lang="en-US"/>
              <a:t>How many EECRs &gt; 60 EeV?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4" y="1219199"/>
            <a:ext cx="9296400" cy="6096001"/>
          </a:xfrm>
        </p:spPr>
        <p:txBody>
          <a:bodyPr/>
          <a:lstStyle/>
          <a:p>
            <a:r>
              <a:rPr lang="en-US" dirty="0"/>
              <a:t>Auger w/ 3,000 km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dirty="0">
                <a:latin typeface="+mn-lt"/>
              </a:rPr>
              <a:t>					~</a:t>
            </a:r>
            <a:r>
              <a:rPr lang="en-US" dirty="0"/>
              <a:t>20 events &gt; </a:t>
            </a:r>
            <a:r>
              <a:rPr lang="en-US" dirty="0" smtClean="0"/>
              <a:t>60 </a:t>
            </a:r>
            <a:r>
              <a:rPr lang="en-US" dirty="0" err="1"/>
              <a:t>EeV</a:t>
            </a:r>
            <a:r>
              <a:rPr lang="en-US" dirty="0"/>
              <a:t>/ 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Telescope Array w/ 700 km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dirty="0"/>
              <a:t>					</a:t>
            </a:r>
            <a:r>
              <a:rPr lang="en-US" dirty="0" smtClean="0">
                <a:latin typeface="+mn-lt"/>
              </a:rPr>
              <a:t>~</a:t>
            </a:r>
            <a:r>
              <a:rPr lang="en-US" dirty="0" smtClean="0"/>
              <a:t>5 </a:t>
            </a:r>
            <a:r>
              <a:rPr lang="en-US" dirty="0"/>
              <a:t>events &gt; </a:t>
            </a:r>
            <a:r>
              <a:rPr lang="en-US" dirty="0" smtClean="0"/>
              <a:t>60 </a:t>
            </a:r>
            <a:r>
              <a:rPr lang="en-US" dirty="0" err="1"/>
              <a:t>EeV</a:t>
            </a:r>
            <a:r>
              <a:rPr lang="en-US" dirty="0"/>
              <a:t>/ 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sz="3600" dirty="0">
                <a:solidFill>
                  <a:srgbClr val="FFFF00"/>
                </a:solidFill>
              </a:rPr>
              <a:t>Auger + TA </a:t>
            </a:r>
            <a:r>
              <a:rPr lang="en-US" sz="3600" dirty="0">
                <a:solidFill>
                  <a:srgbClr val="FFFF00"/>
                </a:solidFill>
                <a:latin typeface="+mn-lt"/>
              </a:rPr>
              <a:t>&lt; </a:t>
            </a:r>
            <a:r>
              <a:rPr lang="en-US" sz="3600" dirty="0">
                <a:solidFill>
                  <a:srgbClr val="FFFF00"/>
                </a:solidFill>
              </a:rPr>
              <a:t>30 events/</a:t>
            </a:r>
            <a:r>
              <a:rPr lang="en-US" sz="3600" dirty="0" err="1">
                <a:solidFill>
                  <a:srgbClr val="FFFF00"/>
                </a:solidFill>
              </a:rPr>
              <a:t>yr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</a:p>
          <a:p>
            <a:r>
              <a:rPr lang="en-US" sz="3600" dirty="0">
                <a:solidFill>
                  <a:srgbClr val="FFFF00"/>
                </a:solidFill>
              </a:rPr>
              <a:t>30+ years to reach 1,000</a:t>
            </a:r>
          </a:p>
          <a:p>
            <a:endParaRPr lang="en-US" sz="3600" dirty="0">
              <a:solidFill>
                <a:srgbClr val="FFFF00"/>
              </a:solidFill>
            </a:endParaRPr>
          </a:p>
          <a:p>
            <a:r>
              <a:rPr lang="en-US" sz="3600" dirty="0"/>
              <a:t>Earth  - surface </a:t>
            </a:r>
            <a:r>
              <a:rPr lang="en-US" sz="3600" dirty="0">
                <a:latin typeface="+mn-lt"/>
              </a:rPr>
              <a:t>~ </a:t>
            </a:r>
            <a:r>
              <a:rPr lang="en-US" sz="3600" dirty="0"/>
              <a:t>5 10</a:t>
            </a:r>
            <a:r>
              <a:rPr lang="en-US" sz="3600" baseline="30000" dirty="0"/>
              <a:t>8</a:t>
            </a:r>
            <a:r>
              <a:rPr lang="en-US" sz="3600" dirty="0"/>
              <a:t> km</a:t>
            </a:r>
            <a:r>
              <a:rPr lang="en-US" sz="3600" baseline="30000" dirty="0"/>
              <a:t>2</a:t>
            </a:r>
          </a:p>
          <a:p>
            <a:r>
              <a:rPr lang="en-US" sz="3600" baseline="30000" dirty="0"/>
              <a:t> </a:t>
            </a:r>
          </a:p>
          <a:p>
            <a:r>
              <a:rPr lang="en-US" sz="3600" dirty="0"/>
              <a:t>					</a:t>
            </a:r>
            <a:r>
              <a:rPr lang="en-US" sz="3600" dirty="0">
                <a:solidFill>
                  <a:srgbClr val="FFFF00"/>
                </a:solidFill>
                <a:latin typeface="+mn-lt"/>
              </a:rPr>
              <a:t>~</a:t>
            </a:r>
            <a:r>
              <a:rPr lang="en-US" sz="3600" dirty="0">
                <a:solidFill>
                  <a:srgbClr val="FFFF00"/>
                </a:solidFill>
              </a:rPr>
              <a:t>3.4 10</a:t>
            </a:r>
            <a:r>
              <a:rPr lang="en-US" sz="3600" baseline="30000" dirty="0">
                <a:solidFill>
                  <a:srgbClr val="FFFF00"/>
                </a:solidFill>
              </a:rPr>
              <a:t>6</a:t>
            </a:r>
            <a:r>
              <a:rPr lang="en-US" sz="3600" dirty="0">
                <a:solidFill>
                  <a:srgbClr val="FFFF00"/>
                </a:solidFill>
              </a:rPr>
              <a:t> events/</a:t>
            </a:r>
            <a:r>
              <a:rPr lang="en-US" sz="3600" dirty="0" err="1">
                <a:solidFill>
                  <a:srgbClr val="FFFF00"/>
                </a:solidFill>
              </a:rPr>
              <a:t>yr</a:t>
            </a:r>
            <a:endParaRPr lang="en-US" sz="3600" baseline="30000" dirty="0">
              <a:solidFill>
                <a:srgbClr val="FFFF00"/>
              </a:solidFill>
            </a:endParaRPr>
          </a:p>
          <a:p>
            <a:endParaRPr lang="en-US" sz="36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/>
              <a:pPr/>
              <a:t>76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3" y="3556000"/>
            <a:ext cx="320040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8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9387840" cy="1295400"/>
          </a:xfrm>
        </p:spPr>
        <p:txBody>
          <a:bodyPr/>
          <a:lstStyle/>
          <a:p>
            <a:r>
              <a:rPr lang="en-US"/>
              <a:t>How many EECRs &gt; 60 EeV?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4" y="1219199"/>
            <a:ext cx="9296400" cy="6096001"/>
          </a:xfrm>
        </p:spPr>
        <p:txBody>
          <a:bodyPr/>
          <a:lstStyle/>
          <a:p>
            <a:r>
              <a:rPr lang="en-US" dirty="0"/>
              <a:t>Auger w/ 3,000 km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dirty="0">
                <a:latin typeface="+mn-lt"/>
              </a:rPr>
              <a:t>					~</a:t>
            </a:r>
            <a:r>
              <a:rPr lang="en-US" dirty="0"/>
              <a:t>20 events &gt; </a:t>
            </a:r>
            <a:r>
              <a:rPr lang="en-US" dirty="0" smtClean="0"/>
              <a:t>60 </a:t>
            </a:r>
            <a:r>
              <a:rPr lang="en-US" dirty="0" err="1"/>
              <a:t>EeV</a:t>
            </a:r>
            <a:r>
              <a:rPr lang="en-US" dirty="0"/>
              <a:t>/ 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Telescope Array w/ 700 km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dirty="0"/>
              <a:t>					</a:t>
            </a:r>
            <a:r>
              <a:rPr lang="en-US" dirty="0" smtClean="0">
                <a:latin typeface="+mn-lt"/>
              </a:rPr>
              <a:t>~</a:t>
            </a:r>
            <a:r>
              <a:rPr lang="en-US" dirty="0"/>
              <a:t>5</a:t>
            </a:r>
            <a:r>
              <a:rPr lang="en-US" dirty="0" smtClean="0"/>
              <a:t> </a:t>
            </a:r>
            <a:r>
              <a:rPr lang="en-US" dirty="0"/>
              <a:t>events &gt; </a:t>
            </a:r>
            <a:r>
              <a:rPr lang="en-US" dirty="0" smtClean="0"/>
              <a:t>60 </a:t>
            </a:r>
            <a:r>
              <a:rPr lang="en-US" dirty="0" err="1"/>
              <a:t>EeV</a:t>
            </a:r>
            <a:r>
              <a:rPr lang="en-US" dirty="0"/>
              <a:t>/ 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sz="3600" dirty="0">
                <a:solidFill>
                  <a:srgbClr val="FFFF00"/>
                </a:solidFill>
              </a:rPr>
              <a:t>Auger + TA </a:t>
            </a:r>
            <a:r>
              <a:rPr lang="en-US" sz="3600" dirty="0">
                <a:solidFill>
                  <a:srgbClr val="FFFF00"/>
                </a:solidFill>
                <a:latin typeface="+mn-lt"/>
              </a:rPr>
              <a:t>&lt; </a:t>
            </a:r>
            <a:r>
              <a:rPr lang="en-US" sz="3600" dirty="0">
                <a:solidFill>
                  <a:srgbClr val="FFFF00"/>
                </a:solidFill>
              </a:rPr>
              <a:t>30 events/</a:t>
            </a:r>
            <a:r>
              <a:rPr lang="en-US" sz="3600" dirty="0" err="1">
                <a:solidFill>
                  <a:srgbClr val="FFFF00"/>
                </a:solidFill>
              </a:rPr>
              <a:t>yr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</a:p>
          <a:p>
            <a:endParaRPr lang="en-US" sz="3600" dirty="0">
              <a:solidFill>
                <a:srgbClr val="FFFF00"/>
              </a:solidFill>
            </a:endParaRPr>
          </a:p>
          <a:p>
            <a:endParaRPr lang="en-US" sz="3600" dirty="0">
              <a:solidFill>
                <a:srgbClr val="FFFF00"/>
              </a:solidFill>
            </a:endParaRPr>
          </a:p>
          <a:p>
            <a:r>
              <a:rPr lang="en-US" sz="3600" dirty="0"/>
              <a:t>Earth  - surface </a:t>
            </a:r>
            <a:r>
              <a:rPr lang="en-US" sz="3600" dirty="0">
                <a:latin typeface="+mn-lt"/>
              </a:rPr>
              <a:t>~ </a:t>
            </a:r>
            <a:r>
              <a:rPr lang="en-US" sz="3600" dirty="0"/>
              <a:t>5 10</a:t>
            </a:r>
            <a:r>
              <a:rPr lang="en-US" sz="3600" baseline="30000" dirty="0"/>
              <a:t>8</a:t>
            </a:r>
            <a:r>
              <a:rPr lang="en-US" sz="3600" dirty="0"/>
              <a:t> km</a:t>
            </a:r>
            <a:r>
              <a:rPr lang="en-US" sz="3600" baseline="30000" dirty="0"/>
              <a:t>2</a:t>
            </a:r>
          </a:p>
          <a:p>
            <a:r>
              <a:rPr lang="en-US" sz="3600" baseline="30000" dirty="0"/>
              <a:t> </a:t>
            </a:r>
          </a:p>
          <a:p>
            <a:r>
              <a:rPr lang="en-US" sz="3600" dirty="0"/>
              <a:t>					</a:t>
            </a:r>
            <a:r>
              <a:rPr lang="en-US" sz="3600" dirty="0">
                <a:solidFill>
                  <a:srgbClr val="FFFF00"/>
                </a:solidFill>
                <a:latin typeface="+mn-lt"/>
              </a:rPr>
              <a:t>~</a:t>
            </a:r>
            <a:r>
              <a:rPr lang="en-US" sz="3600" dirty="0">
                <a:solidFill>
                  <a:srgbClr val="FFFF00"/>
                </a:solidFill>
              </a:rPr>
              <a:t>3.4 10</a:t>
            </a:r>
            <a:r>
              <a:rPr lang="en-US" sz="3600" baseline="30000" dirty="0">
                <a:solidFill>
                  <a:srgbClr val="FFFF00"/>
                </a:solidFill>
              </a:rPr>
              <a:t>6</a:t>
            </a:r>
            <a:r>
              <a:rPr lang="en-US" sz="3600" dirty="0">
                <a:solidFill>
                  <a:srgbClr val="FFFF00"/>
                </a:solidFill>
              </a:rPr>
              <a:t> events/</a:t>
            </a:r>
            <a:r>
              <a:rPr lang="en-US" sz="3600" dirty="0" err="1">
                <a:solidFill>
                  <a:srgbClr val="FFFF00"/>
                </a:solidFill>
              </a:rPr>
              <a:t>yr</a:t>
            </a:r>
            <a:endParaRPr lang="en-US" sz="3600" baseline="30000" dirty="0">
              <a:solidFill>
                <a:srgbClr val="FFFF00"/>
              </a:solidFill>
            </a:endParaRPr>
          </a:p>
          <a:p>
            <a:endParaRPr lang="en-US" sz="36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/>
              <a:pPr/>
              <a:t>77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3" y="3556000"/>
            <a:ext cx="3200401" cy="3200400"/>
          </a:xfrm>
          <a:prstGeom prst="rect">
            <a:avLst/>
          </a:prstGeom>
        </p:spPr>
      </p:pic>
      <p:sp>
        <p:nvSpPr>
          <p:cNvPr id="6" name="WordArt 4" descr="Narrow vertical"/>
          <p:cNvSpPr>
            <a:spLocks noChangeArrowheads="1" noChangeShapeType="1" noTextEdit="1"/>
          </p:cNvSpPr>
          <p:nvPr/>
        </p:nvSpPr>
        <p:spPr bwMode="auto">
          <a:xfrm rot="20292772">
            <a:off x="1319789" y="3728042"/>
            <a:ext cx="6816332" cy="1443217"/>
          </a:xfrm>
          <a:prstGeom prst="rect">
            <a:avLst/>
          </a:prstGeom>
          <a:solidFill>
            <a:schemeClr val="accent1">
              <a:lumMod val="85000"/>
              <a:lumOff val="15000"/>
              <a:alpha val="39000"/>
            </a:schemeClr>
          </a:solidFill>
        </p:spPr>
        <p:txBody>
          <a:bodyPr wrap="none" lIns="101669" tIns="50835" rIns="101669" bIns="50835" fromWordArt="1">
            <a:prstTxWarp prst="textCurveUp">
              <a:avLst>
                <a:gd name="adj" fmla="val 7084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5 </a:t>
            </a: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o.o.m</a:t>
            </a: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 to go!</a:t>
            </a:r>
          </a:p>
        </p:txBody>
      </p:sp>
    </p:spTree>
    <p:extLst>
      <p:ext uri="{BB962C8B-B14F-4D97-AF65-F5344CB8AC3E}">
        <p14:creationId xmlns:p14="http://schemas.microsoft.com/office/powerpoint/2010/main" val="393304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914402"/>
            <a:ext cx="9494520" cy="3962400"/>
          </a:xfrm>
        </p:spPr>
        <p:txBody>
          <a:bodyPr/>
          <a:lstStyle/>
          <a:p>
            <a:r>
              <a:rPr lang="en-US" sz="4800" b="0" dirty="0"/>
              <a:t>Go to SPACE!</a:t>
            </a:r>
            <a:br>
              <a:rPr lang="en-US" sz="4800" b="0" dirty="0"/>
            </a:br>
            <a:r>
              <a:rPr lang="en-US" sz="4800" b="0" dirty="0"/>
              <a:t/>
            </a:r>
            <a:br>
              <a:rPr lang="en-US" sz="4800" b="0" dirty="0"/>
            </a:br>
            <a:r>
              <a:rPr lang="en-US" sz="4800" b="0" dirty="0"/>
              <a:t>To look down on the </a:t>
            </a:r>
            <a:br>
              <a:rPr lang="en-US" sz="4800" b="0" dirty="0"/>
            </a:br>
            <a:r>
              <a:rPr lang="en-US" sz="4800" b="0" dirty="0"/>
              <a:t/>
            </a:r>
            <a:br>
              <a:rPr lang="en-US" sz="4800" b="0" dirty="0"/>
            </a:br>
            <a:r>
              <a:rPr lang="en-US" sz="4800" b="0" dirty="0"/>
              <a:t>Atmosphere!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4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2" y="3"/>
            <a:ext cx="10037788" cy="7788392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479744" y="4534272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268" tIns="51134" rIns="102268" bIns="51134">
            <a:prstTxWarp prst="textNoShape">
              <a:avLst/>
            </a:prstTxWarp>
          </a:bodyPr>
          <a:lstStyle/>
          <a:p>
            <a:r>
              <a:rPr lang="en-US" sz="2000" b="1" i="0" dirty="0">
                <a:solidFill>
                  <a:srgbClr val="FF0000"/>
                </a:solidFill>
              </a:rPr>
              <a:t>ankle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4525144" y="2647960"/>
            <a:ext cx="12573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68" tIns="51134" rIns="102268" bIns="51134" numCol="1" anchor="t" anchorCtr="0" compatLnSpc="1">
            <a:prstTxWarp prst="textNoShape">
              <a:avLst/>
            </a:prstTxWarp>
          </a:bodyPr>
          <a:lstStyle/>
          <a:p>
            <a:pPr defTabSz="1015614">
              <a:defRPr/>
            </a:pPr>
            <a:r>
              <a:rPr lang="en-US" sz="2000" b="1" i="0" kern="0" dirty="0">
                <a:solidFill>
                  <a:srgbClr val="FF0000"/>
                </a:solidFill>
                <a:latin typeface="Times New Roman" charset="0"/>
                <a:ea typeface="ＭＳ Ｐゴシック" pitchFamily="-97" charset="-128"/>
                <a:cs typeface="ＭＳ Ｐゴシック" pitchFamily="-97" charset="-128"/>
              </a:rPr>
              <a:t>knee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949991" y="1437928"/>
            <a:ext cx="1267341" cy="73448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58" tIns="50929" rIns="101858" bIns="50929" numCol="1" spcCol="0" rtlCol="0" anchor="t" anchorCtr="0" compatLnSpc="1">
            <a:prstTxWarp prst="textNoShape">
              <a:avLst/>
            </a:prstTxWarp>
          </a:bodyPr>
          <a:lstStyle/>
          <a:p>
            <a:pPr defTabSz="1018586"/>
            <a:endParaRPr lang="en-US">
              <a:latin typeface="Times New Roman" pitchFamily="-97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900497" y="2172412"/>
            <a:ext cx="0" cy="16321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7529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9387840" cy="1295400"/>
          </a:xfrm>
        </p:spPr>
        <p:txBody>
          <a:bodyPr/>
          <a:lstStyle/>
          <a:p>
            <a:r>
              <a:rPr lang="en-US" dirty="0"/>
              <a:t>How many UHECRs &gt; 60 </a:t>
            </a:r>
            <a:r>
              <a:rPr lang="en-US" dirty="0" err="1"/>
              <a:t>EeV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4" y="1219199"/>
            <a:ext cx="9296400" cy="6096001"/>
          </a:xfrm>
        </p:spPr>
        <p:txBody>
          <a:bodyPr/>
          <a:lstStyle/>
          <a:p>
            <a:r>
              <a:rPr lang="en-US" sz="3200" dirty="0"/>
              <a:t>Auger + TA </a:t>
            </a:r>
            <a:r>
              <a:rPr lang="en-US" sz="3200" dirty="0">
                <a:latin typeface="+mn-lt"/>
              </a:rPr>
              <a:t>~</a:t>
            </a:r>
            <a:r>
              <a:rPr lang="en-US" sz="3200" dirty="0"/>
              <a:t>30 events/</a:t>
            </a:r>
            <a:r>
              <a:rPr lang="en-US" sz="3200" dirty="0" err="1"/>
              <a:t>y</a:t>
            </a:r>
            <a:r>
              <a:rPr lang="en-US" sz="3200" dirty="0" err="1">
                <a:solidFill>
                  <a:srgbClr val="FFFFFF"/>
                </a:solidFill>
              </a:rPr>
              <a:t>r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sz="3600" b="1" dirty="0">
                <a:solidFill>
                  <a:srgbClr val="FFFF00"/>
                </a:solidFill>
              </a:rPr>
              <a:t>JEM-EUSO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	</a:t>
            </a:r>
            <a:r>
              <a:rPr lang="en-US" sz="3600" b="1" dirty="0">
                <a:solidFill>
                  <a:srgbClr val="FFFF00"/>
                </a:solidFill>
                <a:latin typeface="+mn-lt"/>
              </a:rPr>
              <a:t>~</a:t>
            </a:r>
            <a:r>
              <a:rPr lang="en-US" sz="3600" b="1" dirty="0">
                <a:solidFill>
                  <a:srgbClr val="FFFF00"/>
                </a:solidFill>
              </a:rPr>
              <a:t>200 events &gt; 60 </a:t>
            </a:r>
            <a:r>
              <a:rPr lang="en-US" sz="3600" b="1" dirty="0" err="1">
                <a:solidFill>
                  <a:srgbClr val="FFFF00"/>
                </a:solidFill>
              </a:rPr>
              <a:t>EeV</a:t>
            </a:r>
            <a:r>
              <a:rPr lang="en-US" sz="3600" b="1" dirty="0">
                <a:solidFill>
                  <a:srgbClr val="FFFF00"/>
                </a:solidFill>
              </a:rPr>
              <a:t>/</a:t>
            </a:r>
            <a:r>
              <a:rPr lang="en-US" sz="3600" b="1" dirty="0" err="1">
                <a:solidFill>
                  <a:srgbClr val="FFFF00"/>
                </a:solidFill>
              </a:rPr>
              <a:t>yr</a:t>
            </a:r>
            <a:endParaRPr lang="en-US" sz="3600" b="1" dirty="0">
              <a:solidFill>
                <a:srgbClr val="FFFF00"/>
              </a:solidFill>
            </a:endParaRPr>
          </a:p>
          <a:p>
            <a:endParaRPr lang="en-US" sz="3600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  <a:p>
            <a:endParaRPr lang="en-US" dirty="0"/>
          </a:p>
          <a:p>
            <a:r>
              <a:rPr lang="en-US" sz="3600" dirty="0"/>
              <a:t>Earth  - surface </a:t>
            </a:r>
            <a:r>
              <a:rPr lang="en-US" sz="3600" dirty="0">
                <a:latin typeface="+mn-lt"/>
              </a:rPr>
              <a:t>~</a:t>
            </a:r>
            <a:r>
              <a:rPr lang="en-US" sz="3600" dirty="0"/>
              <a:t> 5 10</a:t>
            </a:r>
            <a:r>
              <a:rPr lang="en-US" sz="3600" baseline="30000" dirty="0"/>
              <a:t>8</a:t>
            </a:r>
            <a:r>
              <a:rPr lang="en-US" sz="3600" dirty="0"/>
              <a:t> km</a:t>
            </a:r>
            <a:r>
              <a:rPr lang="en-US" sz="3600" baseline="30000" dirty="0"/>
              <a:t>2</a:t>
            </a:r>
          </a:p>
          <a:p>
            <a:endParaRPr lang="en-US" sz="3600" baseline="30000" dirty="0"/>
          </a:p>
          <a:p>
            <a:r>
              <a:rPr lang="en-US" sz="3600" dirty="0"/>
              <a:t>					</a:t>
            </a:r>
            <a:r>
              <a:rPr lang="en-US" sz="3600" dirty="0">
                <a:solidFill>
                  <a:srgbClr val="FFFF00"/>
                </a:solidFill>
              </a:rPr>
              <a:t>~3.4 10</a:t>
            </a:r>
            <a:r>
              <a:rPr lang="en-US" sz="3600" baseline="30000" dirty="0">
                <a:solidFill>
                  <a:srgbClr val="FFFF00"/>
                </a:solidFill>
              </a:rPr>
              <a:t>6</a:t>
            </a:r>
            <a:r>
              <a:rPr lang="en-US" sz="3600" dirty="0">
                <a:solidFill>
                  <a:srgbClr val="FFFF00"/>
                </a:solidFill>
              </a:rPr>
              <a:t> events/</a:t>
            </a:r>
            <a:r>
              <a:rPr lang="en-US" sz="3600" dirty="0" err="1">
                <a:solidFill>
                  <a:srgbClr val="FFFF00"/>
                </a:solidFill>
              </a:rPr>
              <a:t>yr</a:t>
            </a:r>
            <a:endParaRPr lang="en-US" sz="3600" baseline="300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/>
              <a:pPr/>
              <a:t>79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447803"/>
            <a:ext cx="3302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9387840" cy="1295400"/>
          </a:xfrm>
        </p:spPr>
        <p:txBody>
          <a:bodyPr/>
          <a:lstStyle/>
          <a:p>
            <a:r>
              <a:rPr lang="en-US" dirty="0"/>
              <a:t>How many UHECRs &gt; 60 </a:t>
            </a:r>
            <a:r>
              <a:rPr lang="en-US" dirty="0" err="1"/>
              <a:t>EeV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4" y="1219199"/>
            <a:ext cx="9296400" cy="6096001"/>
          </a:xfrm>
        </p:spPr>
        <p:txBody>
          <a:bodyPr/>
          <a:lstStyle/>
          <a:p>
            <a:r>
              <a:rPr lang="en-US" sz="3200" dirty="0"/>
              <a:t>Auger + TA </a:t>
            </a:r>
            <a:r>
              <a:rPr lang="en-US" sz="3200" dirty="0">
                <a:latin typeface="+mn-lt"/>
              </a:rPr>
              <a:t>~</a:t>
            </a:r>
            <a:r>
              <a:rPr lang="en-US" sz="3200" dirty="0"/>
              <a:t>30 events/</a:t>
            </a:r>
            <a:r>
              <a:rPr lang="en-US" sz="3200" dirty="0" err="1"/>
              <a:t>y</a:t>
            </a:r>
            <a:r>
              <a:rPr lang="en-US" sz="3200" dirty="0" err="1">
                <a:solidFill>
                  <a:srgbClr val="FFFFFF"/>
                </a:solidFill>
              </a:rPr>
              <a:t>r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sz="3600" b="1" dirty="0">
                <a:solidFill>
                  <a:srgbClr val="FFFF00"/>
                </a:solidFill>
              </a:rPr>
              <a:t>JEM-EUSO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	</a:t>
            </a:r>
            <a:r>
              <a:rPr lang="en-US" sz="3600" b="1" dirty="0">
                <a:solidFill>
                  <a:srgbClr val="FFFF00"/>
                </a:solidFill>
                <a:latin typeface="+mn-lt"/>
              </a:rPr>
              <a:t>~</a:t>
            </a:r>
            <a:r>
              <a:rPr lang="en-US" sz="3600" b="1" dirty="0">
                <a:solidFill>
                  <a:srgbClr val="FFFF00"/>
                </a:solidFill>
              </a:rPr>
              <a:t>200 events &gt; 60 </a:t>
            </a:r>
            <a:r>
              <a:rPr lang="en-US" sz="3600" b="1" dirty="0" err="1">
                <a:solidFill>
                  <a:srgbClr val="FFFF00"/>
                </a:solidFill>
              </a:rPr>
              <a:t>EeV</a:t>
            </a:r>
            <a:r>
              <a:rPr lang="en-US" sz="3600" b="1" dirty="0">
                <a:solidFill>
                  <a:srgbClr val="FFFF00"/>
                </a:solidFill>
              </a:rPr>
              <a:t>/</a:t>
            </a:r>
            <a:r>
              <a:rPr lang="en-US" sz="3600" b="1" dirty="0" err="1">
                <a:solidFill>
                  <a:srgbClr val="FFFF00"/>
                </a:solidFill>
              </a:rPr>
              <a:t>yr</a:t>
            </a:r>
            <a:endParaRPr lang="en-US" sz="3600" b="1" dirty="0">
              <a:solidFill>
                <a:srgbClr val="FFFF00"/>
              </a:solidFill>
            </a:endParaRP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  <a:p>
            <a:endParaRPr lang="en-US" dirty="0"/>
          </a:p>
          <a:p>
            <a:r>
              <a:rPr lang="en-US" sz="3600" dirty="0"/>
              <a:t>Earth  - surface ~ 5 10</a:t>
            </a:r>
            <a:r>
              <a:rPr lang="en-US" sz="3600" baseline="30000" dirty="0"/>
              <a:t>8</a:t>
            </a:r>
            <a:r>
              <a:rPr lang="en-US" sz="3600" dirty="0"/>
              <a:t> km</a:t>
            </a:r>
            <a:r>
              <a:rPr lang="en-US" sz="3600" baseline="30000" dirty="0"/>
              <a:t>2</a:t>
            </a:r>
          </a:p>
          <a:p>
            <a:endParaRPr lang="en-US" sz="3600" baseline="30000" dirty="0"/>
          </a:p>
          <a:p>
            <a:r>
              <a:rPr lang="en-US" sz="3600" dirty="0"/>
              <a:t>					</a:t>
            </a:r>
            <a:r>
              <a:rPr lang="en-US" sz="3600" dirty="0">
                <a:solidFill>
                  <a:srgbClr val="FFFF00"/>
                </a:solidFill>
              </a:rPr>
              <a:t>~3.4 10</a:t>
            </a:r>
            <a:r>
              <a:rPr lang="en-US" sz="3600" baseline="30000" dirty="0">
                <a:solidFill>
                  <a:srgbClr val="FFFF00"/>
                </a:solidFill>
              </a:rPr>
              <a:t>6</a:t>
            </a:r>
            <a:r>
              <a:rPr lang="en-US" sz="3600" dirty="0">
                <a:solidFill>
                  <a:srgbClr val="FFFF00"/>
                </a:solidFill>
              </a:rPr>
              <a:t> events/</a:t>
            </a:r>
            <a:r>
              <a:rPr lang="en-US" sz="3600" dirty="0" err="1">
                <a:solidFill>
                  <a:srgbClr val="FFFF00"/>
                </a:solidFill>
              </a:rPr>
              <a:t>yr</a:t>
            </a:r>
            <a:endParaRPr lang="en-US" sz="3600" baseline="300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/>
              <a:pPr/>
              <a:t>80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447803"/>
            <a:ext cx="3302000" cy="3302000"/>
          </a:xfrm>
          <a:prstGeom prst="rect">
            <a:avLst/>
          </a:prstGeom>
        </p:spPr>
      </p:pic>
      <p:sp>
        <p:nvSpPr>
          <p:cNvPr id="7" name="WordArt 4" descr="Narrow vertical"/>
          <p:cNvSpPr>
            <a:spLocks noChangeArrowheads="1" noChangeShapeType="1" noTextEdit="1"/>
          </p:cNvSpPr>
          <p:nvPr/>
        </p:nvSpPr>
        <p:spPr bwMode="auto">
          <a:xfrm rot="20313577">
            <a:off x="1247123" y="3786676"/>
            <a:ext cx="6816332" cy="1443217"/>
          </a:xfrm>
          <a:prstGeom prst="rect">
            <a:avLst/>
          </a:prstGeom>
          <a:solidFill>
            <a:schemeClr val="accent1">
              <a:lumMod val="85000"/>
              <a:lumOff val="15000"/>
              <a:alpha val="39000"/>
            </a:schemeClr>
          </a:solidFill>
        </p:spPr>
        <p:txBody>
          <a:bodyPr wrap="none" lIns="101669" tIns="50835" rIns="101669" bIns="50835" fromWordArt="1">
            <a:prstTxWarp prst="textCurveUp">
              <a:avLst>
                <a:gd name="adj" fmla="val 7084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4 </a:t>
            </a: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o.o.m</a:t>
            </a: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 to go!</a:t>
            </a:r>
          </a:p>
        </p:txBody>
      </p:sp>
    </p:spTree>
    <p:extLst>
      <p:ext uri="{BB962C8B-B14F-4D97-AF65-F5344CB8AC3E}">
        <p14:creationId xmlns:p14="http://schemas.microsoft.com/office/powerpoint/2010/main" val="354154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7" name="Picture 6" descr="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2" y="72008"/>
            <a:ext cx="10174155" cy="784664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52736" y="-2232"/>
            <a:ext cx="8125544" cy="861864"/>
          </a:xfrm>
          <a:prstGeom prst="rect">
            <a:avLst/>
          </a:prstGeom>
          <a:solidFill>
            <a:schemeClr val="bg1">
              <a:alpha val="24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02387" tIns="51194" rIns="102387" bIns="51194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i="0" dirty="0">
                <a:latin typeface="+mj-lt"/>
              </a:rPr>
              <a:t>JEM-EUSO Mission</a:t>
            </a:r>
            <a:endParaRPr lang="en-US" sz="4800" b="1" i="0" dirty="0">
              <a:latin typeface="+mj-lt"/>
              <a:cs typeface="Chalkboar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040" y="861864"/>
            <a:ext cx="9781728" cy="1663568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lIns="91308" tIns="45652" rIns="91308" bIns="45652">
            <a:spAutoFit/>
          </a:bodyPr>
          <a:lstStyle/>
          <a:p>
            <a:pPr algn="ctr"/>
            <a:r>
              <a:rPr lang="en-US" sz="3600" i="0" dirty="0">
                <a:solidFill>
                  <a:srgbClr val="FFFF00"/>
                </a:solidFill>
                <a:latin typeface="+mj-lt"/>
              </a:rPr>
              <a:t>Extreme Universe Space Observatory (EUSO)</a:t>
            </a:r>
            <a:br>
              <a:rPr lang="en-US" sz="3600" i="0" dirty="0">
                <a:solidFill>
                  <a:srgbClr val="FFFF00"/>
                </a:solidFill>
                <a:latin typeface="+mj-lt"/>
              </a:rPr>
            </a:br>
            <a:r>
              <a:rPr lang="en-US" sz="3200" i="0" dirty="0">
                <a:solidFill>
                  <a:srgbClr val="FFFF00"/>
                </a:solidFill>
                <a:latin typeface="+mj-lt"/>
              </a:rPr>
              <a:t>in the </a:t>
            </a:r>
            <a:r>
              <a:rPr lang="en-US" altLang="ja-JP" sz="3200" i="0" dirty="0">
                <a:solidFill>
                  <a:srgbClr val="FFFF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Japanese Experiment Module (JEM)</a:t>
            </a:r>
          </a:p>
          <a:p>
            <a:pPr algn="ctr"/>
            <a:r>
              <a:rPr lang="en-US" altLang="ja-JP" sz="3200" i="0" dirty="0">
                <a:solidFill>
                  <a:srgbClr val="FFFF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of the International Space Station (ISS) </a:t>
            </a:r>
            <a:endParaRPr lang="en-US" sz="3200" i="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58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7" name="Picture 6" descr="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2" y="-72008"/>
            <a:ext cx="10174155" cy="799065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012989" y="-2232"/>
            <a:ext cx="3744417" cy="861864"/>
          </a:xfrm>
          <a:prstGeom prst="rect">
            <a:avLst/>
          </a:prstGeom>
          <a:solidFill>
            <a:schemeClr val="bg1">
              <a:alpha val="24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02387" tIns="51194" rIns="102387" bIns="51194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i="0" dirty="0">
                <a:latin typeface="+mj-lt"/>
              </a:rPr>
              <a:t>JEM-EUSO </a:t>
            </a:r>
            <a:endParaRPr lang="en-US" sz="4800" b="1" i="0" dirty="0">
              <a:latin typeface="+mj-lt"/>
              <a:cs typeface="Chalkboar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014" y="5038333"/>
            <a:ext cx="8773610" cy="2718556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lIns="91308" tIns="45652" rIns="91308" bIns="45652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3200" i="0" dirty="0">
                <a:latin typeface="+mj-lt"/>
              </a:rPr>
              <a:t>Japan, USA, Korea, Mexico, Russia, (Algeria)</a:t>
            </a:r>
          </a:p>
          <a:p>
            <a:pPr>
              <a:lnSpc>
                <a:spcPct val="80000"/>
              </a:lnSpc>
            </a:pPr>
            <a:r>
              <a:rPr lang="en-US" altLang="ja-JP" sz="3200" i="0" dirty="0">
                <a:latin typeface="+mj-lt"/>
              </a:rPr>
              <a:t>Europe: Bulgaria, France, Germany, Italy, Poland, Slovakia, Spain, </a:t>
            </a:r>
            <a:r>
              <a:rPr lang="en-US" altLang="ja-JP" sz="3200" i="0" dirty="0" smtClean="0">
                <a:latin typeface="+mj-lt"/>
              </a:rPr>
              <a:t>Switzerland, (Sweden)</a:t>
            </a:r>
            <a:endParaRPr lang="en-US" altLang="ja-JP" sz="3200" i="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altLang="ja-JP" sz="3200" i="0" dirty="0" smtClean="0">
                <a:solidFill>
                  <a:srgbClr val="FFFF00"/>
                </a:solidFill>
                <a:latin typeface="+mj-lt"/>
              </a:rPr>
              <a:t>13(+2) </a:t>
            </a:r>
            <a:r>
              <a:rPr lang="en-US" altLang="ja-JP" sz="3200" i="0" dirty="0">
                <a:solidFill>
                  <a:srgbClr val="FFFF00"/>
                </a:solidFill>
                <a:latin typeface="+mj-lt"/>
              </a:rPr>
              <a:t>Countries, 300 researchers</a:t>
            </a:r>
          </a:p>
          <a:p>
            <a:pPr>
              <a:lnSpc>
                <a:spcPct val="80000"/>
              </a:lnSpc>
            </a:pPr>
            <a:r>
              <a:rPr lang="en-US" altLang="ja-JP" sz="3200" i="0" dirty="0">
                <a:latin typeface="+mj-lt"/>
              </a:rPr>
              <a:t>Leading institution: RIKEN</a:t>
            </a:r>
          </a:p>
          <a:p>
            <a:pPr>
              <a:lnSpc>
                <a:spcPct val="80000"/>
              </a:lnSpc>
            </a:pPr>
            <a:endParaRPr lang="en-US" altLang="ja-JP" sz="2000" i="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sz="3200" i="0" dirty="0">
                <a:latin typeface="+mj-lt"/>
              </a:rPr>
              <a:t>PI: </a:t>
            </a:r>
            <a:r>
              <a:rPr lang="en-US" sz="3200" i="0" dirty="0" err="1">
                <a:solidFill>
                  <a:srgbClr val="FFFF00"/>
                </a:solidFill>
                <a:latin typeface="+mj-lt"/>
              </a:rPr>
              <a:t>Piergiorgio</a:t>
            </a:r>
            <a:r>
              <a:rPr lang="en-US" sz="3200" i="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i="0" dirty="0" err="1">
                <a:solidFill>
                  <a:srgbClr val="FFFF00"/>
                </a:solidFill>
                <a:latin typeface="+mj-lt"/>
              </a:rPr>
              <a:t>Picozza</a:t>
            </a:r>
            <a:endParaRPr lang="it-IT" sz="3200" i="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Picture 23" descr="esa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3150" y="1149899"/>
            <a:ext cx="1386879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 cstate="print"/>
          <a:srcRect r="73376"/>
          <a:stretch>
            <a:fillRect/>
          </a:stretch>
        </p:blipFill>
        <p:spPr bwMode="auto">
          <a:xfrm>
            <a:off x="1788840" y="1293917"/>
            <a:ext cx="1143822" cy="62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8680" y="1221904"/>
            <a:ext cx="1039038" cy="86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9004" y="1149896"/>
            <a:ext cx="1008112" cy="1219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7" name="Picture 54" descr="title"/>
          <p:cNvPicPr>
            <a:picLocks noChangeAspect="1" noChangeArrowheads="1"/>
          </p:cNvPicPr>
          <p:nvPr/>
        </p:nvPicPr>
        <p:blipFill>
          <a:blip r:embed="rId7" cstate="print"/>
          <a:srcRect r="45957"/>
          <a:stretch>
            <a:fillRect/>
          </a:stretch>
        </p:blipFill>
        <p:spPr bwMode="auto">
          <a:xfrm>
            <a:off x="5101208" y="6694512"/>
            <a:ext cx="173212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564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eek.com/wp-content/uploads/2012/09/i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" y="-11834"/>
            <a:ext cx="10068094" cy="7784235"/>
          </a:xfrm>
          <a:prstGeom prst="rect">
            <a:avLst/>
          </a:prstGeom>
          <a:noFill/>
        </p:spPr>
      </p:pic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-9694" y="0"/>
            <a:ext cx="10068094" cy="45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728" tIns="50865" rIns="101728" bIns="5086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ja-JP" altLang="en-US" sz="2200" dirty="0">
                <a:solidFill>
                  <a:schemeClr val="bg1"/>
                </a:solidFill>
              </a:rPr>
              <a:t>“</a:t>
            </a:r>
            <a:r>
              <a:rPr lang="en-US" sz="2200" dirty="0">
                <a:solidFill>
                  <a:schemeClr val="bg1"/>
                </a:solidFill>
              </a:rPr>
              <a:t>Cosmic Ray Observatory on the ISS</a:t>
            </a:r>
            <a:r>
              <a:rPr lang="ja-JP" altLang="en-US" sz="2200" dirty="0">
                <a:solidFill>
                  <a:schemeClr val="bg1"/>
                </a:solidFill>
              </a:rPr>
              <a:t>”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295" y="5160719"/>
            <a:ext cx="2084630" cy="1885637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2011USER\USER\AMS\presentations\AMS02Status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69" y="1101174"/>
            <a:ext cx="2084631" cy="1617383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cxnSp>
        <p:nvCxnSpPr>
          <p:cNvPr id="14" name="Straight Arrow Connector 13"/>
          <p:cNvCxnSpPr/>
          <p:nvPr/>
        </p:nvCxnSpPr>
        <p:spPr>
          <a:xfrm>
            <a:off x="2088083" y="2718541"/>
            <a:ext cx="864828" cy="33137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1969" y="2718545"/>
            <a:ext cx="2084631" cy="6568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tint val="66000"/>
                  <a:satMod val="160000"/>
                  <a:alpha val="60000"/>
                </a:schemeClr>
              </a:gs>
              <a:gs pos="50000">
                <a:schemeClr val="tx1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tx1">
                  <a:lumMod val="75000"/>
                  <a:lumOff val="2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728" tIns="50865" rIns="101728" bIns="5086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i="0" dirty="0">
                <a:solidFill>
                  <a:schemeClr val="bg1"/>
                </a:solidFill>
              </a:rPr>
              <a:t>AMS Launch </a:t>
            </a:r>
          </a:p>
          <a:p>
            <a:pPr algn="ctr" eaLnBrk="1" hangingPunct="1"/>
            <a:r>
              <a:rPr lang="en-US" sz="1800" i="0" dirty="0">
                <a:solidFill>
                  <a:schemeClr val="bg1"/>
                </a:solidFill>
              </a:rPr>
              <a:t>May 16, 2011</a:t>
            </a: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1779" y="1101158"/>
            <a:ext cx="2215176" cy="127115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7" cstate="print"/>
          <a:srcRect l="28923" t="25904" r="28733" b="5467"/>
          <a:stretch>
            <a:fillRect/>
          </a:stretch>
        </p:blipFill>
        <p:spPr bwMode="auto">
          <a:xfrm>
            <a:off x="7461577" y="4410390"/>
            <a:ext cx="1714992" cy="214559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cxnSp>
        <p:nvCxnSpPr>
          <p:cNvPr id="22" name="Straight Arrow Connector 21"/>
          <p:cNvCxnSpPr>
            <a:stCxn id="10" idx="3"/>
          </p:cNvCxnSpPr>
          <p:nvPr/>
        </p:nvCxnSpPr>
        <p:spPr>
          <a:xfrm flipV="1">
            <a:off x="5206926" y="5160705"/>
            <a:ext cx="1265981" cy="94281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472906" y="5160704"/>
            <a:ext cx="988671" cy="54679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171834" y="2372314"/>
            <a:ext cx="1529946" cy="247766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7701780" y="2372314"/>
            <a:ext cx="2215176" cy="6568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tint val="66000"/>
                  <a:satMod val="160000"/>
                  <a:alpha val="42000"/>
                </a:schemeClr>
              </a:gs>
              <a:gs pos="50000">
                <a:schemeClr val="tx1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tx1">
                  <a:lumMod val="75000"/>
                  <a:lumOff val="2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728" tIns="50865" rIns="101728" bIns="5086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i="0" dirty="0">
                <a:solidFill>
                  <a:schemeClr val="bg1"/>
                </a:solidFill>
              </a:rPr>
              <a:t>ISS-CREAM</a:t>
            </a:r>
          </a:p>
          <a:p>
            <a:pPr algn="ctr" eaLnBrk="1" hangingPunct="1"/>
            <a:r>
              <a:rPr lang="en-US" sz="1800" i="0" dirty="0">
                <a:solidFill>
                  <a:schemeClr val="bg1"/>
                </a:solidFill>
              </a:rPr>
              <a:t>Sp-X Launch 2014</a:t>
            </a:r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7280213" y="6555991"/>
            <a:ext cx="2084631" cy="121071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tint val="66000"/>
                  <a:satMod val="160000"/>
                  <a:alpha val="60000"/>
                </a:schemeClr>
              </a:gs>
              <a:gs pos="50000">
                <a:schemeClr val="tx1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tx1">
                  <a:lumMod val="75000"/>
                  <a:lumOff val="2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728" tIns="50865" rIns="101728" bIns="5086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i="0" dirty="0">
                <a:solidFill>
                  <a:schemeClr val="bg1"/>
                </a:solidFill>
              </a:rPr>
              <a:t>JEM-EUSO </a:t>
            </a:r>
          </a:p>
          <a:p>
            <a:pPr algn="ctr" eaLnBrk="1" hangingPunct="1"/>
            <a:r>
              <a:rPr lang="en-US" sz="1800" i="0" dirty="0">
                <a:solidFill>
                  <a:schemeClr val="bg1"/>
                </a:solidFill>
              </a:rPr>
              <a:t>Launch Tentatively </a:t>
            </a:r>
          </a:p>
          <a:p>
            <a:pPr algn="ctr" eaLnBrk="1" hangingPunct="1"/>
            <a:r>
              <a:rPr lang="en-US" sz="1800" i="0" dirty="0">
                <a:solidFill>
                  <a:schemeClr val="bg1"/>
                </a:solidFill>
              </a:rPr>
              <a:t>planned for 2017</a:t>
            </a:r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3122309" y="6835035"/>
            <a:ext cx="2084631" cy="6568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tint val="66000"/>
                  <a:satMod val="160000"/>
                  <a:alpha val="48000"/>
                </a:schemeClr>
              </a:gs>
              <a:gs pos="50000">
                <a:schemeClr val="tx1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tx1">
                  <a:lumMod val="75000"/>
                  <a:lumOff val="2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728" tIns="50865" rIns="101728" bIns="5086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i="0" dirty="0">
                <a:solidFill>
                  <a:schemeClr val="bg1"/>
                </a:solidFill>
              </a:rPr>
              <a:t>CALET on JEM</a:t>
            </a:r>
          </a:p>
          <a:p>
            <a:pPr algn="ctr" eaLnBrk="1" hangingPunct="1"/>
            <a:r>
              <a:rPr lang="en-US" sz="1800" i="0" dirty="0">
                <a:solidFill>
                  <a:schemeClr val="bg1"/>
                </a:solidFill>
              </a:rPr>
              <a:t>HTV Launch 2014</a:t>
            </a: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829402" y="76209"/>
            <a:ext cx="9152813" cy="46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8" tIns="45652" rIns="91308" bIns="4565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9130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i="0" kern="0" dirty="0" smtClean="0">
                <a:solidFill>
                  <a:sysClr val="window" lastClr="FFFFFF"/>
                </a:solidFill>
              </a:rPr>
              <a:t>View from NASA: “</a:t>
            </a:r>
            <a:r>
              <a:rPr kumimoji="0" lang="en-US" i="0" kern="0" dirty="0">
                <a:solidFill>
                  <a:sysClr val="window" lastClr="FFFFFF"/>
                </a:solidFill>
              </a:rPr>
              <a:t>Cosmic Ray Observatory on the ISS</a:t>
            </a:r>
            <a:r>
              <a:rPr kumimoji="0" lang="ja-JP" altLang="en-US" i="0" kern="0" dirty="0">
                <a:solidFill>
                  <a:sysClr val="window" lastClr="FFFFFF"/>
                </a:solidFill>
              </a:rPr>
              <a:t>”</a:t>
            </a:r>
            <a:endParaRPr kumimoji="0" lang="en-US" i="0" kern="0" dirty="0">
              <a:solidFill>
                <a:sysClr val="window" lastClr="FFFFFF"/>
              </a:solidFill>
            </a:endParaRPr>
          </a:p>
        </p:txBody>
      </p:sp>
      <p:pic>
        <p:nvPicPr>
          <p:cNvPr id="19" name="Picture 18" descr="300px-NASA_logo_svg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0" y="0"/>
            <a:ext cx="1165575" cy="985961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FF3FD-DF8B-1F4A-BC5B-277E92B70D2E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5" name="Picture 4" descr="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174155" cy="77690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724" y="285801"/>
            <a:ext cx="9217024" cy="3512278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lIns="91308" tIns="45652" rIns="91308" bIns="45652">
            <a:spAutoFit/>
          </a:bodyPr>
          <a:lstStyle/>
          <a:p>
            <a:pPr algn="ctr"/>
            <a:r>
              <a:rPr lang="en-US" sz="4300" i="0" dirty="0">
                <a:solidFill>
                  <a:srgbClr val="FFFF00"/>
                </a:solidFill>
                <a:latin typeface="+mj-lt"/>
              </a:rPr>
              <a:t>JEM-EUSO goals </a:t>
            </a:r>
          </a:p>
          <a:p>
            <a:endParaRPr lang="en-US" sz="3200" i="0" dirty="0">
              <a:solidFill>
                <a:srgbClr val="FFFF00"/>
              </a:solidFill>
              <a:latin typeface="+mj-lt"/>
            </a:endParaRPr>
          </a:p>
          <a:p>
            <a:r>
              <a:rPr lang="en-US" sz="3200" i="0" dirty="0">
                <a:solidFill>
                  <a:srgbClr val="FFFF00"/>
                </a:solidFill>
                <a:latin typeface="+mj-lt"/>
              </a:rPr>
              <a:t>- </a:t>
            </a:r>
            <a:r>
              <a:rPr lang="en-US" sz="3600" i="0" dirty="0">
                <a:solidFill>
                  <a:srgbClr val="FFFF00"/>
                </a:solidFill>
                <a:latin typeface="+mj-lt"/>
              </a:rPr>
              <a:t>pioneer the study of EECR from Space </a:t>
            </a:r>
          </a:p>
          <a:p>
            <a:r>
              <a:rPr lang="en-US" sz="3600" i="0" dirty="0">
                <a:solidFill>
                  <a:srgbClr val="FFFF00"/>
                </a:solidFill>
                <a:latin typeface="+mj-lt"/>
              </a:rPr>
              <a:t>- increase exposure to EECR by 1 order of magnitude</a:t>
            </a:r>
          </a:p>
          <a:p>
            <a:r>
              <a:rPr lang="en-US" sz="3600" i="0" dirty="0">
                <a:solidFill>
                  <a:srgbClr val="FFFF00"/>
                </a:solidFill>
                <a:latin typeface="+mj-lt"/>
              </a:rPr>
              <a:t>- discover the nearby sources of UHECRs</a:t>
            </a:r>
          </a:p>
        </p:txBody>
      </p:sp>
    </p:spTree>
    <p:extLst>
      <p:ext uri="{BB962C8B-B14F-4D97-AF65-F5344CB8AC3E}">
        <p14:creationId xmlns:p14="http://schemas.microsoft.com/office/powerpoint/2010/main" val="207221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1" name="Picture 4" descr="euso_nadir_1a"/>
          <p:cNvPicPr>
            <a:picLocks noChangeAspect="1" noChangeArrowheads="1"/>
          </p:cNvPicPr>
          <p:nvPr/>
        </p:nvPicPr>
        <p:blipFill>
          <a:blip r:embed="rId3">
            <a:lum bright="12000" contrast="24000"/>
          </a:blip>
          <a:srcRect/>
          <a:stretch>
            <a:fillRect/>
          </a:stretch>
        </p:blipFill>
        <p:spPr bwMode="auto">
          <a:xfrm>
            <a:off x="76200" y="51647"/>
            <a:ext cx="3268980" cy="284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2" name="Picture 3" descr="euso0a"/>
          <p:cNvPicPr>
            <a:picLocks noChangeAspect="1" noChangeArrowheads="1"/>
          </p:cNvPicPr>
          <p:nvPr/>
        </p:nvPicPr>
        <p:blipFill>
          <a:blip r:embed="rId4">
            <a:lum bright="12000" contrast="24000"/>
          </a:blip>
          <a:srcRect r="4437"/>
          <a:stretch>
            <a:fillRect/>
          </a:stretch>
        </p:blipFill>
        <p:spPr bwMode="auto">
          <a:xfrm>
            <a:off x="6528132" y="14"/>
            <a:ext cx="3454083" cy="270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0" y="1752603"/>
            <a:ext cx="1219200" cy="533400"/>
          </a:xfrm>
          <a:noFill/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sz="2200" b="1" dirty="0">
                <a:ea typeface="ＭＳ Ｐゴシック" charset="-128"/>
                <a:cs typeface="ＭＳ Ｐゴシック" charset="-128"/>
              </a:rPr>
              <a:t>Nadir</a:t>
            </a:r>
          </a:p>
        </p:txBody>
      </p:sp>
      <p:sp>
        <p:nvSpPr>
          <p:cNvPr id="242695" name="Rectangle 28"/>
          <p:cNvSpPr>
            <a:spLocks noChangeArrowheads="1"/>
          </p:cNvSpPr>
          <p:nvPr/>
        </p:nvSpPr>
        <p:spPr bwMode="auto">
          <a:xfrm>
            <a:off x="3657604" y="1"/>
            <a:ext cx="2590800" cy="97661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101680" tIns="50841" rIns="101680" bIns="50841">
            <a:prstTxWarp prst="textNoShape">
              <a:avLst/>
            </a:prstTxWarp>
            <a:spAutoFit/>
          </a:bodyPr>
          <a:lstStyle/>
          <a:p>
            <a:r>
              <a:rPr lang="en-US" sz="2800" i="0">
                <a:latin typeface="+mj-lt"/>
              </a:rPr>
              <a:t>Fluorescence</a:t>
            </a:r>
          </a:p>
          <a:p>
            <a:r>
              <a:rPr lang="en-US" sz="2800" i="0">
                <a:latin typeface="+mj-lt"/>
              </a:rPr>
              <a:t> from SPACE</a:t>
            </a:r>
          </a:p>
        </p:txBody>
      </p:sp>
      <p:sp>
        <p:nvSpPr>
          <p:cNvPr id="11" name="Rectangle 9"/>
          <p:cNvSpPr txBox="1">
            <a:spLocks noChangeArrowheads="1"/>
          </p:cNvSpPr>
          <p:nvPr/>
        </p:nvSpPr>
        <p:spPr bwMode="auto">
          <a:xfrm>
            <a:off x="6705600" y="2133600"/>
            <a:ext cx="121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375" tIns="51187" rIns="102375" bIns="51187" numCol="1" anchor="t" anchorCtr="0" compatLnSpc="1">
            <a:prstTxWarp prst="textNoShape">
              <a:avLst/>
            </a:prstTxWarp>
          </a:bodyPr>
          <a:lstStyle/>
          <a:p>
            <a:pPr marL="381256" indent="-381256" defTabSz="913010">
              <a:spcBef>
                <a:spcPct val="20000"/>
              </a:spcBef>
              <a:buClr>
                <a:schemeClr val="hlink"/>
              </a:buClr>
              <a:buSzPct val="50000"/>
              <a:defRPr/>
            </a:pPr>
            <a:r>
              <a:rPr lang="en-US" sz="2200" b="1" i="0" kern="0" dirty="0">
                <a:latin typeface="+mj-lt"/>
                <a:ea typeface="ＭＳ Ｐゴシック" charset="-128"/>
                <a:cs typeface="ＭＳ Ｐゴシック" charset="-128"/>
              </a:rPr>
              <a:t>Tilt</a:t>
            </a:r>
          </a:p>
        </p:txBody>
      </p:sp>
      <p:pic>
        <p:nvPicPr>
          <p:cNvPr id="14" name="Picture 4" descr="john-gray1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14" y="1017810"/>
            <a:ext cx="1524001" cy="195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5656" y="1219200"/>
            <a:ext cx="15275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352800" y="990601"/>
            <a:ext cx="2057400" cy="477603"/>
          </a:xfrm>
          <a:prstGeom prst="rect">
            <a:avLst/>
          </a:prstGeom>
          <a:noFill/>
        </p:spPr>
        <p:txBody>
          <a:bodyPr wrap="square" lIns="91308" tIns="45652" rIns="91308" bIns="45652" rtlCol="0">
            <a:spAutoFit/>
          </a:bodyPr>
          <a:lstStyle/>
          <a:p>
            <a:r>
              <a:rPr lang="en-US" sz="2500" i="0">
                <a:solidFill>
                  <a:srgbClr val="FF0000"/>
                </a:solidFill>
              </a:rPr>
              <a:t>J. Linsley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6800" y="990601"/>
            <a:ext cx="2057400" cy="477603"/>
          </a:xfrm>
          <a:prstGeom prst="rect">
            <a:avLst/>
          </a:prstGeom>
          <a:noFill/>
        </p:spPr>
        <p:txBody>
          <a:bodyPr wrap="square" lIns="91308" tIns="45652" rIns="91308" bIns="45652" rtlCol="0">
            <a:spAutoFit/>
          </a:bodyPr>
          <a:lstStyle/>
          <a:p>
            <a:r>
              <a:rPr lang="en-US" sz="2500" i="0">
                <a:solidFill>
                  <a:srgbClr val="FF0000"/>
                </a:solidFill>
              </a:rPr>
              <a:t>Y. Takahashi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264" y="2878088"/>
            <a:ext cx="5981136" cy="4894312"/>
          </a:xfrm>
          <a:prstGeom prst="rect">
            <a:avLst/>
          </a:prstGeom>
        </p:spPr>
      </p:pic>
      <p:sp>
        <p:nvSpPr>
          <p:cNvPr id="19" name="Oval 9"/>
          <p:cNvSpPr>
            <a:spLocks noChangeArrowheads="1"/>
          </p:cNvSpPr>
          <p:nvPr/>
        </p:nvSpPr>
        <p:spPr bwMode="auto">
          <a:xfrm rot="19221804">
            <a:off x="5411119" y="4361735"/>
            <a:ext cx="4617465" cy="2406650"/>
          </a:xfrm>
          <a:prstGeom prst="ellipse">
            <a:avLst/>
          </a:prstGeom>
          <a:solidFill>
            <a:srgbClr val="808080">
              <a:alpha val="43137"/>
            </a:srgbClr>
          </a:solidFill>
          <a:ln w="53975">
            <a:solidFill>
              <a:srgbClr val="3366FF"/>
            </a:solidFill>
            <a:round/>
            <a:headEnd/>
            <a:tailEnd/>
          </a:ln>
        </p:spPr>
        <p:txBody>
          <a:bodyPr wrap="none" lIns="101680" tIns="50841" rIns="101680" bIns="50841" anchor="ctr">
            <a:prstTxWarp prst="textNoShape">
              <a:avLst/>
            </a:prstTxWarp>
          </a:bodyPr>
          <a:lstStyle/>
          <a:p>
            <a:pPr eaLnBrk="1" hangingPunct="1"/>
            <a:endParaRPr lang="ja-JP" altLang="en-US" sz="2000" i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Oval 3"/>
          <p:cNvSpPr>
            <a:spLocks noChangeArrowheads="1"/>
          </p:cNvSpPr>
          <p:nvPr/>
        </p:nvSpPr>
        <p:spPr bwMode="auto">
          <a:xfrm>
            <a:off x="7045424" y="3958208"/>
            <a:ext cx="2407156" cy="2304256"/>
          </a:xfrm>
          <a:prstGeom prst="ellipse">
            <a:avLst/>
          </a:prstGeom>
          <a:gradFill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gamma/>
                  <a:shade val="46275"/>
                  <a:invGamma/>
                  <a:alpha val="28999"/>
                </a:schemeClr>
              </a:gs>
            </a:gsLst>
            <a:path path="shape">
              <a:fillToRect l="50000" t="50000" r="50000" b="50000"/>
            </a:path>
          </a:gradFill>
          <a:ln w="635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101680" tIns="50841" rIns="101680" bIns="50841" anchor="ctr">
            <a:prstTxWarp prst="textNoShape">
              <a:avLst/>
            </a:prstTxWarp>
          </a:bodyPr>
          <a:lstStyle/>
          <a:p>
            <a:pPr eaLnBrk="1" hangingPunct="1"/>
            <a:endParaRPr lang="ja-JP" altLang="en-US" sz="2000" i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9"/>
          <p:cNvSpPr txBox="1">
            <a:spLocks noChangeArrowheads="1"/>
          </p:cNvSpPr>
          <p:nvPr/>
        </p:nvSpPr>
        <p:spPr bwMode="auto">
          <a:xfrm>
            <a:off x="5749280" y="5830416"/>
            <a:ext cx="121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375" tIns="51187" rIns="102375" bIns="51187" numCol="1" anchor="t" anchorCtr="0" compatLnSpc="1">
            <a:prstTxWarp prst="textNoShape">
              <a:avLst/>
            </a:prstTxWarp>
          </a:bodyPr>
          <a:lstStyle/>
          <a:p>
            <a:pPr marL="381256" indent="-381256" defTabSz="913010">
              <a:spcBef>
                <a:spcPct val="20000"/>
              </a:spcBef>
              <a:buClr>
                <a:schemeClr val="hlink"/>
              </a:buClr>
              <a:buSzPct val="50000"/>
              <a:defRPr/>
            </a:pPr>
            <a:r>
              <a:rPr lang="en-US" sz="2200" b="1" i="0" kern="0" dirty="0">
                <a:latin typeface="+mj-lt"/>
                <a:ea typeface="ＭＳ Ｐゴシック" charset="-128"/>
                <a:cs typeface="ＭＳ Ｐゴシック" charset="-128"/>
              </a:rPr>
              <a:t>Tilt</a:t>
            </a:r>
          </a:p>
        </p:txBody>
      </p:sp>
      <p:sp>
        <p:nvSpPr>
          <p:cNvPr id="22" name="Rectangle 9"/>
          <p:cNvSpPr txBox="1">
            <a:spLocks noChangeArrowheads="1"/>
          </p:cNvSpPr>
          <p:nvPr/>
        </p:nvSpPr>
        <p:spPr bwMode="auto">
          <a:xfrm>
            <a:off x="7621488" y="4678288"/>
            <a:ext cx="121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375" tIns="51187" rIns="102375" bIns="51187" numCol="1" anchor="t" anchorCtr="0" compatLnSpc="1">
            <a:prstTxWarp prst="textNoShape">
              <a:avLst/>
            </a:prstTxWarp>
          </a:bodyPr>
          <a:lstStyle>
            <a:lvl1pPr marL="381256" indent="-38125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Monotype Sorts" pitchFamily="-108" charset="2"/>
              <a:buNone/>
              <a:defRPr kumimoji="1" sz="3100">
                <a:solidFill>
                  <a:schemeClr val="tx1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defRPr>
            </a:lvl1pPr>
            <a:lvl2pPr marL="826052" indent="-31771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8" charset="2"/>
              <a:buChar char="–"/>
              <a:defRPr kumimoji="1" sz="29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2pPr>
            <a:lvl3pPr marL="1270853" indent="-25417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2"/>
              <a:buChar char="²"/>
              <a:defRPr kumimoji="1" sz="2700">
                <a:solidFill>
                  <a:srgbClr val="FFFFFF"/>
                </a:solidFill>
                <a:latin typeface="+mj-lt"/>
                <a:ea typeface="ＭＳ Ｐゴシック" pitchFamily="-97" charset="-128"/>
              </a:defRPr>
            </a:lvl3pPr>
            <a:lvl4pPr marL="1779195" indent="-25417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22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4pPr>
            <a:lvl5pPr marL="2287534" indent="-25417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»"/>
              <a:defRPr kumimoji="1" sz="22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5pPr>
            <a:lvl6pPr marL="2795877" indent="-25417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3304219" indent="-25417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812560" indent="-25417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4320897" indent="-25417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>
              <a:buFont typeface="Monotype Sorts" charset="2"/>
              <a:buNone/>
            </a:pPr>
            <a:r>
              <a:rPr lang="en-US" sz="2200" b="1" i="0" dirty="0" smtClean="0">
                <a:ea typeface="ＭＳ Ｐゴシック" charset="-128"/>
                <a:cs typeface="ＭＳ Ｐゴシック" charset="-128"/>
              </a:rPr>
              <a:t>Nadir</a:t>
            </a:r>
            <a:endParaRPr lang="en-US" sz="2200" b="1" i="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" name="Picture 2" descr="fig_2_1_3_jpeg"/>
          <p:cNvPicPr>
            <a:picLocks noChangeAspect="1" noChangeArrowheads="1"/>
          </p:cNvPicPr>
          <p:nvPr/>
        </p:nvPicPr>
        <p:blipFill rotWithShape="1">
          <a:blip r:embed="rId8"/>
          <a:srcRect r="2790"/>
          <a:stretch/>
        </p:blipFill>
        <p:spPr bwMode="auto">
          <a:xfrm>
            <a:off x="4" y="2878089"/>
            <a:ext cx="4381123" cy="48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893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76E8-BB1A-A942-B908-9931714DD9F4}" type="slidenum">
              <a:rPr lang="en-US"/>
              <a:pPr/>
              <a:t>86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126605"/>
              </p:ext>
            </p:extLst>
          </p:nvPr>
        </p:nvGraphicFramePr>
        <p:xfrm>
          <a:off x="971600" y="1268761"/>
          <a:ext cx="7943800" cy="5709153"/>
        </p:xfrm>
        <a:graphic>
          <a:graphicData uri="http://schemas.openxmlformats.org/drawingml/2006/table">
            <a:tbl>
              <a:tblPr firstRow="1" bandRow="1">
                <a:effectLst>
                  <a:outerShdw blurRad="247650" dist="38100" dir="3000000" sx="89000" sy="89000" algn="tl" rotWithShape="0">
                    <a:srgbClr val="800000">
                      <a:alpha val="43000"/>
                    </a:srgbClr>
                  </a:outerShdw>
                </a:effectLst>
              </a:tblPr>
              <a:tblGrid>
                <a:gridCol w="3971900"/>
                <a:gridCol w="3971900"/>
              </a:tblGrid>
              <a:tr h="45450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Parameter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5B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Value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5B"/>
                    </a:solidFill>
                  </a:tcPr>
                </a:tc>
              </a:tr>
              <a:tr h="45450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Launch date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2017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450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Mission</a:t>
                      </a:r>
                      <a:r>
                        <a:rPr lang="en-US" sz="2000" b="1" baseline="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 Lifetime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3+2 years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450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Rocket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H2B or </a:t>
                      </a:r>
                      <a:r>
                        <a:rPr lang="en-US" sz="2000" b="1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Falcon9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450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Transport Vehicle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HTV </a:t>
                      </a:r>
                      <a:r>
                        <a:rPr lang="en-US" sz="2000" b="1" dirty="0" smtClean="0">
                          <a:solidFill>
                            <a:schemeClr val="bg2"/>
                          </a:solidFill>
                          <a:latin typeface="Arial"/>
                          <a:cs typeface="Arial"/>
                        </a:rPr>
                        <a:t>or Dragon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450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Accommodation on JEM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EF#9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450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Mass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~1200 kg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483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Power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926 W (op.) 352</a:t>
                      </a:r>
                      <a:r>
                        <a:rPr lang="en-US" sz="2000" b="1" baseline="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 W (non op.)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1924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lang="en-US" sz="2000" b="1" baseline="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 rate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285 kbps (+ on board storage)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450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Orbit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~400 km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450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Inclination of the Orbit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51.6°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450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Operation Temperature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-10° to +50°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52736" y="-2232"/>
            <a:ext cx="8125544" cy="861864"/>
          </a:xfrm>
          <a:prstGeom prst="rect">
            <a:avLst/>
          </a:prstGeom>
          <a:solidFill>
            <a:schemeClr val="bg1">
              <a:alpha val="24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02387" tIns="51194" rIns="102387" bIns="51194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i="0" dirty="0">
                <a:latin typeface="+mj-lt"/>
              </a:rPr>
              <a:t>JEM-EUSO Mission</a:t>
            </a:r>
            <a:endParaRPr lang="en-US" sz="4800" b="1" i="0" dirty="0">
              <a:latin typeface="+mj-lt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442279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27A0B-2018-B749-B9F4-82D35134B8BD}" type="slidenum">
              <a:rPr lang="en-US"/>
              <a:pPr/>
              <a:t>87</a:t>
            </a:fld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9387840" cy="1295400"/>
          </a:xfrm>
        </p:spPr>
        <p:txBody>
          <a:bodyPr>
            <a:normAutofit/>
          </a:bodyPr>
          <a:lstStyle/>
          <a:p>
            <a:r>
              <a:rPr lang="en-US" altLang="ja-JP" sz="4500"/>
              <a:t>Full Sky Coverage </a:t>
            </a:r>
            <a:br>
              <a:rPr lang="en-US" altLang="ja-JP" sz="4500"/>
            </a:br>
            <a:r>
              <a:rPr lang="en-US" altLang="ja-JP" sz="1000"/>
              <a:t> </a:t>
            </a:r>
            <a:r>
              <a:rPr lang="en-US" altLang="ja-JP" sz="4500"/>
              <a:t/>
            </a:r>
            <a:br>
              <a:rPr lang="en-US" altLang="ja-JP" sz="4500"/>
            </a:br>
            <a:r>
              <a:rPr lang="en-US" altLang="ja-JP" sz="3600"/>
              <a:t>with nearly uniform exposure</a:t>
            </a:r>
            <a:endParaRPr lang="en-US" altLang="ja-JP" sz="3600">
              <a:solidFill>
                <a:schemeClr val="accent2"/>
              </a:solidFill>
            </a:endParaRPr>
          </a:p>
        </p:txBody>
      </p:sp>
      <p:pic>
        <p:nvPicPr>
          <p:cNvPr id="23961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2" y="1838751"/>
            <a:ext cx="4805204" cy="4950816"/>
          </a:xfrm>
        </p:spPr>
      </p:pic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2811463" y="6415829"/>
            <a:ext cx="2013440" cy="34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728" tIns="50865" rIns="101728" bIns="50865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ea typeface="ＭＳ Ｐゴシック" pitchFamily="-83" charset="-128"/>
                <a:cs typeface="ＭＳ Ｐゴシック" pitchFamily="-83" charset="-128"/>
              </a:rPr>
              <a:t>http://www.nlsa.com/</a:t>
            </a:r>
          </a:p>
        </p:txBody>
      </p:sp>
      <p:pic>
        <p:nvPicPr>
          <p:cNvPr id="239621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953000" y="3657605"/>
            <a:ext cx="4866156" cy="3042178"/>
          </a:xfrm>
        </p:spPr>
      </p:pic>
      <p:sp>
        <p:nvSpPr>
          <p:cNvPr id="239622" name="Text Box 6"/>
          <p:cNvSpPr txBox="1">
            <a:spLocks noChangeArrowheads="1"/>
          </p:cNvSpPr>
          <p:nvPr/>
        </p:nvSpPr>
        <p:spPr bwMode="auto">
          <a:xfrm>
            <a:off x="152401" y="6838529"/>
            <a:ext cx="5020310" cy="93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728" tIns="50865" rIns="101728" bIns="50865">
            <a:prstTxWarp prst="textNoShape">
              <a:avLst/>
            </a:prstTxWarp>
            <a:spAutoFit/>
          </a:bodyPr>
          <a:lstStyle/>
          <a:p>
            <a:r>
              <a:rPr kumimoji="1" lang="ja-JP" b="1" i="0" dirty="0">
                <a:latin typeface="+mj-lt"/>
                <a:ea typeface="ＭＳ Ｐゴシック" pitchFamily="-83" charset="-128"/>
                <a:cs typeface="ＭＳ Ｐゴシック" pitchFamily="-83" charset="-128"/>
              </a:rPr>
              <a:t>Inclination:  51.6</a:t>
            </a:r>
            <a:r>
              <a:rPr kumimoji="1" lang="en-US" altLang="ja-JP" b="1" i="0" dirty="0">
                <a:latin typeface="+mj-lt"/>
                <a:ea typeface="ＭＳ Ｐゴシック" pitchFamily="-83" charset="-128"/>
                <a:cs typeface="ＭＳ Ｐゴシック" pitchFamily="-83" charset="-128"/>
              </a:rPr>
              <a:t>°</a:t>
            </a:r>
          </a:p>
          <a:p>
            <a:r>
              <a:rPr kumimoji="1" lang="en-US" altLang="ja-JP" i="0" dirty="0">
                <a:latin typeface="+mj-lt"/>
                <a:ea typeface="ＭＳ Ｐゴシック" pitchFamily="-83" charset="-128"/>
                <a:cs typeface="ＭＳ Ｐゴシック" pitchFamily="-83" charset="-128"/>
              </a:rPr>
              <a:t>Height:    </a:t>
            </a:r>
            <a:r>
              <a:rPr kumimoji="1" lang="en-US" altLang="ja-JP" i="0" dirty="0">
                <a:latin typeface="+mn-lt"/>
                <a:ea typeface="ＭＳ Ｐゴシック" pitchFamily="-83" charset="-128"/>
                <a:cs typeface="ＭＳ Ｐゴシック" pitchFamily="-83" charset="-128"/>
              </a:rPr>
              <a:t>~</a:t>
            </a:r>
            <a:r>
              <a:rPr kumimoji="1" lang="en-US" altLang="ja-JP" i="0" dirty="0">
                <a:latin typeface="+mj-lt"/>
                <a:ea typeface="ＭＳ Ｐゴシック" pitchFamily="-83" charset="-128"/>
                <a:cs typeface="ＭＳ Ｐゴシック" pitchFamily="-83" charset="-128"/>
              </a:rPr>
              <a:t>400km</a:t>
            </a:r>
            <a:endParaRPr kumimoji="1" lang="ja-JP" i="0" dirty="0">
              <a:latin typeface="+mj-lt"/>
              <a:ea typeface="ＭＳ Ｐゴシック" pitchFamily="-83" charset="-128"/>
              <a:cs typeface="ＭＳ Ｐゴシック" pitchFamily="-83" charset="-128"/>
            </a:endParaRPr>
          </a:p>
        </p:txBody>
      </p:sp>
      <p:sp>
        <p:nvSpPr>
          <p:cNvPr id="239623" name="Text Box 7"/>
          <p:cNvSpPr txBox="1">
            <a:spLocks noChangeArrowheads="1"/>
          </p:cNvSpPr>
          <p:nvPr/>
        </p:nvSpPr>
        <p:spPr bwMode="auto">
          <a:xfrm>
            <a:off x="4953000" y="3124200"/>
            <a:ext cx="3881914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728" tIns="50865" rIns="101728" bIns="50865">
            <a:prstTxWarp prst="textNoShape">
              <a:avLst/>
            </a:prstTxWarp>
            <a:spAutoFit/>
          </a:bodyPr>
          <a:lstStyle/>
          <a:p>
            <a:r>
              <a:rPr lang="en-US" altLang="ja-JP" b="1" i="0">
                <a:latin typeface="+mj-lt"/>
                <a:ea typeface="ＭＳ Ｐゴシック" pitchFamily="-83" charset="-128"/>
                <a:cs typeface="ＭＳ Ｐゴシック" pitchFamily="-83" charset="-128"/>
              </a:rPr>
              <a:t>T</a:t>
            </a:r>
            <a:r>
              <a:rPr kumimoji="1" lang="en-US" altLang="ja-JP" b="1" i="0">
                <a:latin typeface="+mj-lt"/>
                <a:ea typeface="ＭＳ Ｐゴシック" pitchFamily="-83" charset="-128"/>
                <a:cs typeface="ＭＳ Ｐゴシック" pitchFamily="-83" charset="-128"/>
              </a:rPr>
              <a:t>he ISS ORBIT</a:t>
            </a:r>
            <a:endParaRPr kumimoji="1" lang="ja-JP" b="1" i="0">
              <a:latin typeface="+mj-lt"/>
              <a:ea typeface="ＭＳ Ｐゴシック" pitchFamily="-83" charset="-128"/>
              <a:cs typeface="ＭＳ Ｐゴシック" pitchFamily="-8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81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3" y="228603"/>
            <a:ext cx="3886200" cy="2514600"/>
          </a:xfrm>
        </p:spPr>
        <p:txBody>
          <a:bodyPr/>
          <a:lstStyle/>
          <a:p>
            <a:r>
              <a:rPr lang="en-US"/>
              <a:t>JEM-EUSO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Sky Coverage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/>
              <a:pPr/>
              <a:t>88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304805"/>
            <a:ext cx="58293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0133"/>
            <a:ext cx="5461248" cy="418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7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5" y="259117"/>
            <a:ext cx="9637554" cy="811425"/>
          </a:xfrm>
        </p:spPr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Challenging Accelerators</a:t>
            </a:r>
          </a:p>
        </p:txBody>
      </p:sp>
      <p:pic>
        <p:nvPicPr>
          <p:cNvPr id="60419" name="Picture 8" descr="lhc_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8640" y="2072640"/>
            <a:ext cx="5364480" cy="552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9" descr="lhc_cer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89934"/>
            <a:ext cx="4358640" cy="299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10"/>
          <p:cNvSpPr>
            <a:spLocks noChangeArrowheads="1"/>
          </p:cNvSpPr>
          <p:nvPr/>
        </p:nvSpPr>
        <p:spPr bwMode="auto">
          <a:xfrm>
            <a:off x="251470" y="1209065"/>
            <a:ext cx="4751690" cy="2211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03" tIns="50754" rIns="101503" bIns="50754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Zapf Dingbats" pitchFamily="-108" charset="2"/>
              <a:buNone/>
            </a:pPr>
            <a:endParaRPr lang="en-GB" sz="2200" i="0">
              <a:latin typeface="Helvetica" pitchFamily="-10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Zapf Dingbats" pitchFamily="-108" charset="2"/>
              <a:buNone/>
            </a:pPr>
            <a:r>
              <a:rPr lang="en-GB" sz="2500" i="0">
                <a:latin typeface="Helvetica" pitchFamily="-108" charset="0"/>
              </a:rPr>
              <a:t>to reach 10</a:t>
            </a:r>
            <a:r>
              <a:rPr lang="en-GB" sz="2500" i="0" baseline="30000">
                <a:latin typeface="Helvetica" pitchFamily="-108" charset="0"/>
              </a:rPr>
              <a:t>20</a:t>
            </a:r>
            <a:r>
              <a:rPr lang="en-GB" sz="2500" i="0">
                <a:latin typeface="Helvetica" pitchFamily="-108" charset="0"/>
              </a:rPr>
              <a:t> eV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Zapf Dingbats" pitchFamily="-108" charset="2"/>
              <a:buNone/>
            </a:pPr>
            <a:r>
              <a:rPr lang="en-GB" sz="2500" i="0">
                <a:latin typeface="Helvetica" pitchFamily="-108" charset="0"/>
              </a:rPr>
              <a:t>LHC magnetic field,</a:t>
            </a:r>
            <a:br>
              <a:rPr lang="en-GB" sz="2500" i="0">
                <a:latin typeface="Helvetica" pitchFamily="-108" charset="0"/>
              </a:rPr>
            </a:br>
            <a:r>
              <a:rPr lang="en-GB" sz="2500" i="0">
                <a:latin typeface="Helvetica" pitchFamily="-108" charset="0"/>
              </a:rPr>
              <a:t>radius ~ 10</a:t>
            </a:r>
            <a:r>
              <a:rPr lang="en-GB" sz="2500" i="0" baseline="30000">
                <a:latin typeface="Helvetica" pitchFamily="-108" charset="0"/>
              </a:rPr>
              <a:t>7</a:t>
            </a:r>
            <a:r>
              <a:rPr lang="en-GB" sz="2500" i="0">
                <a:latin typeface="Helvetica" pitchFamily="-108" charset="0"/>
              </a:rPr>
              <a:t> km (Sun - Mercury)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Zapf Dingbats" pitchFamily="-108" charset="2"/>
              <a:buNone/>
            </a:pPr>
            <a:r>
              <a:rPr lang="en-GB" sz="2500" i="0">
                <a:latin typeface="Helvetica" pitchFamily="-108" charset="0"/>
              </a:rPr>
              <a:t>or 10 GT fields!</a:t>
            </a:r>
          </a:p>
        </p:txBody>
      </p:sp>
    </p:spTree>
    <p:extLst>
      <p:ext uri="{BB962C8B-B14F-4D97-AF65-F5344CB8AC3E}">
        <p14:creationId xmlns:p14="http://schemas.microsoft.com/office/powerpoint/2010/main" val="36035462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/>
              <a:pPr/>
              <a:t>89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63" y="184150"/>
            <a:ext cx="10061266" cy="7588250"/>
          </a:xfrm>
          <a:prstGeom prst="rect">
            <a:avLst/>
          </a:prstGeom>
        </p:spPr>
      </p:pic>
      <p:pic>
        <p:nvPicPr>
          <p:cNvPr id="14" name="Picture 23" descr="esa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14" y="228601"/>
            <a:ext cx="1386879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4" descr="title"/>
          <p:cNvPicPr>
            <a:picLocks noChangeAspect="1" noChangeArrowheads="1"/>
          </p:cNvPicPr>
          <p:nvPr/>
        </p:nvPicPr>
        <p:blipFill>
          <a:blip r:embed="rId4" cstate="print"/>
          <a:srcRect r="45957"/>
          <a:stretch>
            <a:fillRect/>
          </a:stretch>
        </p:blipFill>
        <p:spPr bwMode="auto">
          <a:xfrm>
            <a:off x="4211479" y="152399"/>
            <a:ext cx="173212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5" cstate="print"/>
          <a:srcRect r="73376"/>
          <a:stretch>
            <a:fillRect/>
          </a:stretch>
        </p:blipFill>
        <p:spPr bwMode="auto">
          <a:xfrm>
            <a:off x="1066800" y="228604"/>
            <a:ext cx="1143822" cy="62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228600"/>
            <a:ext cx="1039038" cy="86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3400" y="228600"/>
            <a:ext cx="864054" cy="104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597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97A7-17A8-2446-ACE4-C3D900663904}" type="slidenum">
              <a:rPr lang="en-US"/>
              <a:pPr/>
              <a:t>90</a:t>
            </a:fld>
            <a:endParaRPr lang="en-US"/>
          </a:p>
        </p:txBody>
      </p:sp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>
            <a:lum bright="-12000" contrast="24000"/>
          </a:blip>
          <a:srcRect l="2054" t="8337" r="2054" b="2779"/>
          <a:stretch>
            <a:fillRect/>
          </a:stretch>
        </p:blipFill>
        <p:spPr bwMode="auto">
          <a:xfrm>
            <a:off x="4191000" y="3634851"/>
            <a:ext cx="5867400" cy="413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4915" name="Picture 3" descr="htv_004"/>
          <p:cNvPicPr>
            <a:picLocks noChangeAspect="1" noChangeArrowheads="1"/>
          </p:cNvPicPr>
          <p:nvPr/>
        </p:nvPicPr>
        <p:blipFill>
          <a:blip r:embed="rId4"/>
          <a:srcRect t="9448"/>
          <a:stretch>
            <a:fillRect/>
          </a:stretch>
        </p:blipFill>
        <p:spPr bwMode="auto">
          <a:xfrm>
            <a:off x="0" y="-30585"/>
            <a:ext cx="4632802" cy="324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16" name="Picture 4" descr="htv_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24214"/>
            <a:ext cx="5410200" cy="347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49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549640" cy="690880"/>
          </a:xfrm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ja-JP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-83" charset="0"/>
              </a:rPr>
              <a:t>H-II Transfer Vehicle (HTV)</a:t>
            </a: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395312" y="7425131"/>
            <a:ext cx="939528" cy="34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1728" tIns="50865" rIns="101728" bIns="50865" anchor="ctr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ea typeface="ＭＳ Ｐゴシック" pitchFamily="-83" charset="-128"/>
                <a:cs typeface="ＭＳ Ｐゴシック" pitchFamily="-83" charset="-128"/>
              </a:rPr>
              <a:t>©JAXA</a:t>
            </a:r>
            <a:r>
              <a:rPr lang="en-US" altLang="ja-JP" sz="1600">
                <a:ea typeface="ＭＳ Ｐゴシック" pitchFamily="-83" charset="-128"/>
                <a:cs typeface="ＭＳ Ｐゴシック" pitchFamily="-83" charset="-128"/>
              </a:rPr>
              <a:t> </a:t>
            </a:r>
          </a:p>
        </p:txBody>
      </p:sp>
      <p:pic>
        <p:nvPicPr>
          <p:cNvPr id="294919" name="Picture 7" descr="top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33103"/>
            <a:ext cx="4187508" cy="453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4920" name="Rectangle 8"/>
          <p:cNvSpPr>
            <a:spLocks noChangeArrowheads="1"/>
          </p:cNvSpPr>
          <p:nvPr/>
        </p:nvSpPr>
        <p:spPr bwMode="auto">
          <a:xfrm>
            <a:off x="4206239" y="3429001"/>
            <a:ext cx="5852175" cy="518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1728" tIns="50865" rIns="101728" bIns="50865">
            <a:prstTxWarp prst="textNoShape">
              <a:avLst/>
            </a:prstTxWarp>
            <a:spAutoFit/>
          </a:bodyPr>
          <a:lstStyle/>
          <a:p>
            <a:r>
              <a:rPr kumimoji="1" lang="en-US" altLang="ja-JP">
                <a:solidFill>
                  <a:srgbClr val="000000"/>
                </a:solidFill>
                <a:latin typeface="Arial Black" pitchFamily="-83" charset="0"/>
                <a:ea typeface="ＭＳ Ｐゴシック" pitchFamily="-83" charset="-128"/>
                <a:cs typeface="ＭＳ Ｐゴシック" pitchFamily="-83" charset="-128"/>
              </a:rPr>
              <a:t>HTV is 4m across ~10 m long</a:t>
            </a:r>
          </a:p>
        </p:txBody>
      </p:sp>
    </p:spTree>
    <p:extLst>
      <p:ext uri="{BB962C8B-B14F-4D97-AF65-F5344CB8AC3E}">
        <p14:creationId xmlns:p14="http://schemas.microsoft.com/office/powerpoint/2010/main" val="245264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31489" b="3148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/>
              <a:pPr/>
              <a:t>91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3" y="184150"/>
            <a:ext cx="10061266" cy="7588250"/>
          </a:xfrm>
          <a:prstGeom prst="rect">
            <a:avLst/>
          </a:prstGeom>
        </p:spPr>
      </p:pic>
      <p:pic>
        <p:nvPicPr>
          <p:cNvPr id="15" name="Picture 23" descr="esa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14" y="228601"/>
            <a:ext cx="1386879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4" descr="title"/>
          <p:cNvPicPr>
            <a:picLocks noChangeAspect="1" noChangeArrowheads="1"/>
          </p:cNvPicPr>
          <p:nvPr/>
        </p:nvPicPr>
        <p:blipFill>
          <a:blip r:embed="rId5" cstate="print"/>
          <a:srcRect r="45957"/>
          <a:stretch>
            <a:fillRect/>
          </a:stretch>
        </p:blipFill>
        <p:spPr bwMode="auto">
          <a:xfrm>
            <a:off x="4211479" y="152399"/>
            <a:ext cx="173212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6" cstate="print"/>
          <a:srcRect r="73376"/>
          <a:stretch>
            <a:fillRect/>
          </a:stretch>
        </p:blipFill>
        <p:spPr bwMode="auto">
          <a:xfrm>
            <a:off x="1066800" y="228604"/>
            <a:ext cx="1143822" cy="62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228600"/>
            <a:ext cx="1039038" cy="86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400" y="228600"/>
            <a:ext cx="864054" cy="104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rcRect b="30757"/>
          <a:stretch>
            <a:fillRect/>
          </a:stretch>
        </p:blipFill>
        <p:spPr>
          <a:xfrm rot="19268683">
            <a:off x="2113503" y="2180019"/>
            <a:ext cx="1404614" cy="140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rcRect t="4114"/>
          <a:stretch>
            <a:fillRect/>
          </a:stretch>
        </p:blipFill>
        <p:spPr>
          <a:xfrm rot="8318992">
            <a:off x="3076203" y="3390885"/>
            <a:ext cx="643322" cy="787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653" t="8842" r="41850" b="5430"/>
          <a:stretch/>
        </p:blipFill>
        <p:spPr>
          <a:xfrm>
            <a:off x="1587412" y="4318248"/>
            <a:ext cx="1065540" cy="267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0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paceship-Dragon-Iss-Planet-Earth-Atmosphere-485x72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r="16574" b="12953"/>
          <a:stretch/>
        </p:blipFill>
        <p:spPr>
          <a:xfrm>
            <a:off x="-124161" y="0"/>
            <a:ext cx="10193926" cy="77724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78093"/>
            <a:ext cx="3234514" cy="487649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749280" y="3166120"/>
            <a:ext cx="432048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482" tIns="51241" rIns="102482" bIns="512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halkboard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halkboard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halkboard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halkboard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509115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halkboard" pitchFamily="-97" charset="0"/>
              </a:defRPr>
            </a:lvl6pPr>
            <a:lvl7pPr marL="1018228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halkboard" pitchFamily="-97" charset="0"/>
              </a:defRPr>
            </a:lvl7pPr>
            <a:lvl8pPr marL="1527344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halkboard" pitchFamily="-97" charset="0"/>
              </a:defRPr>
            </a:lvl8pPr>
            <a:lvl9pPr marL="2036458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halkboard" pitchFamily="-97" charset="0"/>
              </a:defRPr>
            </a:lvl9pPr>
          </a:lstStyle>
          <a:p>
            <a:r>
              <a:rPr lang="en-US" i="0" dirty="0" err="1" smtClean="0">
                <a:solidFill>
                  <a:srgbClr val="000090"/>
                </a:solidFill>
              </a:rPr>
              <a:t>SpaceX</a:t>
            </a:r>
            <a:r>
              <a:rPr lang="en-US" i="0" dirty="0" smtClean="0">
                <a:solidFill>
                  <a:srgbClr val="000090"/>
                </a:solidFill>
              </a:rPr>
              <a:t> </a:t>
            </a:r>
          </a:p>
          <a:p>
            <a:endParaRPr lang="en-US" i="0" dirty="0">
              <a:solidFill>
                <a:srgbClr val="000090"/>
              </a:solidFill>
            </a:endParaRPr>
          </a:p>
          <a:p>
            <a:r>
              <a:rPr lang="en-US" i="0" dirty="0" smtClean="0">
                <a:solidFill>
                  <a:srgbClr val="000090"/>
                </a:solidFill>
              </a:rPr>
              <a:t>Dragon</a:t>
            </a:r>
            <a:endParaRPr lang="en-US" i="0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5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9"/>
            <a:ext cx="4165104" cy="3121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68" y="18210"/>
            <a:ext cx="2766060" cy="359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370" y="141784"/>
            <a:ext cx="4177030" cy="2432473"/>
          </a:xfrm>
          <a:prstGeom prst="rect">
            <a:avLst/>
          </a:prstGeom>
        </p:spPr>
      </p:pic>
      <p:pic>
        <p:nvPicPr>
          <p:cNvPr id="12" name="Picture 11" descr="DRAGON_TRUN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424" y="2659376"/>
            <a:ext cx="9089820" cy="5113024"/>
          </a:xfrm>
          <a:prstGeom prst="rect">
            <a:avLst/>
          </a:prstGeom>
        </p:spPr>
      </p:pic>
      <p:pic>
        <p:nvPicPr>
          <p:cNvPr id="15" name="Picture 14" descr="EUSO_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 t="6659" r="28157" b="10271"/>
          <a:stretch/>
        </p:blipFill>
        <p:spPr>
          <a:xfrm rot="2040207">
            <a:off x="6684639" y="2787807"/>
            <a:ext cx="3352328" cy="35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5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9"/>
            <a:ext cx="4165104" cy="3121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784" y="0"/>
            <a:ext cx="2766060" cy="359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325" y="157583"/>
            <a:ext cx="4177030" cy="2432473"/>
          </a:xfrm>
          <a:prstGeom prst="rect">
            <a:avLst/>
          </a:prstGeom>
        </p:spPr>
      </p:pic>
      <p:pic>
        <p:nvPicPr>
          <p:cNvPr id="5" name="Picture 4" descr="1_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4072"/>
            <a:ext cx="10429800" cy="534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7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EF00-86CC-7249-925B-4F00ED734128}" type="slidenum">
              <a:rPr lang="en-US"/>
              <a:pPr/>
              <a:t>95</a:t>
            </a:fld>
            <a:endParaRPr lang="en-US"/>
          </a:p>
        </p:txBody>
      </p:sp>
      <p:sp>
        <p:nvSpPr>
          <p:cNvPr id="280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2920" y="313070"/>
            <a:ext cx="9052560" cy="962555"/>
          </a:xfrm>
        </p:spPr>
        <p:txBody>
          <a:bodyPr/>
          <a:lstStyle/>
          <a:p>
            <a:r>
              <a:rPr lang="en-US" altLang="ja-JP" sz="4500">
                <a:solidFill>
                  <a:srgbClr val="FFFF00"/>
                </a:solidFill>
              </a:rPr>
              <a:t>The UV Telescope Parameters</a:t>
            </a:r>
          </a:p>
        </p:txBody>
      </p:sp>
      <p:graphicFrame>
        <p:nvGraphicFramePr>
          <p:cNvPr id="7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655657"/>
              </p:ext>
            </p:extLst>
          </p:nvPr>
        </p:nvGraphicFramePr>
        <p:xfrm>
          <a:off x="924744" y="1581952"/>
          <a:ext cx="7855296" cy="5552923"/>
        </p:xfrm>
        <a:graphic>
          <a:graphicData uri="http://schemas.openxmlformats.org/drawingml/2006/table">
            <a:tbl>
              <a:tblPr firstRow="1" bandRow="1">
                <a:effectLst>
                  <a:outerShdw blurRad="247650" dist="38100" dir="3000000" sx="89000" sy="89000" algn="tl" rotWithShape="0">
                    <a:srgbClr val="800000">
                      <a:alpha val="43000"/>
                    </a:srgbClr>
                  </a:outerShdw>
                </a:effectLst>
              </a:tblPr>
              <a:tblGrid>
                <a:gridCol w="3927648"/>
                <a:gridCol w="3927648"/>
              </a:tblGrid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Parameter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5B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Value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5B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Field of View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±30°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Monitored Area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&gt;1.3×10</a:t>
                      </a:r>
                      <a:r>
                        <a:rPr lang="en-US" sz="2000" b="1" baseline="3000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km</a:t>
                      </a:r>
                      <a:r>
                        <a:rPr lang="en-US" sz="2000" b="1" baseline="3000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2000" b="1" baseline="30000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Telescope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aperture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≥2.5 m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Operation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al wavelength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300-400 nm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Resolution in angle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0.075°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Focal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Plane Area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4.5 m</a:t>
                      </a:r>
                      <a:r>
                        <a:rPr lang="en-US" sz="2000" b="1" baseline="3000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2000" b="1" baseline="30000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0433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Pixel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Size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&lt;3 mm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Number of Pixels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≈3×10</a:t>
                      </a:r>
                      <a:r>
                        <a:rPr lang="en-US" sz="2000" b="1" baseline="3000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lang="en-US" sz="2000" b="1" baseline="30000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Pixel size on ground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≈560 m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Time Resolution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2.5 </a:t>
                      </a:r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μs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Dead Time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&lt;3%  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2071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Photo-detector 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Efficiency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509115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101822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52734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2036458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54557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3054686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563802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4072914" algn="l" defTabSz="509115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≥20%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 bwMode="auto">
          <a:xfrm>
            <a:off x="6037312" y="5470376"/>
            <a:ext cx="1584176" cy="432048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10" rIns="91418" bIns="45710" numCol="1" spcCol="0" rtlCol="0" anchor="t" anchorCtr="0" compatLnSpc="1">
            <a:prstTxWarp prst="textNoShape">
              <a:avLst/>
            </a:prstTxWarp>
          </a:bodyPr>
          <a:lstStyle/>
          <a:p>
            <a:pPr defTabSz="914187"/>
            <a:endParaRPr lang="en-US" sz="2500">
              <a:latin typeface="Times New Roman" pitchFamily="-97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893298" y="2374032"/>
            <a:ext cx="1800200" cy="576064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10" rIns="91418" bIns="45710" numCol="1" spcCol="0" rtlCol="0" anchor="t" anchorCtr="0" compatLnSpc="1">
            <a:prstTxWarp prst="textNoShape">
              <a:avLst/>
            </a:prstTxWarp>
          </a:bodyPr>
          <a:lstStyle/>
          <a:p>
            <a:pPr defTabSz="914187"/>
            <a:endParaRPr lang="en-US" sz="2500">
              <a:latin typeface="Times New Roman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2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E8A27-18D0-434D-AF0A-3DCC7F1A269D}" type="slidenum">
              <a:rPr lang="en-US"/>
              <a:pPr/>
              <a:t>96</a:t>
            </a:fld>
            <a:endParaRPr lang="en-US"/>
          </a:p>
        </p:txBody>
      </p:sp>
      <p:pic>
        <p:nvPicPr>
          <p:cNvPr id="3993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0059" y="948177"/>
            <a:ext cx="4199731" cy="514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64195" name="図 52" descr="youso-1 hi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438892">
            <a:off x="441817" y="2198582"/>
            <a:ext cx="2635091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196" name="図 54" descr="youso-3 hi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310422">
            <a:off x="7316788" y="2049255"/>
            <a:ext cx="2443004" cy="32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4197" name="テキスト ボックス 4"/>
          <p:cNvSpPr txBox="1">
            <a:spLocks noChangeArrowheads="1"/>
          </p:cNvSpPr>
          <p:nvPr/>
        </p:nvSpPr>
        <p:spPr bwMode="auto">
          <a:xfrm>
            <a:off x="7077567" y="1905015"/>
            <a:ext cx="2188051" cy="3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defTabSz="508639"/>
            <a:r>
              <a:rPr lang="en-US" altLang="ja-JP" sz="1800">
                <a:solidFill>
                  <a:srgbClr val="FFFFFF"/>
                </a:solidFill>
                <a:ea typeface="ＭＳ Ｐゴシック" pitchFamily="-83" charset="-128"/>
                <a:cs typeface="ＭＳ Ｐゴシック" pitchFamily="-83" charset="-128"/>
              </a:rPr>
              <a:t>Rear Fresnel Lens 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58208" y="3810005"/>
            <a:ext cx="560711" cy="3762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8342" tIns="49170" rIns="98342" bIns="49170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1800" dirty="0">
                <a:solidFill>
                  <a:srgbClr val="FFFFFF"/>
                </a:solidFill>
              </a:rPr>
              <a:t>Iris</a:t>
            </a:r>
          </a:p>
        </p:txBody>
      </p:sp>
      <p:sp>
        <p:nvSpPr>
          <p:cNvPr id="264199" name="テキスト ボックス 7"/>
          <p:cNvSpPr txBox="1">
            <a:spLocks noChangeArrowheads="1"/>
          </p:cNvSpPr>
          <p:nvPr/>
        </p:nvSpPr>
        <p:spPr bwMode="auto">
          <a:xfrm>
            <a:off x="7543800" y="4724415"/>
            <a:ext cx="2186305" cy="3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defTabSz="508639"/>
            <a:r>
              <a:rPr lang="en-US" altLang="ja-JP" sz="1800">
                <a:solidFill>
                  <a:srgbClr val="FFFFFF"/>
                </a:solidFill>
                <a:ea typeface="ＭＳ Ｐゴシック" pitchFamily="-83" charset="-128"/>
                <a:cs typeface="ＭＳ Ｐゴシック" pitchFamily="-83" charset="-128"/>
              </a:rPr>
              <a:t>Front Fresnel lens </a:t>
            </a:r>
          </a:p>
        </p:txBody>
      </p:sp>
      <p:sp>
        <p:nvSpPr>
          <p:cNvPr id="264200" name="テキスト ボックス 8"/>
          <p:cNvSpPr txBox="1">
            <a:spLocks noChangeArrowheads="1"/>
          </p:cNvSpPr>
          <p:nvPr/>
        </p:nvSpPr>
        <p:spPr bwMode="auto">
          <a:xfrm>
            <a:off x="394668" y="856419"/>
            <a:ext cx="2100739" cy="379625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DAQ Electronics </a:t>
            </a:r>
          </a:p>
        </p:txBody>
      </p:sp>
      <p:sp>
        <p:nvSpPr>
          <p:cNvPr id="264201" name="テキスト ボックス 9"/>
          <p:cNvSpPr txBox="1">
            <a:spLocks noChangeArrowheads="1"/>
          </p:cNvSpPr>
          <p:nvPr/>
        </p:nvSpPr>
        <p:spPr bwMode="auto">
          <a:xfrm>
            <a:off x="62865" y="3686493"/>
            <a:ext cx="2193290" cy="381423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Support Structure</a:t>
            </a:r>
          </a:p>
        </p:txBody>
      </p:sp>
      <p:sp>
        <p:nvSpPr>
          <p:cNvPr id="264202" name="テキスト ボックス 10"/>
          <p:cNvSpPr txBox="1">
            <a:spLocks noChangeArrowheads="1"/>
          </p:cNvSpPr>
          <p:nvPr/>
        </p:nvSpPr>
        <p:spPr bwMode="auto">
          <a:xfrm>
            <a:off x="356240" y="5257165"/>
            <a:ext cx="2652554" cy="381423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Focal Surface Detector</a:t>
            </a:r>
          </a:p>
        </p:txBody>
      </p:sp>
      <p:cxnSp>
        <p:nvCxnSpPr>
          <p:cNvPr id="12" name="直線コネクタ 11"/>
          <p:cNvCxnSpPr/>
          <p:nvPr/>
        </p:nvCxnSpPr>
        <p:spPr>
          <a:xfrm>
            <a:off x="1627506" y="2450481"/>
            <a:ext cx="2530317" cy="127741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V="1">
            <a:off x="2521586" y="2783313"/>
            <a:ext cx="1636237" cy="253682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3008804" y="3036993"/>
            <a:ext cx="1149033" cy="771843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5345272" y="3877220"/>
            <a:ext cx="3237548" cy="894185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887754" y="3114358"/>
            <a:ext cx="2626360" cy="602720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713144" y="2783315"/>
            <a:ext cx="2420303" cy="165523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64209" name="Picture 9" descr="U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07947" y="1502320"/>
            <a:ext cx="630397" cy="4120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0" name="Picture 17" descr="130px-Flag_of_Jap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78511" y="1502320"/>
            <a:ext cx="597218" cy="4120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1" name="Picture 16" descr="130px-Flag_of_Jap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44731" y="5688965"/>
            <a:ext cx="681038" cy="469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2" name="Picture 18" descr="130px-Flag_of_Franc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88631" y="5688980"/>
            <a:ext cx="672307" cy="464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3" name="Picture 10" descr="Ital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2716" y="4112910"/>
            <a:ext cx="672307" cy="464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4" name="Picture 14" descr="130px-Flag_of_Jap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205" y="5685369"/>
            <a:ext cx="681038" cy="469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5" name="Picture 15" descr="130px-Flag_of_Franc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84422" y="1739810"/>
            <a:ext cx="672306" cy="464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6" name="Picture 23" descr="Ital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3701" y="1743398"/>
            <a:ext cx="681038" cy="469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7" name="Picture 24" descr="137px-Flag_of_German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16100" y="1288203"/>
            <a:ext cx="609442" cy="469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8" name="Picture 25" descr="130px-Flag_of_Jap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4656" y="1288203"/>
            <a:ext cx="681038" cy="469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9" name="Picture 22" descr="Kore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03630" y="1288203"/>
            <a:ext cx="681038" cy="469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4220" name="テキスト ボックス 45"/>
          <p:cNvSpPr txBox="1">
            <a:spLocks noChangeArrowheads="1"/>
          </p:cNvSpPr>
          <p:nvPr/>
        </p:nvSpPr>
        <p:spPr bwMode="auto">
          <a:xfrm>
            <a:off x="7692232" y="1047130"/>
            <a:ext cx="1243330" cy="379625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Optics</a:t>
            </a:r>
          </a:p>
        </p:txBody>
      </p:sp>
      <p:sp>
        <p:nvSpPr>
          <p:cNvPr id="264221" name="Text Box 4"/>
          <p:cNvSpPr txBox="1">
            <a:spLocks noChangeArrowheads="1"/>
          </p:cNvSpPr>
          <p:nvPr/>
        </p:nvSpPr>
        <p:spPr bwMode="auto">
          <a:xfrm>
            <a:off x="1383035" y="71967"/>
            <a:ext cx="7290594" cy="80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728" tIns="50865" rIns="101728" bIns="50865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4500" i="0" dirty="0">
                <a:solidFill>
                  <a:srgbClr val="FF0000"/>
                </a:solidFill>
                <a:latin typeface="+mj-lt"/>
                <a:ea typeface="ＭＳ Ｐゴシック" pitchFamily="-83" charset="-128"/>
                <a:cs typeface="ＭＳ Ｐゴシック" pitchFamily="-83" charset="-128"/>
              </a:rPr>
              <a:t>Payload</a:t>
            </a:r>
            <a:endParaRPr lang="ja-JP" altLang="en-US" sz="4500" i="0" dirty="0">
              <a:solidFill>
                <a:srgbClr val="FF0000"/>
              </a:solidFill>
              <a:latin typeface="+mj-lt"/>
              <a:ea typeface="ＭＳ Ｐゴシック" pitchFamily="-83" charset="-128"/>
              <a:cs typeface="ＭＳ Ｐゴシック" pitchFamily="-83" charset="-128"/>
            </a:endParaRPr>
          </a:p>
        </p:txBody>
      </p:sp>
      <p:sp>
        <p:nvSpPr>
          <p:cNvPr id="264222" name="正方形/長方形 5"/>
          <p:cNvSpPr>
            <a:spLocks noChangeArrowheads="1"/>
          </p:cNvSpPr>
          <p:nvPr/>
        </p:nvSpPr>
        <p:spPr bwMode="auto">
          <a:xfrm>
            <a:off x="8763000" y="2209815"/>
            <a:ext cx="1552417" cy="6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defTabSz="508639"/>
            <a:r>
              <a:rPr lang="en-US" altLang="ja-JP" sz="1800">
                <a:ea typeface="ＭＳ Ｐゴシック" pitchFamily="-83" charset="-128"/>
                <a:cs typeface="ＭＳ Ｐゴシック" pitchFamily="-83" charset="-128"/>
              </a:rPr>
              <a:t>Precision Fresnel lens </a:t>
            </a:r>
          </a:p>
        </p:txBody>
      </p:sp>
      <p:sp>
        <p:nvSpPr>
          <p:cNvPr id="264223" name="テキスト ボックス 10"/>
          <p:cNvSpPr txBox="1">
            <a:spLocks noChangeArrowheads="1"/>
          </p:cNvSpPr>
          <p:nvPr/>
        </p:nvSpPr>
        <p:spPr bwMode="auto">
          <a:xfrm>
            <a:off x="356235" y="6295285"/>
            <a:ext cx="1753235" cy="379624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Housekeeping</a:t>
            </a:r>
          </a:p>
        </p:txBody>
      </p:sp>
      <p:pic>
        <p:nvPicPr>
          <p:cNvPr id="264224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8465" y="6674910"/>
            <a:ext cx="695008" cy="39401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4225" name="テキスト ボックス 10"/>
          <p:cNvSpPr txBox="1">
            <a:spLocks noChangeArrowheads="1"/>
          </p:cNvSpPr>
          <p:nvPr/>
        </p:nvSpPr>
        <p:spPr bwMode="auto">
          <a:xfrm>
            <a:off x="7311549" y="5266161"/>
            <a:ext cx="2470943" cy="379624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197BE7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On-board Calibration</a:t>
            </a:r>
          </a:p>
        </p:txBody>
      </p:sp>
      <p:pic>
        <p:nvPicPr>
          <p:cNvPr id="264226" name="Picture 7" descr="fk07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74688" y="7274032"/>
            <a:ext cx="691515" cy="47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227" name="Picture 14" descr="spanish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88904" y="7266838"/>
            <a:ext cx="658336" cy="4605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28" name="Picture 25" descr="130px-Flag_of_Jap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47235" y="7257838"/>
            <a:ext cx="681038" cy="469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4229" name="テキスト ボックス 10"/>
          <p:cNvSpPr txBox="1">
            <a:spLocks noChangeArrowheads="1"/>
          </p:cNvSpPr>
          <p:nvPr/>
        </p:nvSpPr>
        <p:spPr bwMode="auto">
          <a:xfrm>
            <a:off x="3174688" y="6892608"/>
            <a:ext cx="2912745" cy="381423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0099CC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Atmospheric Monitoring</a:t>
            </a:r>
          </a:p>
        </p:txBody>
      </p:sp>
      <p:pic>
        <p:nvPicPr>
          <p:cNvPr id="264230" name="Picture 2" descr="ポーランドの国旗">
            <a:hlinkClick r:id="rId15" tooltip="ポーランドの国旗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767205" y="1766782"/>
            <a:ext cx="707232" cy="45519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8" name="テキスト ボックス 8"/>
          <p:cNvSpPr txBox="1">
            <a:spLocks noChangeArrowheads="1"/>
          </p:cNvSpPr>
          <p:nvPr/>
        </p:nvSpPr>
        <p:spPr bwMode="auto">
          <a:xfrm>
            <a:off x="3282965" y="5940864"/>
            <a:ext cx="2448243" cy="379625"/>
          </a:xfrm>
          <a:prstGeom prst="rect">
            <a:avLst/>
          </a:prstGeom>
          <a:gradFill rotWithShape="1">
            <a:gsLst>
              <a:gs pos="0">
                <a:srgbClr val="00B050"/>
              </a:gs>
              <a:gs pos="35001">
                <a:schemeClr val="accent5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 w="9525" algn="ctr">
            <a:solidFill>
              <a:srgbClr val="2F2F98"/>
            </a:solidFill>
            <a:miter lim="800000"/>
            <a:headEnd/>
            <a:tailEnd/>
          </a:ln>
          <a:effectLst/>
        </p:spPr>
        <p:txBody>
          <a:bodyPr lIns="98342" tIns="49170" rIns="98342" bIns="49170">
            <a:spAutoFit/>
          </a:bodyPr>
          <a:lstStyle>
            <a:lvl1pPr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800" b="0" dirty="0">
                <a:solidFill>
                  <a:srgbClr val="000038"/>
                </a:solidFill>
                <a:cs typeface="ＭＳ Ｐゴシック" charset="0"/>
              </a:rPr>
              <a:t>BUS System : JAXA</a:t>
            </a:r>
          </a:p>
        </p:txBody>
      </p:sp>
      <p:pic>
        <p:nvPicPr>
          <p:cNvPr id="264232" name="Picture 16" descr="130px-Flag_of_Jap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26607" y="6356458"/>
            <a:ext cx="681038" cy="469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4233" name="テキスト ボックス 10"/>
          <p:cNvSpPr txBox="1">
            <a:spLocks noChangeArrowheads="1"/>
          </p:cNvSpPr>
          <p:nvPr/>
        </p:nvSpPr>
        <p:spPr bwMode="auto">
          <a:xfrm>
            <a:off x="6193954" y="6237711"/>
            <a:ext cx="3089116" cy="379624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C00000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Ground Based Calibration</a:t>
            </a:r>
          </a:p>
        </p:txBody>
      </p:sp>
      <p:pic>
        <p:nvPicPr>
          <p:cNvPr id="264234" name="Picture 9" descr="U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17991" y="6237727"/>
            <a:ext cx="630397" cy="4120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5" name="テキスト ボックス 10"/>
          <p:cNvSpPr txBox="1">
            <a:spLocks noChangeArrowheads="1"/>
          </p:cNvSpPr>
          <p:nvPr/>
        </p:nvSpPr>
        <p:spPr bwMode="auto">
          <a:xfrm>
            <a:off x="167640" y="7225458"/>
            <a:ext cx="2832418" cy="381423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35001">
                <a:srgbClr val="FFC000"/>
              </a:gs>
              <a:gs pos="100000">
                <a:schemeClr val="bg1"/>
              </a:gs>
            </a:gsLst>
            <a:lin ang="16200000" scaled="1"/>
          </a:gradFill>
          <a:ln w="9525" algn="ctr">
            <a:solidFill>
              <a:srgbClr val="2F2F98"/>
            </a:solidFill>
            <a:miter lim="800000"/>
            <a:headEnd/>
            <a:tailEnd/>
          </a:ln>
          <a:effectLst/>
        </p:spPr>
        <p:txBody>
          <a:bodyPr lIns="98342" tIns="49170" rIns="98342" bIns="49170">
            <a:spAutoFit/>
          </a:bodyPr>
          <a:lstStyle>
            <a:lvl1pPr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800" b="0" dirty="0">
                <a:solidFill>
                  <a:srgbClr val="000038"/>
                </a:solidFill>
                <a:cs typeface="ＭＳ Ｐゴシック" charset="0"/>
              </a:rPr>
              <a:t>Simulation : Worldwide</a:t>
            </a:r>
          </a:p>
        </p:txBody>
      </p:sp>
      <p:sp>
        <p:nvSpPr>
          <p:cNvPr id="264236" name="テキスト ボックス 10"/>
          <p:cNvSpPr txBox="1">
            <a:spLocks noChangeArrowheads="1"/>
          </p:cNvSpPr>
          <p:nvPr/>
        </p:nvSpPr>
        <p:spPr bwMode="auto">
          <a:xfrm>
            <a:off x="6185221" y="6786472"/>
            <a:ext cx="3279458" cy="379625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Ground Support Equipment</a:t>
            </a:r>
          </a:p>
        </p:txBody>
      </p:sp>
      <p:pic>
        <p:nvPicPr>
          <p:cNvPr id="264237" name="Picture 23" descr="Ital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85221" y="7200265"/>
            <a:ext cx="681038" cy="469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38" name="Picture 9" descr="U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83717" y="7229052"/>
            <a:ext cx="630397" cy="412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39" name="Picture 24" descr="137px-Flag_of_German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22845" y="7200265"/>
            <a:ext cx="609442" cy="469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" name="テキスト ボックス 8"/>
          <p:cNvSpPr txBox="1">
            <a:spLocks noChangeArrowheads="1"/>
          </p:cNvSpPr>
          <p:nvPr/>
        </p:nvSpPr>
        <p:spPr bwMode="auto">
          <a:xfrm>
            <a:off x="3274224" y="4990904"/>
            <a:ext cx="2446496" cy="379625"/>
          </a:xfrm>
          <a:prstGeom prst="rect">
            <a:avLst/>
          </a:prstGeom>
          <a:gradFill rotWithShape="1">
            <a:gsLst>
              <a:gs pos="0">
                <a:srgbClr val="00B050"/>
              </a:gs>
              <a:gs pos="35001">
                <a:schemeClr val="accent5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 w="9525" algn="ctr">
            <a:solidFill>
              <a:srgbClr val="2F2F98"/>
            </a:solidFill>
            <a:miter lim="800000"/>
            <a:headEnd/>
            <a:tailEnd/>
          </a:ln>
          <a:effectLst/>
        </p:spPr>
        <p:txBody>
          <a:bodyPr lIns="98342" tIns="49170" rIns="98342" bIns="49170">
            <a:spAutoFit/>
          </a:bodyPr>
          <a:lstStyle>
            <a:lvl1pPr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800" b="0" dirty="0">
                <a:solidFill>
                  <a:srgbClr val="000038"/>
                </a:solidFill>
                <a:cs typeface="ＭＳ Ｐゴシック" charset="0"/>
              </a:rPr>
              <a:t>Telescope Structure</a:t>
            </a:r>
          </a:p>
        </p:txBody>
      </p:sp>
      <p:pic>
        <p:nvPicPr>
          <p:cNvPr id="264241" name="Picture 16" descr="130px-Flag_of_Jap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17875" y="5413698"/>
            <a:ext cx="681038" cy="469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" name="Picture 9" descr="U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0768" y="5686414"/>
            <a:ext cx="630397" cy="4120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21088" y="5398368"/>
            <a:ext cx="763662" cy="50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7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E8A27-18D0-434D-AF0A-3DCC7F1A269D}" type="slidenum">
              <a:rPr lang="en-US"/>
              <a:pPr/>
              <a:t>97</a:t>
            </a:fld>
            <a:endParaRPr lang="en-US"/>
          </a:p>
        </p:txBody>
      </p:sp>
      <p:pic>
        <p:nvPicPr>
          <p:cNvPr id="3993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0059" y="948177"/>
            <a:ext cx="4199731" cy="514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64195" name="図 52" descr="youso-1 hi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438892">
            <a:off x="441817" y="2198582"/>
            <a:ext cx="2635091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196" name="図 54" descr="youso-3 hi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310422">
            <a:off x="7316788" y="2049255"/>
            <a:ext cx="2443004" cy="32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4197" name="テキスト ボックス 4"/>
          <p:cNvSpPr txBox="1">
            <a:spLocks noChangeArrowheads="1"/>
          </p:cNvSpPr>
          <p:nvPr/>
        </p:nvSpPr>
        <p:spPr bwMode="auto">
          <a:xfrm>
            <a:off x="7077567" y="1905015"/>
            <a:ext cx="2188051" cy="3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defTabSz="508639"/>
            <a:r>
              <a:rPr lang="en-US" altLang="ja-JP" sz="1800">
                <a:solidFill>
                  <a:srgbClr val="FFFFFF"/>
                </a:solidFill>
                <a:ea typeface="ＭＳ Ｐゴシック" pitchFamily="-83" charset="-128"/>
                <a:cs typeface="ＭＳ Ｐゴシック" pitchFamily="-83" charset="-128"/>
              </a:rPr>
              <a:t>Rear Fresnel Lens 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58208" y="3810005"/>
            <a:ext cx="560711" cy="3762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8342" tIns="49170" rIns="98342" bIns="49170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1800" dirty="0">
                <a:solidFill>
                  <a:srgbClr val="FFFFFF"/>
                </a:solidFill>
              </a:rPr>
              <a:t>Iris</a:t>
            </a:r>
          </a:p>
        </p:txBody>
      </p:sp>
      <p:sp>
        <p:nvSpPr>
          <p:cNvPr id="264199" name="テキスト ボックス 7"/>
          <p:cNvSpPr txBox="1">
            <a:spLocks noChangeArrowheads="1"/>
          </p:cNvSpPr>
          <p:nvPr/>
        </p:nvSpPr>
        <p:spPr bwMode="auto">
          <a:xfrm>
            <a:off x="7543800" y="4724415"/>
            <a:ext cx="2186305" cy="3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defTabSz="508639"/>
            <a:r>
              <a:rPr lang="en-US" altLang="ja-JP" sz="1800">
                <a:solidFill>
                  <a:srgbClr val="FFFFFF"/>
                </a:solidFill>
                <a:ea typeface="ＭＳ Ｐゴシック" pitchFamily="-83" charset="-128"/>
                <a:cs typeface="ＭＳ Ｐゴシック" pitchFamily="-83" charset="-128"/>
              </a:rPr>
              <a:t>Front Fresnel lens </a:t>
            </a:r>
          </a:p>
        </p:txBody>
      </p:sp>
      <p:sp>
        <p:nvSpPr>
          <p:cNvPr id="264200" name="テキスト ボックス 8"/>
          <p:cNvSpPr txBox="1">
            <a:spLocks noChangeArrowheads="1"/>
          </p:cNvSpPr>
          <p:nvPr/>
        </p:nvSpPr>
        <p:spPr bwMode="auto">
          <a:xfrm>
            <a:off x="394668" y="856419"/>
            <a:ext cx="2100739" cy="379625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DAQ Electronics </a:t>
            </a:r>
          </a:p>
        </p:txBody>
      </p:sp>
      <p:sp>
        <p:nvSpPr>
          <p:cNvPr id="264201" name="テキスト ボックス 9"/>
          <p:cNvSpPr txBox="1">
            <a:spLocks noChangeArrowheads="1"/>
          </p:cNvSpPr>
          <p:nvPr/>
        </p:nvSpPr>
        <p:spPr bwMode="auto">
          <a:xfrm>
            <a:off x="62865" y="3686493"/>
            <a:ext cx="2193290" cy="381423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Support Structure</a:t>
            </a:r>
          </a:p>
        </p:txBody>
      </p:sp>
      <p:sp>
        <p:nvSpPr>
          <p:cNvPr id="264202" name="テキスト ボックス 10"/>
          <p:cNvSpPr txBox="1">
            <a:spLocks noChangeArrowheads="1"/>
          </p:cNvSpPr>
          <p:nvPr/>
        </p:nvSpPr>
        <p:spPr bwMode="auto">
          <a:xfrm>
            <a:off x="356240" y="5257165"/>
            <a:ext cx="2652554" cy="381423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Focal Surface Detector</a:t>
            </a:r>
          </a:p>
        </p:txBody>
      </p:sp>
      <p:cxnSp>
        <p:nvCxnSpPr>
          <p:cNvPr id="12" name="直線コネクタ 11"/>
          <p:cNvCxnSpPr/>
          <p:nvPr/>
        </p:nvCxnSpPr>
        <p:spPr>
          <a:xfrm>
            <a:off x="1627506" y="2450481"/>
            <a:ext cx="2530317" cy="127741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V="1">
            <a:off x="2521586" y="2783313"/>
            <a:ext cx="1636237" cy="253682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3008804" y="3036993"/>
            <a:ext cx="1149033" cy="771843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5345272" y="3877220"/>
            <a:ext cx="3237548" cy="894185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887754" y="3114358"/>
            <a:ext cx="2626360" cy="602720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713144" y="2783315"/>
            <a:ext cx="2420303" cy="165523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64209" name="Picture 9" descr="U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07947" y="1502320"/>
            <a:ext cx="630397" cy="4120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0" name="Picture 17" descr="130px-Flag_of_Jap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78511" y="1502320"/>
            <a:ext cx="597218" cy="4120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1" name="Picture 16" descr="130px-Flag_of_Jap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44731" y="5688965"/>
            <a:ext cx="681038" cy="469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2" name="Picture 18" descr="130px-Flag_of_Franc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88631" y="5688980"/>
            <a:ext cx="672307" cy="464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3" name="Picture 10" descr="Ital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2716" y="4112910"/>
            <a:ext cx="672307" cy="464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4" name="Picture 14" descr="130px-Flag_of_Jap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205" y="5685369"/>
            <a:ext cx="681038" cy="469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5" name="Picture 15" descr="130px-Flag_of_Franc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84422" y="1739810"/>
            <a:ext cx="672306" cy="464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6" name="Picture 23" descr="Ital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3701" y="1743398"/>
            <a:ext cx="681038" cy="469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7" name="Picture 24" descr="137px-Flag_of_German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16100" y="1288203"/>
            <a:ext cx="609442" cy="469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8" name="Picture 25" descr="130px-Flag_of_Jap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4656" y="1288203"/>
            <a:ext cx="681038" cy="469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19" name="Picture 22" descr="Kore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03630" y="1288203"/>
            <a:ext cx="681038" cy="469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4220" name="テキスト ボックス 45"/>
          <p:cNvSpPr txBox="1">
            <a:spLocks noChangeArrowheads="1"/>
          </p:cNvSpPr>
          <p:nvPr/>
        </p:nvSpPr>
        <p:spPr bwMode="auto">
          <a:xfrm>
            <a:off x="7692232" y="1047130"/>
            <a:ext cx="1243330" cy="379625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Optics</a:t>
            </a:r>
          </a:p>
        </p:txBody>
      </p:sp>
      <p:sp>
        <p:nvSpPr>
          <p:cNvPr id="264221" name="Text Box 4"/>
          <p:cNvSpPr txBox="1">
            <a:spLocks noChangeArrowheads="1"/>
          </p:cNvSpPr>
          <p:nvPr/>
        </p:nvSpPr>
        <p:spPr bwMode="auto">
          <a:xfrm>
            <a:off x="1383035" y="71967"/>
            <a:ext cx="7290594" cy="80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728" tIns="50865" rIns="101728" bIns="50865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4500" i="0" dirty="0">
                <a:solidFill>
                  <a:srgbClr val="FF0000"/>
                </a:solidFill>
                <a:latin typeface="+mj-lt"/>
                <a:ea typeface="ＭＳ Ｐゴシック" pitchFamily="-83" charset="-128"/>
                <a:cs typeface="ＭＳ Ｐゴシック" pitchFamily="-83" charset="-128"/>
              </a:rPr>
              <a:t>Payload</a:t>
            </a:r>
            <a:endParaRPr lang="ja-JP" altLang="en-US" sz="4500" i="0" dirty="0">
              <a:solidFill>
                <a:srgbClr val="FF0000"/>
              </a:solidFill>
              <a:latin typeface="+mj-lt"/>
              <a:ea typeface="ＭＳ Ｐゴシック" pitchFamily="-83" charset="-128"/>
              <a:cs typeface="ＭＳ Ｐゴシック" pitchFamily="-83" charset="-128"/>
            </a:endParaRPr>
          </a:p>
        </p:txBody>
      </p:sp>
      <p:sp>
        <p:nvSpPr>
          <p:cNvPr id="264222" name="正方形/長方形 5"/>
          <p:cNvSpPr>
            <a:spLocks noChangeArrowheads="1"/>
          </p:cNvSpPr>
          <p:nvPr/>
        </p:nvSpPr>
        <p:spPr bwMode="auto">
          <a:xfrm>
            <a:off x="8763000" y="2209815"/>
            <a:ext cx="1552417" cy="6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defTabSz="508639"/>
            <a:r>
              <a:rPr lang="en-US" altLang="ja-JP" sz="1800">
                <a:ea typeface="ＭＳ Ｐゴシック" pitchFamily="-83" charset="-128"/>
                <a:cs typeface="ＭＳ Ｐゴシック" pitchFamily="-83" charset="-128"/>
              </a:rPr>
              <a:t>Precision Fresnel lens </a:t>
            </a:r>
          </a:p>
        </p:txBody>
      </p:sp>
      <p:sp>
        <p:nvSpPr>
          <p:cNvPr id="264223" name="テキスト ボックス 10"/>
          <p:cNvSpPr txBox="1">
            <a:spLocks noChangeArrowheads="1"/>
          </p:cNvSpPr>
          <p:nvPr/>
        </p:nvSpPr>
        <p:spPr bwMode="auto">
          <a:xfrm>
            <a:off x="356235" y="6295285"/>
            <a:ext cx="1753235" cy="379624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Housekeeping</a:t>
            </a:r>
          </a:p>
        </p:txBody>
      </p:sp>
      <p:pic>
        <p:nvPicPr>
          <p:cNvPr id="264224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8465" y="6674910"/>
            <a:ext cx="695008" cy="39401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4225" name="テキスト ボックス 10"/>
          <p:cNvSpPr txBox="1">
            <a:spLocks noChangeArrowheads="1"/>
          </p:cNvSpPr>
          <p:nvPr/>
        </p:nvSpPr>
        <p:spPr bwMode="auto">
          <a:xfrm>
            <a:off x="7311549" y="5266161"/>
            <a:ext cx="2470943" cy="379624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197BE7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On-board Calibration</a:t>
            </a:r>
          </a:p>
        </p:txBody>
      </p:sp>
      <p:pic>
        <p:nvPicPr>
          <p:cNvPr id="264226" name="Picture 7" descr="fk07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74688" y="7274032"/>
            <a:ext cx="691515" cy="47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227" name="Picture 14" descr="spanish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88904" y="7266838"/>
            <a:ext cx="658336" cy="4605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28" name="Picture 25" descr="130px-Flag_of_Jap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47235" y="7257838"/>
            <a:ext cx="681038" cy="469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4229" name="テキスト ボックス 10"/>
          <p:cNvSpPr txBox="1">
            <a:spLocks noChangeArrowheads="1"/>
          </p:cNvSpPr>
          <p:nvPr/>
        </p:nvSpPr>
        <p:spPr bwMode="auto">
          <a:xfrm>
            <a:off x="3174688" y="6892608"/>
            <a:ext cx="2912745" cy="381423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0099CC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Atmospheric Monitoring</a:t>
            </a:r>
          </a:p>
        </p:txBody>
      </p:sp>
      <p:pic>
        <p:nvPicPr>
          <p:cNvPr id="264230" name="Picture 2" descr="ポーランドの国旗">
            <a:hlinkClick r:id="rId15" tooltip="ポーランドの国旗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767205" y="1766782"/>
            <a:ext cx="707232" cy="45519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8" name="テキスト ボックス 8"/>
          <p:cNvSpPr txBox="1">
            <a:spLocks noChangeArrowheads="1"/>
          </p:cNvSpPr>
          <p:nvPr/>
        </p:nvSpPr>
        <p:spPr bwMode="auto">
          <a:xfrm>
            <a:off x="3282965" y="5940864"/>
            <a:ext cx="2448243" cy="379625"/>
          </a:xfrm>
          <a:prstGeom prst="rect">
            <a:avLst/>
          </a:prstGeom>
          <a:gradFill rotWithShape="1">
            <a:gsLst>
              <a:gs pos="0">
                <a:srgbClr val="00B050"/>
              </a:gs>
              <a:gs pos="35001">
                <a:schemeClr val="accent5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 w="9525" algn="ctr">
            <a:solidFill>
              <a:srgbClr val="2F2F98"/>
            </a:solidFill>
            <a:miter lim="800000"/>
            <a:headEnd/>
            <a:tailEnd/>
          </a:ln>
          <a:effectLst/>
        </p:spPr>
        <p:txBody>
          <a:bodyPr lIns="98342" tIns="49170" rIns="98342" bIns="49170">
            <a:spAutoFit/>
          </a:bodyPr>
          <a:lstStyle>
            <a:lvl1pPr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800" b="0" dirty="0">
                <a:solidFill>
                  <a:srgbClr val="000038"/>
                </a:solidFill>
                <a:cs typeface="ＭＳ Ｐゴシック" charset="0"/>
              </a:rPr>
              <a:t>BUS System : JAXA</a:t>
            </a:r>
          </a:p>
        </p:txBody>
      </p:sp>
      <p:pic>
        <p:nvPicPr>
          <p:cNvPr id="264232" name="Picture 16" descr="130px-Flag_of_Jap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26607" y="6356458"/>
            <a:ext cx="681038" cy="469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4233" name="テキスト ボックス 10"/>
          <p:cNvSpPr txBox="1">
            <a:spLocks noChangeArrowheads="1"/>
          </p:cNvSpPr>
          <p:nvPr/>
        </p:nvSpPr>
        <p:spPr bwMode="auto">
          <a:xfrm>
            <a:off x="6193954" y="6237711"/>
            <a:ext cx="3089116" cy="379624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C00000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Ground Based Calibration</a:t>
            </a:r>
          </a:p>
        </p:txBody>
      </p:sp>
      <p:pic>
        <p:nvPicPr>
          <p:cNvPr id="264234" name="Picture 9" descr="U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17991" y="6237727"/>
            <a:ext cx="630397" cy="4120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5" name="テキスト ボックス 10"/>
          <p:cNvSpPr txBox="1">
            <a:spLocks noChangeArrowheads="1"/>
          </p:cNvSpPr>
          <p:nvPr/>
        </p:nvSpPr>
        <p:spPr bwMode="auto">
          <a:xfrm>
            <a:off x="167640" y="7225458"/>
            <a:ext cx="2832418" cy="381423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35001">
                <a:srgbClr val="FFC000"/>
              </a:gs>
              <a:gs pos="100000">
                <a:schemeClr val="bg1"/>
              </a:gs>
            </a:gsLst>
            <a:lin ang="16200000" scaled="1"/>
          </a:gradFill>
          <a:ln w="9525" algn="ctr">
            <a:solidFill>
              <a:srgbClr val="2F2F98"/>
            </a:solidFill>
            <a:miter lim="800000"/>
            <a:headEnd/>
            <a:tailEnd/>
          </a:ln>
          <a:effectLst/>
        </p:spPr>
        <p:txBody>
          <a:bodyPr lIns="98342" tIns="49170" rIns="98342" bIns="49170">
            <a:spAutoFit/>
          </a:bodyPr>
          <a:lstStyle>
            <a:lvl1pPr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800" b="0" dirty="0">
                <a:solidFill>
                  <a:srgbClr val="000038"/>
                </a:solidFill>
                <a:cs typeface="ＭＳ Ｐゴシック" charset="0"/>
              </a:rPr>
              <a:t>Simulation : Worldwide</a:t>
            </a:r>
          </a:p>
        </p:txBody>
      </p:sp>
      <p:sp>
        <p:nvSpPr>
          <p:cNvPr id="264236" name="テキスト ボックス 10"/>
          <p:cNvSpPr txBox="1">
            <a:spLocks noChangeArrowheads="1"/>
          </p:cNvSpPr>
          <p:nvPr/>
        </p:nvSpPr>
        <p:spPr bwMode="auto">
          <a:xfrm>
            <a:off x="6185221" y="6786472"/>
            <a:ext cx="3279458" cy="379625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rgbClr val="2F2F98"/>
            </a:solidFill>
            <a:miter lim="800000"/>
            <a:headEnd/>
            <a:tailEnd/>
          </a:ln>
        </p:spPr>
        <p:txBody>
          <a:bodyPr lIns="98342" tIns="49170" rIns="98342" bIns="49170">
            <a:prstTxWarp prst="textNoShape">
              <a:avLst/>
            </a:prstTxWarp>
            <a:spAutoFit/>
          </a:bodyPr>
          <a:lstStyle/>
          <a:p>
            <a:pPr algn="ctr" defTabSz="508639"/>
            <a:r>
              <a:rPr lang="en-US" altLang="ja-JP" sz="1800">
                <a:solidFill>
                  <a:srgbClr val="000038"/>
                </a:solidFill>
                <a:ea typeface="ＭＳ Ｐゴシック" pitchFamily="-83" charset="-128"/>
                <a:cs typeface="ＭＳ Ｐゴシック" pitchFamily="-83" charset="-128"/>
              </a:rPr>
              <a:t>Ground Support Equipment</a:t>
            </a:r>
          </a:p>
        </p:txBody>
      </p:sp>
      <p:pic>
        <p:nvPicPr>
          <p:cNvPr id="264237" name="Picture 23" descr="Ital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85221" y="7200265"/>
            <a:ext cx="681038" cy="469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38" name="Picture 9" descr="U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83717" y="7229052"/>
            <a:ext cx="630397" cy="412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239" name="Picture 24" descr="137px-Flag_of_German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22845" y="7200265"/>
            <a:ext cx="609442" cy="469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" name="テキスト ボックス 8"/>
          <p:cNvSpPr txBox="1">
            <a:spLocks noChangeArrowheads="1"/>
          </p:cNvSpPr>
          <p:nvPr/>
        </p:nvSpPr>
        <p:spPr bwMode="auto">
          <a:xfrm>
            <a:off x="3274224" y="4990904"/>
            <a:ext cx="2446496" cy="379625"/>
          </a:xfrm>
          <a:prstGeom prst="rect">
            <a:avLst/>
          </a:prstGeom>
          <a:gradFill rotWithShape="1">
            <a:gsLst>
              <a:gs pos="0">
                <a:srgbClr val="00B050"/>
              </a:gs>
              <a:gs pos="35001">
                <a:schemeClr val="accent5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 w="9525" algn="ctr">
            <a:solidFill>
              <a:srgbClr val="2F2F98"/>
            </a:solidFill>
            <a:miter lim="800000"/>
            <a:headEnd/>
            <a:tailEnd/>
          </a:ln>
          <a:effectLst/>
        </p:spPr>
        <p:txBody>
          <a:bodyPr lIns="98342" tIns="49170" rIns="98342" bIns="49170">
            <a:spAutoFit/>
          </a:bodyPr>
          <a:lstStyle>
            <a:lvl1pPr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457200" eaLnBrk="0" hangingPunct="0"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800" b="0" dirty="0">
                <a:solidFill>
                  <a:srgbClr val="000038"/>
                </a:solidFill>
                <a:cs typeface="ＭＳ Ｐゴシック" charset="0"/>
              </a:rPr>
              <a:t>Telescope Structure</a:t>
            </a:r>
          </a:p>
        </p:txBody>
      </p:sp>
      <p:pic>
        <p:nvPicPr>
          <p:cNvPr id="264241" name="Picture 16" descr="130px-Flag_of_Jap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17875" y="5413698"/>
            <a:ext cx="681038" cy="469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861864"/>
            <a:ext cx="4093096" cy="579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FF3FD-DF8B-1F4A-BC5B-277E92B70D2E}" type="slidenum">
              <a:rPr lang="en-US"/>
              <a:pPr/>
              <a:t>98</a:t>
            </a:fld>
            <a:endParaRPr lang="en-US"/>
          </a:p>
        </p:txBody>
      </p:sp>
      <p:pic>
        <p:nvPicPr>
          <p:cNvPr id="3" name="Picture 2" descr="Slide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" y="-2229"/>
            <a:ext cx="10058401" cy="7774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64" y="1077888"/>
            <a:ext cx="9429464" cy="66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3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eric (Standard)">
  <a:themeElements>
    <a:clrScheme name="Custom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00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Generic (Standard)">
      <a:majorFont>
        <a:latin typeface="Chalkboar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23822</TotalTime>
  <Words>2954</Words>
  <Application>Microsoft Office PowerPoint</Application>
  <PresentationFormat>Personalizar</PresentationFormat>
  <Paragraphs>943</Paragraphs>
  <Slides>115</Slides>
  <Notes>38</Notes>
  <HiddenSlides>0</HiddenSlides>
  <MMClips>1</MMClips>
  <ScaleCrop>false</ScaleCrop>
  <HeadingPairs>
    <vt:vector size="8" baseType="variant">
      <vt:variant>
        <vt:lpstr>Tema</vt:lpstr>
      </vt:variant>
      <vt:variant>
        <vt:i4>1</vt:i4>
      </vt:variant>
      <vt:variant>
        <vt:lpstr>Vínculos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115</vt:i4>
      </vt:variant>
    </vt:vector>
  </HeadingPairs>
  <TitlesOfParts>
    <vt:vector size="118" baseType="lpstr">
      <vt:lpstr>Generic (Standard)</vt:lpstr>
      <vt:lpstr>--localhost-Users-santangelo-ANDREA-CONFERENCES-2011-2011.08.10(ICRCPeking)-!OLE_LINK4</vt:lpstr>
      <vt:lpstr>Photo Editor Photo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Galactic Plane Anisotropy</vt:lpstr>
      <vt:lpstr>Apresentação do PowerPoint</vt:lpstr>
      <vt:lpstr>Challenging Accelerators</vt:lpstr>
      <vt:lpstr>Apresentação do PowerPoint</vt:lpstr>
      <vt:lpstr>Hillas Plot: Emax required</vt:lpstr>
      <vt:lpstr>Apresentação do PowerPoint</vt:lpstr>
      <vt:lpstr>Apresentação do PowerPoint</vt:lpstr>
      <vt:lpstr>Gamma-ray Bursts</vt:lpstr>
      <vt:lpstr>Apresentação do PowerPoint</vt:lpstr>
      <vt:lpstr>Apresentação do PowerPoint</vt:lpstr>
      <vt:lpstr>Sources of UHECRs?</vt:lpstr>
      <vt:lpstr>GRBs &amp; AGN models mostly based on</vt:lpstr>
      <vt:lpstr>Apresentação do PowerPoint</vt:lpstr>
      <vt:lpstr>Apresentação do PowerPoint</vt:lpstr>
      <vt:lpstr>Fermi: Magnetized Clouds </vt:lpstr>
      <vt:lpstr>Fermi: Magnetized Clouds </vt:lpstr>
      <vt:lpstr>Fermi: Magnetized Clouds</vt:lpstr>
      <vt:lpstr>First Order Fermi: shock acceleration</vt:lpstr>
      <vt:lpstr>Apresentação do PowerPoint</vt:lpstr>
      <vt:lpstr>Apresentação do PowerPoint</vt:lpstr>
      <vt:lpstr>Apresentação do PowerPoint</vt:lpstr>
      <vt:lpstr>Stochastic Shock Acceleration</vt:lpstr>
      <vt:lpstr>The SNR paradigm:  Acceleration + Diffusion</vt:lpstr>
      <vt:lpstr>Lower bound on Luminosity </vt:lpstr>
      <vt:lpstr>Sources of UHECRs?</vt:lpstr>
      <vt:lpstr>Sources of UHECRs?</vt:lpstr>
      <vt:lpstr>Apresentação do PowerPoint</vt:lpstr>
      <vt:lpstr>“Cosmologically Meaningful Termination”</vt:lpstr>
      <vt:lpstr>Greisen-Zatsepin-Kuzmin effect</vt:lpstr>
      <vt:lpstr>Apresentação do PowerPoint</vt:lpstr>
      <vt:lpstr>Apresentação do PowerPoint</vt:lpstr>
      <vt:lpstr>Apresentação do PowerPoint</vt:lpstr>
      <vt:lpstr>The Pierre Auger Observatory</vt:lpstr>
      <vt:lpstr> Current Observatories of  Ultrahigh Energy Cosmic Rays </vt:lpstr>
      <vt:lpstr>Telescope Array </vt:lpstr>
      <vt:lpstr>2012 CERN Working Group   Unified Spectrum</vt:lpstr>
      <vt:lpstr>Current Status</vt:lpstr>
      <vt:lpstr>Current Status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GZK </vt:lpstr>
      <vt:lpstr>GZK vs Emax</vt:lpstr>
      <vt:lpstr>Apresentação do PowerPoint</vt:lpstr>
      <vt:lpstr>  Birth of ultrafast spinning   Pulsars</vt:lpstr>
      <vt:lpstr>Young Neutron Stars &amp; Magnetars</vt:lpstr>
      <vt:lpstr>Ex: Birth of ultrafast spinning Pulsars</vt:lpstr>
      <vt:lpstr>Escape from Supernova Remnant:</vt:lpstr>
      <vt:lpstr>Fast Spinning Newborn Pulsars ! </vt:lpstr>
      <vt:lpstr>Fast Spinning Newborn Pulsars ! </vt:lpstr>
      <vt:lpstr>Galactic Cosmic Rays</vt:lpstr>
      <vt:lpstr>Multimessenger Predictions</vt:lpstr>
      <vt:lpstr>Current Status</vt:lpstr>
      <vt:lpstr>Greisen-Zatsepin-Kuzmin effect</vt:lpstr>
      <vt:lpstr>Greisen-Zatsepin-Kuzmin effect</vt:lpstr>
      <vt:lpstr>Greisen-Zatsepin-Kuzmin effect</vt:lpstr>
      <vt:lpstr>Apresentação do PowerPoint</vt:lpstr>
      <vt:lpstr>Auger: consistent   with Anisotropy above 60 EeV  AGN catalog test</vt:lpstr>
      <vt:lpstr>Dipole?</vt:lpstr>
      <vt:lpstr>Telescope Array</vt:lpstr>
      <vt:lpstr>Current Status</vt:lpstr>
      <vt:lpstr>To detect sources</vt:lpstr>
      <vt:lpstr>To detect sources</vt:lpstr>
      <vt:lpstr>To detect sources</vt:lpstr>
      <vt:lpstr>To detect sources</vt:lpstr>
      <vt:lpstr>How to find the Sources?</vt:lpstr>
      <vt:lpstr>How many EECRs &gt; 60 EeV?</vt:lpstr>
      <vt:lpstr>How many EECRs &gt; 60 EeV?</vt:lpstr>
      <vt:lpstr>How many EECRs &gt; 60 EeV?</vt:lpstr>
      <vt:lpstr>How many EECRs &gt; 60 EeV?</vt:lpstr>
      <vt:lpstr>Go to SPACE!  To look down on the   Atmosphere!</vt:lpstr>
      <vt:lpstr>How many UHECRs &gt; 60 EeV?</vt:lpstr>
      <vt:lpstr>How many UHECRs &gt; 60 EeV?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Full Sky Coverage    with nearly uniform exposure</vt:lpstr>
      <vt:lpstr>JEM-EUSO  Sky Coverage </vt:lpstr>
      <vt:lpstr>Apresentação do PowerPoint</vt:lpstr>
      <vt:lpstr>H-II Transfer Vehicle (HTV)</vt:lpstr>
      <vt:lpstr>Apresentação do PowerPoint</vt:lpstr>
      <vt:lpstr>Apresentação do PowerPoint</vt:lpstr>
      <vt:lpstr>Apresentação do PowerPoint</vt:lpstr>
      <vt:lpstr>Apresentação do PowerPoint</vt:lpstr>
      <vt:lpstr>The UV Telescope Parameters</vt:lpstr>
      <vt:lpstr>Apresentação do PowerPoint</vt:lpstr>
      <vt:lpstr>Apresentação do PowerPoint</vt:lpstr>
      <vt:lpstr>Apresentação do PowerPoint</vt:lpstr>
      <vt:lpstr>Apresentação do PowerPoint</vt:lpstr>
      <vt:lpstr>The UV Telescope Parameters</vt:lpstr>
      <vt:lpstr>Apresentação do PowerPoint</vt:lpstr>
      <vt:lpstr>Apresentação do PowerPoint</vt:lpstr>
      <vt:lpstr>Apresentação do PowerPoint</vt:lpstr>
      <vt:lpstr>Apresentação do PowerPoint</vt:lpstr>
      <vt:lpstr>JEM-EUSO </vt:lpstr>
      <vt:lpstr> ZeV neutrino sensitivity</vt:lpstr>
      <vt:lpstr>Next Generation GZK Neutrino Detectors </vt:lpstr>
      <vt:lpstr>Apresentação do PowerPoint</vt:lpstr>
      <vt:lpstr>Apresentação do PowerPoint</vt:lpstr>
      <vt:lpstr>Apresentação do PowerPoint</vt:lpstr>
      <vt:lpstr>Apresentação do PowerPoint</vt:lpstr>
      <vt:lpstr>Showers in ~1 PDM</vt:lpstr>
      <vt:lpstr>Atmospheric Luminous Phenomena</vt:lpstr>
      <vt:lpstr>Ultraluminous Supernovae</vt:lpstr>
    </vt:vector>
  </TitlesOfParts>
  <Manager/>
  <Company>University of Chicago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Highest Energy Paticles from the Sky</dc:title>
  <dc:subject/>
  <dc:creator>Angela Olinto</dc:creator>
  <cp:keywords/>
  <dc:description/>
  <cp:lastModifiedBy>CBPF-TOTEM</cp:lastModifiedBy>
  <cp:revision>1821</cp:revision>
  <cp:lastPrinted>2011-09-07T23:23:40Z</cp:lastPrinted>
  <dcterms:created xsi:type="dcterms:W3CDTF">2012-09-25T02:29:25Z</dcterms:created>
  <dcterms:modified xsi:type="dcterms:W3CDTF">2013-09-30T18:29:41Z</dcterms:modified>
  <cp:category/>
</cp:coreProperties>
</file>