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embeddings/oleObject1.bin" ContentType="application/vnd.openxmlformats-officedocument.oleObject"/>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08"/>
  </p:notesMasterIdLst>
  <p:handoutMasterIdLst>
    <p:handoutMasterId r:id="rId209"/>
  </p:handoutMasterIdLst>
  <p:sldIdLst>
    <p:sldId id="1087" r:id="rId2"/>
    <p:sldId id="1340" r:id="rId3"/>
    <p:sldId id="1350" r:id="rId4"/>
    <p:sldId id="1364" r:id="rId5"/>
    <p:sldId id="1365" r:id="rId6"/>
    <p:sldId id="1352" r:id="rId7"/>
    <p:sldId id="1359" r:id="rId8"/>
    <p:sldId id="1361" r:id="rId9"/>
    <p:sldId id="1366" r:id="rId10"/>
    <p:sldId id="1367" r:id="rId11"/>
    <p:sldId id="1358" r:id="rId12"/>
    <p:sldId id="1363" r:id="rId13"/>
    <p:sldId id="1369" r:id="rId14"/>
    <p:sldId id="1224" r:id="rId15"/>
    <p:sldId id="1338" r:id="rId16"/>
    <p:sldId id="1372" r:id="rId17"/>
    <p:sldId id="1221" r:id="rId18"/>
    <p:sldId id="1370" r:id="rId19"/>
    <p:sldId id="1375" r:id="rId20"/>
    <p:sldId id="1180" r:id="rId21"/>
    <p:sldId id="1225" r:id="rId22"/>
    <p:sldId id="1227" r:id="rId23"/>
    <p:sldId id="1378" r:id="rId24"/>
    <p:sldId id="1374" r:id="rId25"/>
    <p:sldId id="1373" r:id="rId26"/>
    <p:sldId id="1379" r:id="rId27"/>
    <p:sldId id="1184" r:id="rId28"/>
    <p:sldId id="1249" r:id="rId29"/>
    <p:sldId id="1250" r:id="rId30"/>
    <p:sldId id="1496" r:id="rId31"/>
    <p:sldId id="1174" r:id="rId32"/>
    <p:sldId id="1181" r:id="rId33"/>
    <p:sldId id="1247" r:id="rId34"/>
    <p:sldId id="1376" r:id="rId35"/>
    <p:sldId id="1380" r:id="rId36"/>
    <p:sldId id="1151" r:id="rId37"/>
    <p:sldId id="1223" r:id="rId38"/>
    <p:sldId id="1502" r:id="rId39"/>
    <p:sldId id="1251" r:id="rId40"/>
    <p:sldId id="1246" r:id="rId41"/>
    <p:sldId id="1343" r:id="rId42"/>
    <p:sldId id="1383" r:id="rId43"/>
    <p:sldId id="1384" r:id="rId44"/>
    <p:sldId id="1385" r:id="rId45"/>
    <p:sldId id="1386" r:id="rId46"/>
    <p:sldId id="1394" r:id="rId47"/>
    <p:sldId id="1381" r:id="rId48"/>
    <p:sldId id="1222" r:id="rId49"/>
    <p:sldId id="1387" r:id="rId50"/>
    <p:sldId id="1260" r:id="rId51"/>
    <p:sldId id="1388" r:id="rId52"/>
    <p:sldId id="1395" r:id="rId53"/>
    <p:sldId id="1398" r:id="rId54"/>
    <p:sldId id="1397" r:id="rId55"/>
    <p:sldId id="1399" r:id="rId56"/>
    <p:sldId id="1264" r:id="rId57"/>
    <p:sldId id="1265" r:id="rId58"/>
    <p:sldId id="1266" r:id="rId59"/>
    <p:sldId id="1267" r:id="rId60"/>
    <p:sldId id="1268" r:id="rId61"/>
    <p:sldId id="1269" r:id="rId62"/>
    <p:sldId id="1270" r:id="rId63"/>
    <p:sldId id="1275" r:id="rId64"/>
    <p:sldId id="1271" r:id="rId65"/>
    <p:sldId id="1272" r:id="rId66"/>
    <p:sldId id="1273" r:id="rId67"/>
    <p:sldId id="1396" r:id="rId68"/>
    <p:sldId id="1400" r:id="rId69"/>
    <p:sldId id="1402" r:id="rId70"/>
    <p:sldId id="1403" r:id="rId71"/>
    <p:sldId id="1404" r:id="rId72"/>
    <p:sldId id="1277" r:id="rId73"/>
    <p:sldId id="1278" r:id="rId74"/>
    <p:sldId id="1279" r:id="rId75"/>
    <p:sldId id="1280" r:id="rId76"/>
    <p:sldId id="1281" r:id="rId77"/>
    <p:sldId id="1282" r:id="rId78"/>
    <p:sldId id="1283" r:id="rId79"/>
    <p:sldId id="1284" r:id="rId80"/>
    <p:sldId id="1286" r:id="rId81"/>
    <p:sldId id="1498" r:id="rId82"/>
    <p:sldId id="1499" r:id="rId83"/>
    <p:sldId id="1500" r:id="rId84"/>
    <p:sldId id="1405" r:id="rId85"/>
    <p:sldId id="1406" r:id="rId86"/>
    <p:sldId id="1259" r:id="rId87"/>
    <p:sldId id="1391" r:id="rId88"/>
    <p:sldId id="1408" r:id="rId89"/>
    <p:sldId id="1287" r:id="rId90"/>
    <p:sldId id="1407" r:id="rId91"/>
    <p:sldId id="1392" r:id="rId92"/>
    <p:sldId id="1410" r:id="rId93"/>
    <p:sldId id="1421" r:id="rId94"/>
    <p:sldId id="1411" r:id="rId95"/>
    <p:sldId id="1412" r:id="rId96"/>
    <p:sldId id="1413" r:id="rId97"/>
    <p:sldId id="1414" r:id="rId98"/>
    <p:sldId id="1415" r:id="rId99"/>
    <p:sldId id="1416" r:id="rId100"/>
    <p:sldId id="1417" r:id="rId101"/>
    <p:sldId id="1418" r:id="rId102"/>
    <p:sldId id="1419" r:id="rId103"/>
    <p:sldId id="1420" r:id="rId104"/>
    <p:sldId id="1505" r:id="rId105"/>
    <p:sldId id="1506" r:id="rId106"/>
    <p:sldId id="1504" r:id="rId107"/>
    <p:sldId id="1512" r:id="rId108"/>
    <p:sldId id="1507" r:id="rId109"/>
    <p:sldId id="1508" r:id="rId110"/>
    <p:sldId id="1509" r:id="rId111"/>
    <p:sldId id="1345" r:id="rId112"/>
    <p:sldId id="1425" r:id="rId113"/>
    <p:sldId id="1426" r:id="rId114"/>
    <p:sldId id="1422" r:id="rId115"/>
    <p:sldId id="1428" r:id="rId116"/>
    <p:sldId id="1427" r:id="rId117"/>
    <p:sldId id="1429" r:id="rId118"/>
    <p:sldId id="1430" r:id="rId119"/>
    <p:sldId id="1423" r:id="rId120"/>
    <p:sldId id="1431" r:id="rId121"/>
    <p:sldId id="1432" r:id="rId122"/>
    <p:sldId id="1424" r:id="rId123"/>
    <p:sldId id="1433" r:id="rId124"/>
    <p:sldId id="1434" r:id="rId125"/>
    <p:sldId id="1481" r:id="rId126"/>
    <p:sldId id="1483" r:id="rId127"/>
    <p:sldId id="1484" r:id="rId128"/>
    <p:sldId id="1482" r:id="rId129"/>
    <p:sldId id="1485" r:id="rId130"/>
    <p:sldId id="1486" r:id="rId131"/>
    <p:sldId id="1487" r:id="rId132"/>
    <p:sldId id="1488" r:id="rId133"/>
    <p:sldId id="1489" r:id="rId134"/>
    <p:sldId id="1491" r:id="rId135"/>
    <p:sldId id="1490" r:id="rId136"/>
    <p:sldId id="1492" r:id="rId137"/>
    <p:sldId id="1493" r:id="rId138"/>
    <p:sldId id="1494" r:id="rId139"/>
    <p:sldId id="1495" r:id="rId140"/>
    <p:sldId id="1294" r:id="rId141"/>
    <p:sldId id="1305" r:id="rId142"/>
    <p:sldId id="1306" r:id="rId143"/>
    <p:sldId id="1497" r:id="rId144"/>
    <p:sldId id="1348" r:id="rId145"/>
    <p:sldId id="1435" r:id="rId146"/>
    <p:sldId id="1436" r:id="rId147"/>
    <p:sldId id="1437" r:id="rId148"/>
    <p:sldId id="1438" r:id="rId149"/>
    <p:sldId id="1441" r:id="rId150"/>
    <p:sldId id="1443" r:id="rId151"/>
    <p:sldId id="1439" r:id="rId152"/>
    <p:sldId id="1442" r:id="rId153"/>
    <p:sldId id="1332" r:id="rId154"/>
    <p:sldId id="1501" r:id="rId155"/>
    <p:sldId id="1440" r:id="rId156"/>
    <p:sldId id="1409" r:id="rId157"/>
    <p:sldId id="1347" r:id="rId158"/>
    <p:sldId id="1449" r:id="rId159"/>
    <p:sldId id="1450" r:id="rId160"/>
    <p:sldId id="1451" r:id="rId161"/>
    <p:sldId id="1444" r:id="rId162"/>
    <p:sldId id="1445" r:id="rId163"/>
    <p:sldId id="1456" r:id="rId164"/>
    <p:sldId id="1334" r:id="rId165"/>
    <p:sldId id="1446" r:id="rId166"/>
    <p:sldId id="1447" r:id="rId167"/>
    <p:sldId id="1448" r:id="rId168"/>
    <p:sldId id="1452" r:id="rId169"/>
    <p:sldId id="1457" r:id="rId170"/>
    <p:sldId id="1459" r:id="rId171"/>
    <p:sldId id="1453" r:id="rId172"/>
    <p:sldId id="1454" r:id="rId173"/>
    <p:sldId id="1335" r:id="rId174"/>
    <p:sldId id="1368" r:id="rId175"/>
    <p:sldId id="1458" r:id="rId176"/>
    <p:sldId id="1460" r:id="rId177"/>
    <p:sldId id="1467" r:id="rId178"/>
    <p:sldId id="1461" r:id="rId179"/>
    <p:sldId id="1466" r:id="rId180"/>
    <p:sldId id="1465" r:id="rId181"/>
    <p:sldId id="1462" r:id="rId182"/>
    <p:sldId id="1463" r:id="rId183"/>
    <p:sldId id="1464" r:id="rId184"/>
    <p:sldId id="1351" r:id="rId185"/>
    <p:sldId id="1244" r:id="rId186"/>
    <p:sldId id="1353" r:id="rId187"/>
    <p:sldId id="1355" r:id="rId188"/>
    <p:sldId id="1354" r:id="rId189"/>
    <p:sldId id="1357" r:id="rId190"/>
    <p:sldId id="1471" r:id="rId191"/>
    <p:sldId id="1475" r:id="rId192"/>
    <p:sldId id="1474" r:id="rId193"/>
    <p:sldId id="1468" r:id="rId194"/>
    <p:sldId id="1469" r:id="rId195"/>
    <p:sldId id="1480" r:id="rId196"/>
    <p:sldId id="1510" r:id="rId197"/>
    <p:sldId id="1473" r:id="rId198"/>
    <p:sldId id="1511" r:id="rId199"/>
    <p:sldId id="1472" r:id="rId200"/>
    <p:sldId id="1470" r:id="rId201"/>
    <p:sldId id="1218" r:id="rId202"/>
    <p:sldId id="1341" r:id="rId203"/>
    <p:sldId id="1476" r:id="rId204"/>
    <p:sldId id="1477" r:id="rId205"/>
    <p:sldId id="1479" r:id="rId206"/>
    <p:sldId id="1478" r:id="rId207"/>
  </p:sldIdLst>
  <p:sldSz cx="9144000" cy="6858000" type="overhead"/>
  <p:notesSz cx="6858000" cy="9144000"/>
  <p:defaultTextStyle>
    <a:defPPr>
      <a:defRPr lang="en-US"/>
    </a:defPPr>
    <a:lvl1pPr algn="l" rtl="0" eaLnBrk="0" fontAlgn="base" hangingPunct="0">
      <a:spcBef>
        <a:spcPct val="0"/>
      </a:spcBef>
      <a:spcAft>
        <a:spcPct val="0"/>
      </a:spcAft>
      <a:defRPr kumimoji="1" sz="2400" i="1" kern="1200">
        <a:solidFill>
          <a:schemeClr val="tx1"/>
        </a:solidFill>
        <a:latin typeface="Times New Roman" charset="0"/>
        <a:ea typeface="+mn-ea"/>
        <a:cs typeface="+mn-cs"/>
      </a:defRPr>
    </a:lvl1pPr>
    <a:lvl2pPr marL="455124" algn="l" rtl="0" eaLnBrk="0" fontAlgn="base" hangingPunct="0">
      <a:spcBef>
        <a:spcPct val="0"/>
      </a:spcBef>
      <a:spcAft>
        <a:spcPct val="0"/>
      </a:spcAft>
      <a:defRPr kumimoji="1" sz="2400" i="1" kern="1200">
        <a:solidFill>
          <a:schemeClr val="tx1"/>
        </a:solidFill>
        <a:latin typeface="Times New Roman" charset="0"/>
        <a:ea typeface="+mn-ea"/>
        <a:cs typeface="+mn-cs"/>
      </a:defRPr>
    </a:lvl2pPr>
    <a:lvl3pPr marL="910241" algn="l" rtl="0" eaLnBrk="0" fontAlgn="base" hangingPunct="0">
      <a:spcBef>
        <a:spcPct val="0"/>
      </a:spcBef>
      <a:spcAft>
        <a:spcPct val="0"/>
      </a:spcAft>
      <a:defRPr kumimoji="1" sz="2400" i="1" kern="1200">
        <a:solidFill>
          <a:schemeClr val="tx1"/>
        </a:solidFill>
        <a:latin typeface="Times New Roman" charset="0"/>
        <a:ea typeface="+mn-ea"/>
        <a:cs typeface="+mn-cs"/>
      </a:defRPr>
    </a:lvl3pPr>
    <a:lvl4pPr marL="1365360" algn="l" rtl="0" eaLnBrk="0" fontAlgn="base" hangingPunct="0">
      <a:spcBef>
        <a:spcPct val="0"/>
      </a:spcBef>
      <a:spcAft>
        <a:spcPct val="0"/>
      </a:spcAft>
      <a:defRPr kumimoji="1" sz="2400" i="1" kern="1200">
        <a:solidFill>
          <a:schemeClr val="tx1"/>
        </a:solidFill>
        <a:latin typeface="Times New Roman" charset="0"/>
        <a:ea typeface="+mn-ea"/>
        <a:cs typeface="+mn-cs"/>
      </a:defRPr>
    </a:lvl4pPr>
    <a:lvl5pPr marL="1820479" algn="l" rtl="0" eaLnBrk="0" fontAlgn="base" hangingPunct="0">
      <a:spcBef>
        <a:spcPct val="0"/>
      </a:spcBef>
      <a:spcAft>
        <a:spcPct val="0"/>
      </a:spcAft>
      <a:defRPr kumimoji="1" sz="2400" i="1" kern="1200">
        <a:solidFill>
          <a:schemeClr val="tx1"/>
        </a:solidFill>
        <a:latin typeface="Times New Roman" charset="0"/>
        <a:ea typeface="+mn-ea"/>
        <a:cs typeface="+mn-cs"/>
      </a:defRPr>
    </a:lvl5pPr>
    <a:lvl6pPr marL="2275599" algn="l" defTabSz="455124" rtl="0" eaLnBrk="1" latinLnBrk="0" hangingPunct="1">
      <a:defRPr kumimoji="1" sz="2400" i="1" kern="1200">
        <a:solidFill>
          <a:schemeClr val="tx1"/>
        </a:solidFill>
        <a:latin typeface="Times New Roman" charset="0"/>
        <a:ea typeface="+mn-ea"/>
        <a:cs typeface="+mn-cs"/>
      </a:defRPr>
    </a:lvl6pPr>
    <a:lvl7pPr marL="2730717" algn="l" defTabSz="455124" rtl="0" eaLnBrk="1" latinLnBrk="0" hangingPunct="1">
      <a:defRPr kumimoji="1" sz="2400" i="1" kern="1200">
        <a:solidFill>
          <a:schemeClr val="tx1"/>
        </a:solidFill>
        <a:latin typeface="Times New Roman" charset="0"/>
        <a:ea typeface="+mn-ea"/>
        <a:cs typeface="+mn-cs"/>
      </a:defRPr>
    </a:lvl7pPr>
    <a:lvl8pPr marL="3185839" algn="l" defTabSz="455124" rtl="0" eaLnBrk="1" latinLnBrk="0" hangingPunct="1">
      <a:defRPr kumimoji="1" sz="2400" i="1" kern="1200">
        <a:solidFill>
          <a:schemeClr val="tx1"/>
        </a:solidFill>
        <a:latin typeface="Times New Roman" charset="0"/>
        <a:ea typeface="+mn-ea"/>
        <a:cs typeface="+mn-cs"/>
      </a:defRPr>
    </a:lvl8pPr>
    <a:lvl9pPr marL="3640956" algn="l" defTabSz="455124" rtl="0" eaLnBrk="1" latinLnBrk="0" hangingPunct="1">
      <a:defRPr kumimoji="1" sz="2400" i="1"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66FF"/>
    <a:srgbClr val="66CCFF"/>
    <a:srgbClr val="800000"/>
    <a:srgbClr val="804000"/>
    <a:srgbClr val="FF0000"/>
    <a:srgbClr val="FFCC66"/>
    <a:srgbClr val="FF6666"/>
    <a:srgbClr val="800040"/>
    <a:srgbClr val="8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0">
  <p:normalViewPr horzBarState="maximized">
    <p:restoredLeft sz="15620"/>
    <p:restoredTop sz="97180" autoAdjust="0"/>
  </p:normalViewPr>
  <p:slideViewPr>
    <p:cSldViewPr>
      <p:cViewPr varScale="1">
        <p:scale>
          <a:sx n="107" d="100"/>
          <a:sy n="107" d="100"/>
        </p:scale>
        <p:origin x="-304"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2632"/>
    </p:cViewPr>
  </p:sorterViewPr>
  <p:notesViewPr>
    <p:cSldViewPr>
      <p:cViewPr varScale="1">
        <p:scale>
          <a:sx n="80" d="100"/>
          <a:sy n="80" d="100"/>
        </p:scale>
        <p:origin x="-163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notesMaster" Target="notesMasters/notesMaster1.xml"/><Relationship Id="rId209" Type="http://schemas.openxmlformats.org/officeDocument/2006/relationships/handoutMaster" Target="handoutMasters/handoutMaster1.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10" Type="http://schemas.openxmlformats.org/officeDocument/2006/relationships/printerSettings" Target="printerSettings/printerSettings1.bin"/><Relationship Id="rId211" Type="http://schemas.openxmlformats.org/officeDocument/2006/relationships/presProps" Target="presProps.xml"/><Relationship Id="rId212" Type="http://schemas.openxmlformats.org/officeDocument/2006/relationships/viewProps" Target="viewProps.xml"/><Relationship Id="rId213" Type="http://schemas.openxmlformats.org/officeDocument/2006/relationships/theme" Target="theme/theme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200" i="0">
                <a:latin typeface="Times New Roman" pitchFamily="-97" charset="0"/>
              </a:defRPr>
            </a:lvl1pPr>
          </a:lstStyle>
          <a:p>
            <a:pPr>
              <a:defRPr/>
            </a:pPr>
            <a:endParaRPr lang="en-US"/>
          </a:p>
        </p:txBody>
      </p:sp>
      <p:sp>
        <p:nvSpPr>
          <p:cNvPr id="1433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200" i="0">
                <a:latin typeface="Times New Roman" pitchFamily="-97" charset="0"/>
              </a:defRPr>
            </a:lvl1pPr>
          </a:lstStyle>
          <a:p>
            <a:pPr>
              <a:defRPr/>
            </a:pPr>
            <a:fld id="{D30C0D8D-70CA-0A4D-9D93-AC9A30DD188A}" type="datetime1">
              <a:rPr lang="en-US"/>
              <a:pPr>
                <a:defRPr/>
              </a:pPr>
              <a:t>7/17/13</a:t>
            </a:fld>
            <a:endParaRPr lang="en-US"/>
          </a:p>
        </p:txBody>
      </p:sp>
      <p:sp>
        <p:nvSpPr>
          <p:cNvPr id="1434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kumimoji="0" sz="1200" i="0">
                <a:latin typeface="Times New Roman" pitchFamily="-97" charset="0"/>
              </a:defRPr>
            </a:lvl1pPr>
          </a:lstStyle>
          <a:p>
            <a:pPr>
              <a:defRPr/>
            </a:pPr>
            <a:endParaRPr lang="en-US"/>
          </a:p>
        </p:txBody>
      </p:sp>
      <p:sp>
        <p:nvSpPr>
          <p:cNvPr id="1434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kumimoji="0" sz="1200" i="0">
                <a:latin typeface="Times New Roman" pitchFamily="-97" charset="0"/>
              </a:defRPr>
            </a:lvl1pPr>
          </a:lstStyle>
          <a:p>
            <a:pPr>
              <a:defRPr/>
            </a:pPr>
            <a:fld id="{83DDE178-7286-6A46-ABBD-779541932221}" type="slidenum">
              <a:rPr lang="en-US"/>
              <a:pPr>
                <a:defRPr/>
              </a:pPr>
              <a:t>‹#›</a:t>
            </a:fld>
            <a:endParaRPr lang="en-US"/>
          </a:p>
        </p:txBody>
      </p:sp>
    </p:spTree>
    <p:extLst>
      <p:ext uri="{BB962C8B-B14F-4D97-AF65-F5344CB8AC3E}">
        <p14:creationId xmlns:p14="http://schemas.microsoft.com/office/powerpoint/2010/main" val="38516028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200" i="0">
                <a:latin typeface="Times New Roman" pitchFamily="-97" charset="0"/>
              </a:defRPr>
            </a:lvl1pPr>
          </a:lstStyle>
          <a:p>
            <a:pPr>
              <a:defRPr/>
            </a:pPr>
            <a:endParaRPr lang="en-US"/>
          </a:p>
        </p:txBody>
      </p:sp>
      <p:sp>
        <p:nvSpPr>
          <p:cNvPr id="17411" name="Rectangle 9"/>
          <p:cNvSpPr>
            <a:spLocks noGrp="1" noRot="1" noChangeAspect="1" noChangeArrowheads="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058" name="Rectangle 10"/>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9" name="Rectangle 11"/>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200" i="0">
                <a:latin typeface="Times New Roman" pitchFamily="-97" charset="0"/>
              </a:defRPr>
            </a:lvl1pPr>
          </a:lstStyle>
          <a:p>
            <a:pPr>
              <a:defRPr/>
            </a:pPr>
            <a:fld id="{A18616EB-F6DE-154A-85B5-ABF5AF133304}" type="datetime1">
              <a:rPr lang="en-US"/>
              <a:pPr>
                <a:defRPr/>
              </a:pPr>
              <a:t>7/17/13</a:t>
            </a:fld>
            <a:endParaRPr lang="en-US"/>
          </a:p>
        </p:txBody>
      </p:sp>
      <p:sp>
        <p:nvSpPr>
          <p:cNvPr id="2060" name="Rectangle 12"/>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kumimoji="0" sz="1200" i="0">
                <a:latin typeface="Times New Roman" pitchFamily="-97" charset="0"/>
              </a:defRPr>
            </a:lvl1pPr>
          </a:lstStyle>
          <a:p>
            <a:pPr>
              <a:defRPr/>
            </a:pPr>
            <a:endParaRPr lang="en-US"/>
          </a:p>
        </p:txBody>
      </p:sp>
      <p:sp>
        <p:nvSpPr>
          <p:cNvPr id="2061" name="Rectangle 13"/>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kumimoji="0" sz="1200" i="0">
                <a:latin typeface="Times New Roman" pitchFamily="-97" charset="0"/>
              </a:defRPr>
            </a:lvl1pPr>
          </a:lstStyle>
          <a:p>
            <a:pPr>
              <a:defRPr/>
            </a:pPr>
            <a:fld id="{47210CE9-DB85-934F-8236-0ED976D61B22}" type="slidenum">
              <a:rPr lang="en-US"/>
              <a:pPr>
                <a:defRPr/>
              </a:pPr>
              <a:t>‹#›</a:t>
            </a:fld>
            <a:endParaRPr lang="en-US"/>
          </a:p>
        </p:txBody>
      </p:sp>
    </p:spTree>
    <p:extLst>
      <p:ext uri="{BB962C8B-B14F-4D97-AF65-F5344CB8AC3E}">
        <p14:creationId xmlns:p14="http://schemas.microsoft.com/office/powerpoint/2010/main" val="3489272570"/>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pitchFamily="-97" charset="0"/>
        <a:ea typeface="ＭＳ Ｐゴシック" pitchFamily="-97" charset="-128"/>
        <a:cs typeface="ＭＳ Ｐゴシック" pitchFamily="-97" charset="-128"/>
      </a:defRPr>
    </a:lvl1pPr>
    <a:lvl2pPr marL="455124" algn="l" rtl="0" eaLnBrk="0" fontAlgn="base" hangingPunct="0">
      <a:spcBef>
        <a:spcPct val="30000"/>
      </a:spcBef>
      <a:spcAft>
        <a:spcPct val="0"/>
      </a:spcAft>
      <a:defRPr kumimoji="1" sz="1200" kern="1200">
        <a:solidFill>
          <a:schemeClr val="tx1"/>
        </a:solidFill>
        <a:latin typeface="Arial" pitchFamily="-97" charset="0"/>
        <a:ea typeface="ＭＳ Ｐゴシック" pitchFamily="-97" charset="-128"/>
        <a:cs typeface="+mn-cs"/>
      </a:defRPr>
    </a:lvl2pPr>
    <a:lvl3pPr marL="910241" algn="l" rtl="0" eaLnBrk="0" fontAlgn="base" hangingPunct="0">
      <a:spcBef>
        <a:spcPct val="30000"/>
      </a:spcBef>
      <a:spcAft>
        <a:spcPct val="0"/>
      </a:spcAft>
      <a:defRPr kumimoji="1" sz="1200" kern="1200">
        <a:solidFill>
          <a:schemeClr val="tx1"/>
        </a:solidFill>
        <a:latin typeface="Arial" pitchFamily="-97" charset="0"/>
        <a:ea typeface="ＭＳ Ｐゴシック" pitchFamily="-97" charset="-128"/>
        <a:cs typeface="+mn-cs"/>
      </a:defRPr>
    </a:lvl3pPr>
    <a:lvl4pPr marL="1365360" algn="l" rtl="0" eaLnBrk="0" fontAlgn="base" hangingPunct="0">
      <a:spcBef>
        <a:spcPct val="30000"/>
      </a:spcBef>
      <a:spcAft>
        <a:spcPct val="0"/>
      </a:spcAft>
      <a:defRPr kumimoji="1" sz="1200" kern="1200">
        <a:solidFill>
          <a:schemeClr val="tx1"/>
        </a:solidFill>
        <a:latin typeface="Arial" pitchFamily="-97" charset="0"/>
        <a:ea typeface="ＭＳ Ｐゴシック" pitchFamily="-97" charset="-128"/>
        <a:cs typeface="+mn-cs"/>
      </a:defRPr>
    </a:lvl4pPr>
    <a:lvl5pPr marL="1820479" algn="l" rtl="0" eaLnBrk="0" fontAlgn="base" hangingPunct="0">
      <a:spcBef>
        <a:spcPct val="30000"/>
      </a:spcBef>
      <a:spcAft>
        <a:spcPct val="0"/>
      </a:spcAft>
      <a:defRPr kumimoji="1" sz="1200" kern="1200">
        <a:solidFill>
          <a:schemeClr val="tx1"/>
        </a:solidFill>
        <a:latin typeface="Arial" pitchFamily="-97" charset="0"/>
        <a:ea typeface="ＭＳ Ｐゴシック" pitchFamily="-97" charset="-128"/>
        <a:cs typeface="+mn-cs"/>
      </a:defRPr>
    </a:lvl5pPr>
    <a:lvl6pPr marL="2275599" algn="l" defTabSz="455124" rtl="0" eaLnBrk="1" latinLnBrk="0" hangingPunct="1">
      <a:defRPr sz="1200" kern="1200">
        <a:solidFill>
          <a:schemeClr val="tx1"/>
        </a:solidFill>
        <a:latin typeface="+mn-lt"/>
        <a:ea typeface="+mn-ea"/>
        <a:cs typeface="+mn-cs"/>
      </a:defRPr>
    </a:lvl6pPr>
    <a:lvl7pPr marL="2730717" algn="l" defTabSz="455124" rtl="0" eaLnBrk="1" latinLnBrk="0" hangingPunct="1">
      <a:defRPr sz="1200" kern="1200">
        <a:solidFill>
          <a:schemeClr val="tx1"/>
        </a:solidFill>
        <a:latin typeface="+mn-lt"/>
        <a:ea typeface="+mn-ea"/>
        <a:cs typeface="+mn-cs"/>
      </a:defRPr>
    </a:lvl7pPr>
    <a:lvl8pPr marL="3185839" algn="l" defTabSz="455124" rtl="0" eaLnBrk="1" latinLnBrk="0" hangingPunct="1">
      <a:defRPr sz="1200" kern="1200">
        <a:solidFill>
          <a:schemeClr val="tx1"/>
        </a:solidFill>
        <a:latin typeface="+mn-lt"/>
        <a:ea typeface="+mn-ea"/>
        <a:cs typeface="+mn-cs"/>
      </a:defRPr>
    </a:lvl8pPr>
    <a:lvl9pPr marL="3640956" algn="l" defTabSz="45512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Large</a:t>
            </a:r>
            <a:r>
              <a:rPr lang="en-US" baseline="0" dirty="0" smtClean="0"/>
              <a:t> Area Telescope, GRB monitor</a:t>
            </a:r>
            <a:endParaRPr lang="en-US" dirty="0"/>
          </a:p>
        </p:txBody>
      </p:sp>
      <p:sp>
        <p:nvSpPr>
          <p:cNvPr id="4" name="Date Placeholder 3"/>
          <p:cNvSpPr>
            <a:spLocks noGrp="1"/>
          </p:cNvSpPr>
          <p:nvPr>
            <p:ph type="dt" idx="10"/>
          </p:nvPr>
        </p:nvSpPr>
        <p:spPr/>
        <p:txBody>
          <a:bodyPr/>
          <a:lstStyle/>
          <a:p>
            <a:pPr>
              <a:defRPr/>
            </a:pPr>
            <a:fld id="{A18616EB-F6DE-154A-85B5-ABF5AF133304}" type="datetime1">
              <a:rPr lang="en-US" smtClean="0"/>
              <a:pPr>
                <a:defRPr/>
              </a:pPr>
              <a:t>7/17/13</a:t>
            </a:fld>
            <a:endParaRPr lang="en-US"/>
          </a:p>
        </p:txBody>
      </p:sp>
      <p:sp>
        <p:nvSpPr>
          <p:cNvPr id="5" name="Slide Number Placeholder 4"/>
          <p:cNvSpPr>
            <a:spLocks noGrp="1"/>
          </p:cNvSpPr>
          <p:nvPr>
            <p:ph type="sldNum" sz="quarter" idx="11"/>
          </p:nvPr>
        </p:nvSpPr>
        <p:spPr/>
        <p:txBody>
          <a:bodyPr/>
          <a:lstStyle/>
          <a:p>
            <a:pPr>
              <a:defRPr/>
            </a:pPr>
            <a:fld id="{47210CE9-DB85-934F-8236-0ED976D61B22}" type="slidenum">
              <a:rPr lang="en-US" smtClean="0"/>
              <a:pPr>
                <a:defRPr/>
              </a:pPr>
              <a:t>27</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1300" baseline="0" smtClean="0"/>
              <a:t>GDR: giant dipolar resonance</a:t>
            </a:r>
          </a:p>
          <a:p>
            <a:r>
              <a:rPr lang="en-US" sz="1300" baseline="0" smtClean="0"/>
              <a:t>QD: quasi-deuteron process</a:t>
            </a:r>
          </a:p>
          <a:p>
            <a:r>
              <a:rPr lang="en-US" sz="1300" baseline="0" smtClean="0"/>
              <a:t>BR: baryonic resonances</a:t>
            </a:r>
          </a:p>
          <a:p>
            <a:r>
              <a:rPr lang="en-US" sz="1300" baseline="0" smtClean="0"/>
              <a:t>PF: photo-fragmentation</a:t>
            </a:r>
          </a:p>
          <a:p>
            <a:r>
              <a:rPr lang="en-US" sz="1300" baseline="0" smtClean="0"/>
              <a:t>propagation: CMB and infrared background (IRB).</a:t>
            </a:r>
            <a:endParaRPr lang="en-US"/>
          </a:p>
        </p:txBody>
      </p:sp>
      <p:sp>
        <p:nvSpPr>
          <p:cNvPr id="4" name="Date Placeholder 3"/>
          <p:cNvSpPr>
            <a:spLocks noGrp="1"/>
          </p:cNvSpPr>
          <p:nvPr>
            <p:ph type="dt" idx="10"/>
          </p:nvPr>
        </p:nvSpPr>
        <p:spPr/>
        <p:txBody>
          <a:bodyPr/>
          <a:lstStyle/>
          <a:p>
            <a:fld id="{6FBA7590-CD08-0A4D-8F01-25BF05133F06}" type="datetime1">
              <a:rPr lang="en-US"/>
              <a:pPr/>
              <a:t>7/17/13</a:t>
            </a:fld>
            <a:endParaRPr lang="en-US"/>
          </a:p>
        </p:txBody>
      </p:sp>
      <p:sp>
        <p:nvSpPr>
          <p:cNvPr id="5" name="Slide Number Placeholder 4"/>
          <p:cNvSpPr>
            <a:spLocks noGrp="1"/>
          </p:cNvSpPr>
          <p:nvPr>
            <p:ph type="sldNum" sz="quarter" idx="11"/>
          </p:nvPr>
        </p:nvSpPr>
        <p:spPr/>
        <p:txBody>
          <a:bodyPr/>
          <a:lstStyle/>
          <a:p>
            <a:fld id="{03FCE8A9-687B-604B-AFC2-918C814EEE46}" type="slidenum">
              <a:rPr lang="en-US"/>
              <a:pPr/>
              <a:t>61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ヒラギノ角ゴ Pro W3" charset="0"/>
              <a:cs typeface="ヒラギノ角ゴ Pro W3" charset="0"/>
            </a:endParaRP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C7D82AA5-7ECF-6840-8927-DCF7B4FBEC43}" type="slidenum">
              <a:rPr lang="en-US" sz="1200"/>
              <a:pPr eaLnBrk="1" hangingPunct="1"/>
              <a:t>70</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smtClean="0">
                <a:solidFill>
                  <a:schemeClr val="tx1"/>
                </a:solidFill>
                <a:latin typeface="+mn-lt"/>
                <a:ea typeface="+mn-ea"/>
                <a:cs typeface="+mn-cs"/>
              </a:rPr>
              <a:t>Linsley, J. 1963, Phys. Rev. Lett., 10, 146</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smtClean="0">
                <a:solidFill>
                  <a:schemeClr val="tx1"/>
                </a:solidFill>
                <a:latin typeface="+mn-lt"/>
                <a:ea typeface="+mn-ea"/>
                <a:cs typeface="+mn-cs"/>
              </a:rPr>
              <a:t>Bird, D. J. et al. 1994, Astrophys. J., 424, 491</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smtClean="0">
                <a:solidFill>
                  <a:schemeClr val="tx1"/>
                </a:solidFill>
                <a:latin typeface="+mn-lt"/>
                <a:ea typeface="+mn-ea"/>
                <a:cs typeface="+mn-cs"/>
              </a:rPr>
              <a:t>Takeda, M. et al. 1998, Physical Review Letters, 81, 1163</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smtClean="0">
                <a:solidFill>
                  <a:schemeClr val="tx1"/>
                </a:solidFill>
                <a:latin typeface="+mn-lt"/>
                <a:ea typeface="+mn-ea"/>
                <a:cs typeface="+mn-cs"/>
              </a:rPr>
              <a:t>Abbasi, R. U. et al. 2004, Physical Review Letters, 92, 151101</a:t>
            </a:r>
          </a:p>
        </p:txBody>
      </p:sp>
      <p:sp>
        <p:nvSpPr>
          <p:cNvPr id="4" name="Slide Number Placeholder 3"/>
          <p:cNvSpPr>
            <a:spLocks noGrp="1"/>
          </p:cNvSpPr>
          <p:nvPr>
            <p:ph type="sldNum" sz="quarter" idx="10"/>
          </p:nvPr>
        </p:nvSpPr>
        <p:spPr/>
        <p:txBody>
          <a:bodyPr/>
          <a:lstStyle/>
          <a:p>
            <a:fld id="{53E638F1-6529-A14E-9A9E-AB2DD7DF7155}" type="slidenum">
              <a:rPr/>
              <a:pPr/>
              <a:t>71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1"/>
          <p:cNvSpPr>
            <a:spLocks noGrp="1" noChangeArrowheads="1"/>
          </p:cNvSpPr>
          <p:nvPr>
            <p:ph type="dt" sz="quarter" idx="1"/>
          </p:nvPr>
        </p:nvSpPr>
        <p:spPr>
          <a:noFill/>
        </p:spPr>
        <p:txBody>
          <a:bodyPr/>
          <a:lstStyle/>
          <a:p>
            <a:fld id="{33843BEF-179E-2146-A507-BA5CC7682542}" type="datetime1">
              <a:rPr lang="en-US"/>
              <a:pPr/>
              <a:t>7/17/13</a:t>
            </a:fld>
            <a:endParaRPr lang="en-US"/>
          </a:p>
        </p:txBody>
      </p:sp>
      <p:sp>
        <p:nvSpPr>
          <p:cNvPr id="99331" name="Rectangle 13"/>
          <p:cNvSpPr>
            <a:spLocks noGrp="1" noChangeArrowheads="1"/>
          </p:cNvSpPr>
          <p:nvPr>
            <p:ph type="sldNum" sz="quarter" idx="5"/>
          </p:nvPr>
        </p:nvSpPr>
        <p:spPr>
          <a:noFill/>
        </p:spPr>
        <p:txBody>
          <a:bodyPr/>
          <a:lstStyle/>
          <a:p>
            <a:fld id="{3BEF6096-0F61-3B44-AC64-A43A0EF4F504}" type="slidenum">
              <a:rPr lang="en-US"/>
              <a:pPr/>
              <a:t>72</a:t>
            </a:fld>
            <a:endParaRPr lang="en-US"/>
          </a:p>
        </p:txBody>
      </p:sp>
      <p:sp>
        <p:nvSpPr>
          <p:cNvPr id="99332" name="Rectangle 2"/>
          <p:cNvSpPr>
            <a:spLocks noGrp="1" noRot="1" noChangeAspect="1" noChangeArrowheads="1"/>
          </p:cNvSpPr>
          <p:nvPr>
            <p:ph type="sldImg"/>
          </p:nvPr>
        </p:nvSpPr>
        <p:spPr>
          <a:xfrm>
            <a:off x="1143000" y="685800"/>
            <a:ext cx="4572000" cy="3429000"/>
          </a:xfrm>
          <a:ln/>
        </p:spPr>
      </p:sp>
      <p:sp>
        <p:nvSpPr>
          <p:cNvPr id="99333" name="Rectangle 3"/>
          <p:cNvSpPr>
            <a:spLocks noGrp="1" noChangeArrowheads="1"/>
          </p:cNvSpPr>
          <p:nvPr>
            <p:ph type="body" idx="1"/>
          </p:nvPr>
        </p:nvSpPr>
        <p:spPr>
          <a:noFill/>
          <a:ln/>
        </p:spPr>
        <p:txBody>
          <a:bodyPr/>
          <a:lstStyle/>
          <a:p>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11"/>
          <p:cNvSpPr>
            <a:spLocks noGrp="1" noChangeArrowheads="1"/>
          </p:cNvSpPr>
          <p:nvPr>
            <p:ph type="dt" sz="quarter" idx="1"/>
          </p:nvPr>
        </p:nvSpPr>
        <p:spPr>
          <a:noFill/>
        </p:spPr>
        <p:txBody>
          <a:bodyPr/>
          <a:lstStyle/>
          <a:p>
            <a:fld id="{BD318857-186C-B048-994B-32A48AC0B5D7}" type="datetime1">
              <a:rPr lang="en-US"/>
              <a:pPr/>
              <a:t>7/17/13</a:t>
            </a:fld>
            <a:endParaRPr lang="en-US"/>
          </a:p>
        </p:txBody>
      </p:sp>
      <p:sp>
        <p:nvSpPr>
          <p:cNvPr id="133123" name="Rectangle 13"/>
          <p:cNvSpPr>
            <a:spLocks noGrp="1" noChangeArrowheads="1"/>
          </p:cNvSpPr>
          <p:nvPr>
            <p:ph type="sldNum" sz="quarter" idx="5"/>
          </p:nvPr>
        </p:nvSpPr>
        <p:spPr>
          <a:noFill/>
        </p:spPr>
        <p:txBody>
          <a:bodyPr/>
          <a:lstStyle/>
          <a:p>
            <a:fld id="{576D66D4-B37D-4245-8283-E08EFB2F4552}" type="slidenum">
              <a:rPr lang="en-US"/>
              <a:pPr/>
              <a:t>73</a:t>
            </a:fld>
            <a:endParaRPr lang="en-US"/>
          </a:p>
        </p:txBody>
      </p:sp>
      <p:sp>
        <p:nvSpPr>
          <p:cNvPr id="133124" name="Rectangle 2"/>
          <p:cNvSpPr>
            <a:spLocks noGrp="1" noRot="1" noChangeAspect="1" noChangeArrowheads="1"/>
          </p:cNvSpPr>
          <p:nvPr>
            <p:ph type="sldImg"/>
          </p:nvPr>
        </p:nvSpPr>
        <p:spPr>
          <a:xfrm>
            <a:off x="1143000" y="685800"/>
            <a:ext cx="4572000" cy="3429000"/>
          </a:xfrm>
          <a:ln/>
        </p:spPr>
      </p:sp>
      <p:sp>
        <p:nvSpPr>
          <p:cNvPr id="133125" name="Rectangle 3"/>
          <p:cNvSpPr>
            <a:spLocks noGrp="1" noChangeArrowheads="1"/>
          </p:cNvSpPr>
          <p:nvPr>
            <p:ph type="body" idx="1"/>
          </p:nvPr>
        </p:nvSpPr>
        <p:spPr>
          <a:noFill/>
          <a:ln/>
        </p:spPr>
        <p:txBody>
          <a:bodyPr/>
          <a:lstStyle/>
          <a:p>
            <a:r>
              <a:rPr lang="en-US">
                <a:latin typeface="Arial" pitchFamily="-108" charset="0"/>
                <a:ea typeface="ＭＳ Ｐゴシック" pitchFamily="-108" charset="-128"/>
                <a:cs typeface="ＭＳ Ｐゴシック" pitchFamily="-108" charset="-128"/>
              </a:rPr>
              <a:t>19 countries, truly international</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11"/>
          <p:cNvSpPr>
            <a:spLocks noGrp="1" noChangeArrowheads="1"/>
          </p:cNvSpPr>
          <p:nvPr>
            <p:ph type="dt" sz="quarter" idx="1"/>
          </p:nvPr>
        </p:nvSpPr>
        <p:spPr>
          <a:noFill/>
        </p:spPr>
        <p:txBody>
          <a:bodyPr/>
          <a:lstStyle/>
          <a:p>
            <a:fld id="{AAE71951-61C8-A44B-9D8B-D8E6B1EAC600}" type="datetime1">
              <a:rPr lang="en-US"/>
              <a:pPr/>
              <a:t>7/17/13</a:t>
            </a:fld>
            <a:endParaRPr lang="en-US"/>
          </a:p>
        </p:txBody>
      </p:sp>
      <p:sp>
        <p:nvSpPr>
          <p:cNvPr id="107523" name="Rectangle 13"/>
          <p:cNvSpPr>
            <a:spLocks noGrp="1" noChangeArrowheads="1"/>
          </p:cNvSpPr>
          <p:nvPr>
            <p:ph type="sldNum" sz="quarter" idx="5"/>
          </p:nvPr>
        </p:nvSpPr>
        <p:spPr>
          <a:noFill/>
        </p:spPr>
        <p:txBody>
          <a:bodyPr/>
          <a:lstStyle/>
          <a:p>
            <a:fld id="{4D1777D2-A125-6A48-A4FF-DCFE19BB2AE0}" type="slidenum">
              <a:rPr lang="en-US"/>
              <a:pPr/>
              <a:t>74</a:t>
            </a:fld>
            <a:endParaRPr lang="en-US"/>
          </a:p>
        </p:txBody>
      </p:sp>
      <p:sp>
        <p:nvSpPr>
          <p:cNvPr id="107524" name="Rectangle 2"/>
          <p:cNvSpPr>
            <a:spLocks noGrp="1" noRot="1" noChangeAspect="1" noChangeArrowheads="1"/>
          </p:cNvSpPr>
          <p:nvPr>
            <p:ph type="sldImg"/>
          </p:nvPr>
        </p:nvSpPr>
        <p:spPr>
          <a:xfrm>
            <a:off x="1143000" y="685800"/>
            <a:ext cx="4572000" cy="3429000"/>
          </a:xfrm>
          <a:solidFill>
            <a:srgbClr val="FFFFFF"/>
          </a:solidFill>
          <a:ln/>
        </p:spPr>
      </p:sp>
      <p:sp>
        <p:nvSpPr>
          <p:cNvPr id="107525" name="Rectangle 3"/>
          <p:cNvSpPr>
            <a:spLocks noGrp="1" noChangeArrowheads="1"/>
          </p:cNvSpPr>
          <p:nvPr>
            <p:ph type="body" idx="1"/>
          </p:nvPr>
        </p:nvSpPr>
        <p:spPr>
          <a:solidFill>
            <a:srgbClr val="FFFFFF"/>
          </a:solidFill>
          <a:ln>
            <a:solidFill>
              <a:srgbClr val="000000"/>
            </a:solidFill>
          </a:ln>
        </p:spPr>
        <p:txBody>
          <a:bodyPr/>
          <a:lstStyle/>
          <a:p>
            <a:endParaRPr lang="fr-FR">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1"/>
          <p:cNvSpPr>
            <a:spLocks noGrp="1" noChangeArrowheads="1"/>
          </p:cNvSpPr>
          <p:nvPr>
            <p:ph type="dt" sz="quarter" idx="1"/>
          </p:nvPr>
        </p:nvSpPr>
        <p:spPr>
          <a:noFill/>
        </p:spPr>
        <p:txBody>
          <a:bodyPr/>
          <a:lstStyle/>
          <a:p>
            <a:fld id="{9A333927-A90B-1345-94B4-530B593746C2}" type="datetime1">
              <a:rPr lang="en-US"/>
              <a:pPr/>
              <a:t>7/17/13</a:t>
            </a:fld>
            <a:endParaRPr lang="en-US"/>
          </a:p>
        </p:txBody>
      </p:sp>
      <p:sp>
        <p:nvSpPr>
          <p:cNvPr id="109571" name="Rectangle 13"/>
          <p:cNvSpPr>
            <a:spLocks noGrp="1" noChangeArrowheads="1"/>
          </p:cNvSpPr>
          <p:nvPr>
            <p:ph type="sldNum" sz="quarter" idx="5"/>
          </p:nvPr>
        </p:nvSpPr>
        <p:spPr>
          <a:noFill/>
        </p:spPr>
        <p:txBody>
          <a:bodyPr/>
          <a:lstStyle/>
          <a:p>
            <a:fld id="{93150300-B305-E342-BAEE-685CF4C5B8AA}" type="slidenum">
              <a:rPr lang="en-US"/>
              <a:pPr/>
              <a:t>75</a:t>
            </a:fld>
            <a:endParaRPr lang="en-US"/>
          </a:p>
        </p:txBody>
      </p:sp>
      <p:sp>
        <p:nvSpPr>
          <p:cNvPr id="109572" name="Rectangle 2"/>
          <p:cNvSpPr>
            <a:spLocks noGrp="1" noRot="1" noChangeAspect="1" noChangeArrowheads="1"/>
          </p:cNvSpPr>
          <p:nvPr>
            <p:ph type="sldImg"/>
          </p:nvPr>
        </p:nvSpPr>
        <p:spPr>
          <a:xfrm>
            <a:off x="1138238" y="682625"/>
            <a:ext cx="4552950" cy="3414713"/>
          </a:xfrm>
          <a:solidFill>
            <a:srgbClr val="FFFFFF"/>
          </a:solidFill>
          <a:ln/>
        </p:spPr>
      </p:sp>
      <p:sp>
        <p:nvSpPr>
          <p:cNvPr id="109573" name="Rectangle 3"/>
          <p:cNvSpPr>
            <a:spLocks noGrp="1" noChangeArrowheads="1"/>
          </p:cNvSpPr>
          <p:nvPr>
            <p:ph type="body" idx="1"/>
          </p:nvPr>
        </p:nvSpPr>
        <p:spPr>
          <a:xfrm>
            <a:off x="892175" y="4322763"/>
            <a:ext cx="5046663" cy="4173537"/>
          </a:xfrm>
          <a:solidFill>
            <a:srgbClr val="FFFFFF"/>
          </a:solidFill>
          <a:ln>
            <a:solidFill>
              <a:srgbClr val="000000"/>
            </a:solidFill>
          </a:ln>
        </p:spPr>
        <p:txBody>
          <a:bodyPr/>
          <a:lstStyle/>
          <a:p>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11"/>
          <p:cNvSpPr>
            <a:spLocks noGrp="1" noChangeArrowheads="1"/>
          </p:cNvSpPr>
          <p:nvPr>
            <p:ph type="dt" sz="quarter" idx="1"/>
          </p:nvPr>
        </p:nvSpPr>
        <p:spPr>
          <a:noFill/>
        </p:spPr>
        <p:txBody>
          <a:bodyPr/>
          <a:lstStyle/>
          <a:p>
            <a:fld id="{45CB662F-345E-7A41-B38F-F116F7D69E4F}" type="datetime1">
              <a:rPr lang="en-US"/>
              <a:pPr/>
              <a:t>7/17/13</a:t>
            </a:fld>
            <a:endParaRPr lang="en-US"/>
          </a:p>
        </p:txBody>
      </p:sp>
      <p:sp>
        <p:nvSpPr>
          <p:cNvPr id="126979" name="Rectangle 13"/>
          <p:cNvSpPr>
            <a:spLocks noGrp="1" noChangeArrowheads="1"/>
          </p:cNvSpPr>
          <p:nvPr>
            <p:ph type="sldNum" sz="quarter" idx="5"/>
          </p:nvPr>
        </p:nvSpPr>
        <p:spPr>
          <a:noFill/>
        </p:spPr>
        <p:txBody>
          <a:bodyPr/>
          <a:lstStyle/>
          <a:p>
            <a:fld id="{0297F939-E204-F443-BF68-CDE7E4058772}" type="slidenum">
              <a:rPr lang="en-US"/>
              <a:pPr/>
              <a:t>76</a:t>
            </a:fld>
            <a:endParaRPr lang="en-US"/>
          </a:p>
        </p:txBody>
      </p:sp>
      <p:sp>
        <p:nvSpPr>
          <p:cNvPr id="126980" name="Rectangle 2"/>
          <p:cNvSpPr>
            <a:spLocks noGrp="1" noRot="1" noChangeAspect="1" noChangeArrowheads="1"/>
          </p:cNvSpPr>
          <p:nvPr>
            <p:ph type="sldImg"/>
          </p:nvPr>
        </p:nvSpPr>
        <p:spPr>
          <a:xfrm>
            <a:off x="1143000" y="685800"/>
            <a:ext cx="4572000" cy="3429000"/>
          </a:xfrm>
          <a:solidFill>
            <a:srgbClr val="FFFFFF"/>
          </a:solidFill>
          <a:ln/>
        </p:spPr>
      </p:sp>
      <p:sp>
        <p:nvSpPr>
          <p:cNvPr id="126981" name="Rectangle 3"/>
          <p:cNvSpPr>
            <a:spLocks noGrp="1" noChangeArrowheads="1"/>
          </p:cNvSpPr>
          <p:nvPr>
            <p:ph type="body" idx="1"/>
          </p:nvPr>
        </p:nvSpPr>
        <p:spPr>
          <a:solidFill>
            <a:srgbClr val="FFFFFF"/>
          </a:solidFill>
          <a:ln>
            <a:solidFill>
              <a:srgbClr val="000000"/>
            </a:solidFill>
          </a:ln>
        </p:spPr>
        <p:txBody>
          <a:bodyPr/>
          <a:lstStyle/>
          <a:p>
            <a:endParaRPr lang="fr-FR">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11"/>
          <p:cNvSpPr>
            <a:spLocks noGrp="1" noChangeArrowheads="1"/>
          </p:cNvSpPr>
          <p:nvPr>
            <p:ph type="dt" sz="quarter" idx="1"/>
          </p:nvPr>
        </p:nvSpPr>
        <p:spPr>
          <a:noFill/>
        </p:spPr>
        <p:txBody>
          <a:bodyPr/>
          <a:lstStyle/>
          <a:p>
            <a:fld id="{F36F813A-CD2C-6048-A7A6-F2EC8A59D485}" type="datetime1">
              <a:rPr lang="en-US"/>
              <a:pPr/>
              <a:t>7/17/13</a:t>
            </a:fld>
            <a:endParaRPr lang="en-US"/>
          </a:p>
        </p:txBody>
      </p:sp>
      <p:sp>
        <p:nvSpPr>
          <p:cNvPr id="160771" name="Rectangle 13"/>
          <p:cNvSpPr>
            <a:spLocks noGrp="1" noChangeArrowheads="1"/>
          </p:cNvSpPr>
          <p:nvPr>
            <p:ph type="sldNum" sz="quarter" idx="5"/>
          </p:nvPr>
        </p:nvSpPr>
        <p:spPr>
          <a:noFill/>
        </p:spPr>
        <p:txBody>
          <a:bodyPr/>
          <a:lstStyle/>
          <a:p>
            <a:fld id="{55BF86C6-217C-4445-8EF9-525583333980}" type="slidenum">
              <a:rPr lang="en-US"/>
              <a:pPr/>
              <a:t>88</a:t>
            </a:fld>
            <a:endParaRPr lang="en-US"/>
          </a:p>
        </p:txBody>
      </p:sp>
      <p:sp>
        <p:nvSpPr>
          <p:cNvPr id="160772" name="Rectangle 2"/>
          <p:cNvSpPr>
            <a:spLocks noGrp="1" noRot="1" noChangeAspect="1" noChangeArrowheads="1"/>
          </p:cNvSpPr>
          <p:nvPr>
            <p:ph type="sldImg"/>
          </p:nvPr>
        </p:nvSpPr>
        <p:spPr>
          <a:xfrm>
            <a:off x="1143000" y="685800"/>
            <a:ext cx="4572000" cy="3429000"/>
          </a:xfrm>
          <a:solidFill>
            <a:srgbClr val="FFFFFF"/>
          </a:solidFill>
          <a:ln/>
        </p:spPr>
      </p:sp>
      <p:sp>
        <p:nvSpPr>
          <p:cNvPr id="16077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GB">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11"/>
          <p:cNvSpPr>
            <a:spLocks noGrp="1" noChangeArrowheads="1"/>
          </p:cNvSpPr>
          <p:nvPr>
            <p:ph type="dt" sz="quarter" idx="1"/>
          </p:nvPr>
        </p:nvSpPr>
        <p:spPr>
          <a:noFill/>
        </p:spPr>
        <p:txBody>
          <a:bodyPr/>
          <a:lstStyle/>
          <a:p>
            <a:fld id="{5DFB36EA-A1A8-6749-A357-5EA2E97B0D19}" type="datetime1">
              <a:rPr lang="en-US"/>
              <a:pPr/>
              <a:t>7/17/13</a:t>
            </a:fld>
            <a:endParaRPr lang="en-US"/>
          </a:p>
        </p:txBody>
      </p:sp>
      <p:sp>
        <p:nvSpPr>
          <p:cNvPr id="172035" name="Rectangle 13"/>
          <p:cNvSpPr>
            <a:spLocks noGrp="1" noChangeArrowheads="1"/>
          </p:cNvSpPr>
          <p:nvPr>
            <p:ph type="sldNum" sz="quarter" idx="5"/>
          </p:nvPr>
        </p:nvSpPr>
        <p:spPr>
          <a:noFill/>
        </p:spPr>
        <p:txBody>
          <a:bodyPr/>
          <a:lstStyle/>
          <a:p>
            <a:fld id="{431D00AE-5A77-2C44-BADC-D156BBE6914B}" type="slidenum">
              <a:rPr lang="en-US"/>
              <a:pPr/>
              <a:t>89</a:t>
            </a:fld>
            <a:endParaRPr lang="en-US"/>
          </a:p>
        </p:txBody>
      </p:sp>
      <p:sp>
        <p:nvSpPr>
          <p:cNvPr id="172036" name="Rectangle 2"/>
          <p:cNvSpPr>
            <a:spLocks noGrp="1" noRot="1" noChangeAspect="1" noChangeArrowheads="1"/>
          </p:cNvSpPr>
          <p:nvPr>
            <p:ph type="sldImg"/>
          </p:nvPr>
        </p:nvSpPr>
        <p:spPr>
          <a:xfrm>
            <a:off x="1143000" y="685800"/>
            <a:ext cx="4572000" cy="3429000"/>
          </a:xfrm>
          <a:solidFill>
            <a:srgbClr val="FFFFFF"/>
          </a:solidFill>
          <a:ln/>
        </p:spPr>
      </p:sp>
      <p:sp>
        <p:nvSpPr>
          <p:cNvPr id="17203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GB">
                <a:latin typeface="Arial" pitchFamily="-108" charset="0"/>
                <a:ea typeface="ＭＳ Ｐゴシック" pitchFamily="-108" charset="-128"/>
                <a:cs typeface="ＭＳ Ｐゴシック" pitchFamily="-108" charset="-128"/>
              </a:rPr>
              <a:t>low statistics – cannot do fiducial</a:t>
            </a:r>
            <a:r>
              <a:rPr lang="en-GB" baseline="0">
                <a:latin typeface="Arial" pitchFamily="-108" charset="0"/>
                <a:ea typeface="ＭＳ Ｐゴシック" pitchFamily="-108" charset="-128"/>
                <a:cs typeface="ＭＳ Ｐゴシック" pitchFamily="-108" charset="-128"/>
              </a:rPr>
              <a:t> cuts as in auger</a:t>
            </a:r>
            <a:endParaRPr lang="en-GB">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kumimoji="1" lang="en-US" sz="1200" kern="1200" dirty="0" smtClean="0">
                <a:solidFill>
                  <a:schemeClr val="tx1"/>
                </a:solidFill>
                <a:latin typeface="Arial" pitchFamily="-97" charset="0"/>
                <a:ea typeface="ＭＳ Ｐゴシック" pitchFamily="-97" charset="-128"/>
                <a:cs typeface="ＭＳ Ｐゴシック" pitchFamily="-97" charset="-128"/>
              </a:rPr>
              <a:t>High-Altitude Water </a:t>
            </a:r>
            <a:r>
              <a:rPr kumimoji="1" lang="en-US" sz="1200" kern="1200" dirty="0" err="1" smtClean="0">
                <a:solidFill>
                  <a:schemeClr val="tx1"/>
                </a:solidFill>
                <a:latin typeface="Arial" pitchFamily="-97" charset="0"/>
                <a:ea typeface="ＭＳ Ｐゴシック" pitchFamily="-97" charset="-128"/>
                <a:cs typeface="ＭＳ Ｐゴシック" pitchFamily="-97" charset="-128"/>
              </a:rPr>
              <a:t>Cherenko</a:t>
            </a:r>
            <a:endParaRPr lang="en-US" dirty="0"/>
          </a:p>
        </p:txBody>
      </p:sp>
      <p:sp>
        <p:nvSpPr>
          <p:cNvPr id="4" name="Date Placeholder 3"/>
          <p:cNvSpPr>
            <a:spLocks noGrp="1"/>
          </p:cNvSpPr>
          <p:nvPr>
            <p:ph type="dt" idx="10"/>
          </p:nvPr>
        </p:nvSpPr>
        <p:spPr/>
        <p:txBody>
          <a:bodyPr/>
          <a:lstStyle/>
          <a:p>
            <a:pPr>
              <a:defRPr/>
            </a:pPr>
            <a:fld id="{A18616EB-F6DE-154A-85B5-ABF5AF133304}" type="datetime1">
              <a:rPr lang="en-US" smtClean="0"/>
              <a:pPr>
                <a:defRPr/>
              </a:pPr>
              <a:t>7/17/13</a:t>
            </a:fld>
            <a:endParaRPr lang="en-US"/>
          </a:p>
        </p:txBody>
      </p:sp>
      <p:sp>
        <p:nvSpPr>
          <p:cNvPr id="5" name="Slide Number Placeholder 4"/>
          <p:cNvSpPr>
            <a:spLocks noGrp="1"/>
          </p:cNvSpPr>
          <p:nvPr>
            <p:ph type="sldNum" sz="quarter" idx="11"/>
          </p:nvPr>
        </p:nvSpPr>
        <p:spPr/>
        <p:txBody>
          <a:bodyPr/>
          <a:lstStyle/>
          <a:p>
            <a:pPr>
              <a:defRPr/>
            </a:pPr>
            <a:fld id="{47210CE9-DB85-934F-8236-0ED976D61B22}" type="slidenum">
              <a:rPr lang="en-US" smtClean="0"/>
              <a:pPr>
                <a:defRPr/>
              </a:pPr>
              <a:t>31</a:t>
            </a:fld>
            <a:endParaRPr lang="en-US"/>
          </a:p>
        </p:txBody>
      </p:sp>
    </p:spTree>
    <p:extLst>
      <p:ext uri="{BB962C8B-B14F-4D97-AF65-F5344CB8AC3E}">
        <p14:creationId xmlns:p14="http://schemas.microsoft.com/office/powerpoint/2010/main" val="2906776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2"/>
          <p:cNvSpPr>
            <a:spLocks noGrp="1" noRot="1" noChangeAspect="1" noChangeArrowheads="1"/>
          </p:cNvSpPr>
          <p:nvPr>
            <p:ph type="sldImg"/>
          </p:nvPr>
        </p:nvSpPr>
        <p:spPr>
          <a:xfrm>
            <a:off x="1143000" y="685800"/>
            <a:ext cx="4572000" cy="3429000"/>
          </a:xfrm>
          <a:solidFill>
            <a:srgbClr val="FFFFFF"/>
          </a:solidFill>
          <a:ln/>
        </p:spPr>
      </p:sp>
      <p:sp>
        <p:nvSpPr>
          <p:cNvPr id="61445" name="Rectangle 3"/>
          <p:cNvSpPr>
            <a:spLocks noGrp="1" noChangeArrowheads="1"/>
          </p:cNvSpPr>
          <p:nvPr>
            <p:ph type="body" idx="1"/>
          </p:nvPr>
        </p:nvSpPr>
        <p:spPr>
          <a:solidFill>
            <a:srgbClr val="FFFFFF"/>
          </a:solidFill>
          <a:ln>
            <a:solidFill>
              <a:srgbClr val="000000"/>
            </a:solidFill>
          </a:ln>
        </p:spPr>
        <p:txBody>
          <a:bodyPr/>
          <a:lstStyle/>
          <a:p>
            <a:r>
              <a:rPr kumimoji="1" lang="en-US" sz="1300" kern="1200" smtClean="0">
                <a:solidFill>
                  <a:schemeClr val="tx1"/>
                </a:solidFill>
                <a:latin typeface="Arial" pitchFamily="-97" charset="0"/>
                <a:ea typeface="ＭＳ Ｐゴシック" pitchFamily="-97" charset="-128"/>
                <a:cs typeface="ＭＳ Ｐゴシック" pitchFamily="-97" charset="-128"/>
              </a:rPr>
              <a:t>LHC = 8.36 </a:t>
            </a:r>
            <a:r>
              <a:rPr kumimoji="1" lang="en-US" sz="1300" b="1" kern="1200" smtClean="0">
                <a:solidFill>
                  <a:schemeClr val="tx1"/>
                </a:solidFill>
                <a:latin typeface="Arial" pitchFamily="-97" charset="0"/>
                <a:ea typeface="ＭＳ Ｐゴシック" pitchFamily="-97" charset="-128"/>
                <a:cs typeface="ＭＳ Ｐゴシック" pitchFamily="-97" charset="-128"/>
              </a:rPr>
              <a:t>Tesla = 8.4 10^4 G</a:t>
            </a:r>
          </a:p>
          <a:p>
            <a:r>
              <a:rPr kumimoji="1" lang="en-US" sz="1300" b="1" kern="1200" smtClean="0">
                <a:solidFill>
                  <a:schemeClr val="tx1"/>
                </a:solidFill>
                <a:latin typeface="Arial" pitchFamily="-97" charset="0"/>
                <a:ea typeface="ＭＳ Ｐゴシック" pitchFamily="-97" charset="-128"/>
                <a:cs typeface="ＭＳ Ｐゴシック" pitchFamily="-97" charset="-128"/>
              </a:rPr>
              <a:t>G = 10^-4 T</a:t>
            </a:r>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a:t>radio, X-ray, Gamma-ray,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a:t>Easier for Iron </a:t>
            </a:r>
          </a:p>
          <a:p>
            <a:r>
              <a:rPr kumimoji="1" lang="en-US" sz="1300" kern="1200" smtClean="0">
                <a:solidFill>
                  <a:schemeClr val="tx1"/>
                </a:solidFill>
                <a:latin typeface="Arial" pitchFamily="-97" charset="0"/>
                <a:ea typeface="ＭＳ Ｐゴシック" pitchFamily="-97" charset="-128"/>
                <a:cs typeface="ＭＳ Ｐゴシック" pitchFamily="-97" charset="-128"/>
              </a:rPr>
              <a:t>LHC = 8.36 </a:t>
            </a:r>
            <a:r>
              <a:rPr kumimoji="1" lang="en-US" sz="1300" b="1" kern="1200" smtClean="0">
                <a:solidFill>
                  <a:schemeClr val="tx1"/>
                </a:solidFill>
                <a:latin typeface="Arial" pitchFamily="-97" charset="0"/>
                <a:ea typeface="ＭＳ Ｐゴシック" pitchFamily="-97" charset="-128"/>
                <a:cs typeface="ＭＳ Ｐゴシック" pitchFamily="-97" charset="-128"/>
              </a:rPr>
              <a:t>Tesla = 8.4 10^4 G, 27 km = 2.7 10^6</a:t>
            </a:r>
            <a:r>
              <a:rPr kumimoji="1" lang="en-US" sz="1300" b="1" kern="1200" baseline="0" smtClean="0">
                <a:solidFill>
                  <a:schemeClr val="tx1"/>
                </a:solidFill>
                <a:latin typeface="Arial" pitchFamily="-97" charset="0"/>
                <a:ea typeface="ＭＳ Ｐゴシック" pitchFamily="-97" charset="-128"/>
                <a:cs typeface="ＭＳ Ｐゴシック" pitchFamily="-97" charset="-128"/>
              </a:rPr>
              <a:t> cm</a:t>
            </a:r>
            <a:endParaRPr kumimoji="1" lang="en-US" sz="1300" b="1" kern="1200" smtClean="0">
              <a:solidFill>
                <a:schemeClr val="tx1"/>
              </a:solidFill>
              <a:latin typeface="Arial" pitchFamily="-97" charset="0"/>
              <a:ea typeface="ＭＳ Ｐゴシック" pitchFamily="-97" charset="-128"/>
              <a:cs typeface="ＭＳ Ｐゴシック" pitchFamily="-97" charset="-128"/>
            </a:endParaRPr>
          </a:p>
          <a:p>
            <a:r>
              <a:rPr kumimoji="1" lang="en-US" sz="1300" b="1" kern="1200" smtClean="0">
                <a:solidFill>
                  <a:schemeClr val="tx1"/>
                </a:solidFill>
                <a:latin typeface="Arial" pitchFamily="-97" charset="0"/>
                <a:ea typeface="ＭＳ Ｐゴシック" pitchFamily="-97" charset="-128"/>
                <a:cs typeface="ＭＳ Ｐゴシック" pitchFamily="-97" charset="-128"/>
              </a:rPr>
              <a:t>G = 10^-4 T</a:t>
            </a:r>
            <a:endParaRPr lang="en-US">
              <a:latin typeface="Arial" pitchFamily="-108" charset="0"/>
              <a:ea typeface="ＭＳ Ｐゴシック" pitchFamily="-108" charset="-128"/>
              <a:cs typeface="ＭＳ Ｐゴシック" pitchFamily="-108" charset="-128"/>
            </a:endParaRPr>
          </a:p>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a:t>Easier for Iron </a:t>
            </a:r>
          </a:p>
          <a:p>
            <a:r>
              <a:rPr kumimoji="1" lang="en-US" sz="1300" kern="1200" smtClean="0">
                <a:solidFill>
                  <a:schemeClr val="tx1"/>
                </a:solidFill>
                <a:latin typeface="Arial" pitchFamily="-97" charset="0"/>
                <a:ea typeface="ＭＳ Ｐゴシック" pitchFamily="-97" charset="-128"/>
                <a:cs typeface="ＭＳ Ｐゴシック" pitchFamily="-97" charset="-128"/>
              </a:rPr>
              <a:t>LHC = 8.36 </a:t>
            </a:r>
            <a:r>
              <a:rPr kumimoji="1" lang="en-US" sz="1300" b="1" kern="1200" smtClean="0">
                <a:solidFill>
                  <a:schemeClr val="tx1"/>
                </a:solidFill>
                <a:latin typeface="Arial" pitchFamily="-97" charset="0"/>
                <a:ea typeface="ＭＳ Ｐゴシック" pitchFamily="-97" charset="-128"/>
                <a:cs typeface="ＭＳ Ｐゴシック" pitchFamily="-97" charset="-128"/>
              </a:rPr>
              <a:t>Tesla = 8.4 10^4 G, 27 km = 2.7 10^6</a:t>
            </a:r>
            <a:r>
              <a:rPr kumimoji="1" lang="en-US" sz="1300" b="1" kern="1200" baseline="0" smtClean="0">
                <a:solidFill>
                  <a:schemeClr val="tx1"/>
                </a:solidFill>
                <a:latin typeface="Arial" pitchFamily="-97" charset="0"/>
                <a:ea typeface="ＭＳ Ｐゴシック" pitchFamily="-97" charset="-128"/>
                <a:cs typeface="ＭＳ Ｐゴシック" pitchFamily="-97" charset="-128"/>
              </a:rPr>
              <a:t> cm</a:t>
            </a:r>
            <a:endParaRPr kumimoji="1" lang="en-US" sz="1300" b="1" kern="1200" smtClean="0">
              <a:solidFill>
                <a:schemeClr val="tx1"/>
              </a:solidFill>
              <a:latin typeface="Arial" pitchFamily="-97" charset="0"/>
              <a:ea typeface="ＭＳ Ｐゴシック" pitchFamily="-97" charset="-128"/>
              <a:cs typeface="ＭＳ Ｐゴシック" pitchFamily="-97" charset="-128"/>
            </a:endParaRPr>
          </a:p>
          <a:p>
            <a:r>
              <a:rPr kumimoji="1" lang="en-US" sz="1300" b="1" kern="1200" smtClean="0">
                <a:solidFill>
                  <a:schemeClr val="tx1"/>
                </a:solidFill>
                <a:latin typeface="Arial" pitchFamily="-97" charset="0"/>
                <a:ea typeface="ＭＳ Ｐゴシック" pitchFamily="-97" charset="-128"/>
                <a:cs typeface="ＭＳ Ｐゴシック" pitchFamily="-97" charset="-128"/>
              </a:rPr>
              <a:t>G = 10^-4 T</a:t>
            </a:r>
            <a:endParaRPr lang="en-US">
              <a:latin typeface="Arial" pitchFamily="-108" charset="0"/>
              <a:ea typeface="ＭＳ Ｐゴシック" pitchFamily="-108" charset="-128"/>
              <a:cs typeface="ＭＳ Ｐゴシック" pitchFamily="-108" charset="-128"/>
            </a:endParaRPr>
          </a:p>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a:t>Easier for Iron </a:t>
            </a:r>
          </a:p>
          <a:p>
            <a:r>
              <a:rPr kumimoji="1" lang="en-US" sz="1300" kern="1200" smtClean="0">
                <a:solidFill>
                  <a:schemeClr val="tx1"/>
                </a:solidFill>
                <a:latin typeface="Arial" pitchFamily="-97" charset="0"/>
                <a:ea typeface="ＭＳ Ｐゴシック" pitchFamily="-97" charset="-128"/>
                <a:cs typeface="ＭＳ Ｐゴシック" pitchFamily="-97" charset="-128"/>
              </a:rPr>
              <a:t>LHC = 8.36 </a:t>
            </a:r>
            <a:r>
              <a:rPr kumimoji="1" lang="en-US" sz="1300" b="1" kern="1200" smtClean="0">
                <a:solidFill>
                  <a:schemeClr val="tx1"/>
                </a:solidFill>
                <a:latin typeface="Arial" pitchFamily="-97" charset="0"/>
                <a:ea typeface="ＭＳ Ｐゴシック" pitchFamily="-97" charset="-128"/>
                <a:cs typeface="ＭＳ Ｐゴシック" pitchFamily="-97" charset="-128"/>
              </a:rPr>
              <a:t>Tesla = 8.4 10^4 G, 27 km = 2.7 10^6</a:t>
            </a:r>
            <a:r>
              <a:rPr kumimoji="1" lang="en-US" sz="1300" b="1" kern="1200" baseline="0" smtClean="0">
                <a:solidFill>
                  <a:schemeClr val="tx1"/>
                </a:solidFill>
                <a:latin typeface="Arial" pitchFamily="-97" charset="0"/>
                <a:ea typeface="ＭＳ Ｐゴシック" pitchFamily="-97" charset="-128"/>
                <a:cs typeface="ＭＳ Ｐゴシック" pitchFamily="-97" charset="-128"/>
              </a:rPr>
              <a:t> cm</a:t>
            </a:r>
            <a:endParaRPr kumimoji="1" lang="en-US" sz="1300" b="1" kern="1200" smtClean="0">
              <a:solidFill>
                <a:schemeClr val="tx1"/>
              </a:solidFill>
              <a:latin typeface="Arial" pitchFamily="-97" charset="0"/>
              <a:ea typeface="ＭＳ Ｐゴシック" pitchFamily="-97" charset="-128"/>
              <a:cs typeface="ＭＳ Ｐゴシック" pitchFamily="-97" charset="-128"/>
            </a:endParaRPr>
          </a:p>
          <a:p>
            <a:r>
              <a:rPr kumimoji="1" lang="en-US" sz="1300" b="1" kern="1200" smtClean="0">
                <a:solidFill>
                  <a:schemeClr val="tx1"/>
                </a:solidFill>
                <a:latin typeface="Arial" pitchFamily="-97" charset="0"/>
                <a:ea typeface="ＭＳ Ｐゴシック" pitchFamily="-97" charset="-128"/>
                <a:cs typeface="ＭＳ Ｐゴシック" pitchFamily="-97" charset="-128"/>
              </a:rPr>
              <a:t>G = 10^-4 T</a:t>
            </a:r>
            <a:endParaRPr lang="en-US">
              <a:latin typeface="Arial" pitchFamily="-108" charset="0"/>
              <a:ea typeface="ＭＳ Ｐゴシック" pitchFamily="-108" charset="-128"/>
              <a:cs typeface="ＭＳ Ｐゴシック" pitchFamily="-108" charset="-128"/>
            </a:endParaRPr>
          </a:p>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a:t>(Auger annual exposure of 6,000 km</a:t>
            </a:r>
            <a:r>
              <a:rPr lang="en-US" baseline="30000"/>
              <a:t>2 </a:t>
            </a:r>
            <a:r>
              <a:rPr lang="en-US"/>
              <a:t>sr yr)</a:t>
            </a:r>
          </a:p>
          <a:p>
            <a:r>
              <a:rPr lang="en-US"/>
              <a:t>(TA annual exposure of </a:t>
            </a:r>
            <a:r>
              <a:rPr kumimoji="1" lang="en-US" sz="800" kern="1200">
                <a:solidFill>
                  <a:schemeClr val="tx1"/>
                </a:solidFill>
                <a:latin typeface="Arial" pitchFamily="-97" charset="0"/>
                <a:ea typeface="ＭＳ Ｐゴシック" pitchFamily="-97" charset="-128"/>
                <a:cs typeface="ＭＳ Ｐゴシック" pitchFamily="-97" charset="-128"/>
              </a:rPr>
              <a:t>~</a:t>
            </a:r>
            <a:r>
              <a:rPr lang="en-US"/>
              <a:t> 1,400 km</a:t>
            </a:r>
            <a:r>
              <a:rPr lang="en-US" baseline="30000"/>
              <a:t>2 </a:t>
            </a:r>
            <a:r>
              <a:rPr lang="en-US"/>
              <a:t>sr yr)</a:t>
            </a:r>
            <a:endParaRPr kumimoji="1" lang="en-US" sz="1300" kern="1200" baseline="0">
              <a:solidFill>
                <a:schemeClr val="tx1"/>
              </a:solidFill>
              <a:latin typeface="Arial" pitchFamily="-97" charset="0"/>
              <a:ea typeface="ＭＳ Ｐゴシック" pitchFamily="-97" charset="-128"/>
              <a:cs typeface="ＭＳ Ｐゴシック" pitchFamily="-97" charset="-128"/>
            </a:endParaRPr>
          </a:p>
          <a:p>
            <a:r>
              <a:rPr kumimoji="1" lang="en-US" sz="1300" kern="1200" baseline="0" smtClean="0">
                <a:solidFill>
                  <a:schemeClr val="tx1"/>
                </a:solidFill>
                <a:latin typeface="Arial" pitchFamily="-97" charset="0"/>
                <a:ea typeface="ＭＳ Ｐゴシック" pitchFamily="-97" charset="-128"/>
                <a:cs typeface="ＭＳ Ｐゴシック" pitchFamily="-97" charset="-128"/>
              </a:rPr>
              <a:t>the exposure is expected to increase 454</a:t>
            </a:r>
          </a:p>
          <a:p>
            <a:r>
              <a:rPr kumimoji="1" lang="en-US" sz="1300" kern="1200" baseline="0" smtClean="0">
                <a:solidFill>
                  <a:schemeClr val="tx1"/>
                </a:solidFill>
                <a:latin typeface="Arial" pitchFamily="-97" charset="0"/>
                <a:ea typeface="ＭＳ Ｐゴシック" pitchFamily="-97" charset="-128"/>
                <a:cs typeface="ＭＳ Ｐゴシック" pitchFamily="-97" charset="-128"/>
              </a:rPr>
              <a:t>by about 500 km2 sr yr per month.</a:t>
            </a:r>
          </a:p>
          <a:p>
            <a:r>
              <a:rPr kumimoji="1" lang="en-US" sz="1300" b="1" kern="1200" smtClean="0">
                <a:solidFill>
                  <a:schemeClr val="tx1"/>
                </a:solidFill>
                <a:latin typeface="Arial" pitchFamily="-97" charset="0"/>
                <a:ea typeface="ＭＳ Ｐゴシック" pitchFamily="-97" charset="-128"/>
                <a:cs typeface="ＭＳ Ｐゴシック" pitchFamily="-97" charset="-128"/>
              </a:rPr>
              <a:t>arXiv:1111.6764v1</a:t>
            </a:r>
            <a:endParaRPr lang="en-US"/>
          </a:p>
        </p:txBody>
      </p:sp>
      <p:sp>
        <p:nvSpPr>
          <p:cNvPr id="4" name="Date Placeholder 3"/>
          <p:cNvSpPr>
            <a:spLocks noGrp="1"/>
          </p:cNvSpPr>
          <p:nvPr>
            <p:ph type="dt" idx="10"/>
          </p:nvPr>
        </p:nvSpPr>
        <p:spPr/>
        <p:txBody>
          <a:bodyPr/>
          <a:lstStyle/>
          <a:p>
            <a:fld id="{6FBA7590-CD08-0A4D-8F01-25BF05133F06}" type="datetime1">
              <a:rPr lang="en-US"/>
              <a:pPr/>
              <a:t>7/17/13</a:t>
            </a:fld>
            <a:endParaRPr lang="en-US"/>
          </a:p>
        </p:txBody>
      </p:sp>
      <p:sp>
        <p:nvSpPr>
          <p:cNvPr id="5" name="Slide Number Placeholder 4"/>
          <p:cNvSpPr>
            <a:spLocks noGrp="1"/>
          </p:cNvSpPr>
          <p:nvPr>
            <p:ph type="sldNum" sz="quarter" idx="11"/>
          </p:nvPr>
        </p:nvSpPr>
        <p:spPr/>
        <p:txBody>
          <a:bodyPr/>
          <a:lstStyle/>
          <a:p>
            <a:fld id="{03FCE8A9-687B-604B-AFC2-918C814EEE46}" type="slidenum">
              <a:rPr lang="en-US"/>
              <a:pPr/>
              <a:t>108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a:t>(Auger annual exposure of 6,000 km</a:t>
            </a:r>
            <a:r>
              <a:rPr lang="en-US" baseline="30000"/>
              <a:t>2 </a:t>
            </a:r>
            <a:r>
              <a:rPr lang="en-US"/>
              <a:t>sr yr)</a:t>
            </a:r>
          </a:p>
          <a:p>
            <a:r>
              <a:rPr lang="en-US"/>
              <a:t>(TA annual exposure of </a:t>
            </a:r>
            <a:r>
              <a:rPr kumimoji="1" lang="en-US" sz="800" kern="1200">
                <a:solidFill>
                  <a:schemeClr val="tx1"/>
                </a:solidFill>
                <a:latin typeface="Arial" pitchFamily="-97" charset="0"/>
                <a:ea typeface="ＭＳ Ｐゴシック" pitchFamily="-97" charset="-128"/>
                <a:cs typeface="ＭＳ Ｐゴシック" pitchFamily="-97" charset="-128"/>
              </a:rPr>
              <a:t>~</a:t>
            </a:r>
            <a:r>
              <a:rPr lang="en-US"/>
              <a:t> 1,400 km</a:t>
            </a:r>
            <a:r>
              <a:rPr lang="en-US" baseline="30000"/>
              <a:t>2 </a:t>
            </a:r>
            <a:r>
              <a:rPr lang="en-US"/>
              <a:t>sr yr)</a:t>
            </a:r>
            <a:endParaRPr kumimoji="1" lang="en-US" sz="1300" kern="1200" baseline="0">
              <a:solidFill>
                <a:schemeClr val="tx1"/>
              </a:solidFill>
              <a:latin typeface="Arial" pitchFamily="-97" charset="0"/>
              <a:ea typeface="ＭＳ Ｐゴシック" pitchFamily="-97" charset="-128"/>
              <a:cs typeface="ＭＳ Ｐゴシック" pitchFamily="-97" charset="-128"/>
            </a:endParaRPr>
          </a:p>
          <a:p>
            <a:r>
              <a:rPr kumimoji="1" lang="en-US" sz="1300" kern="1200" baseline="0" smtClean="0">
                <a:solidFill>
                  <a:schemeClr val="tx1"/>
                </a:solidFill>
                <a:latin typeface="Arial" pitchFamily="-97" charset="0"/>
                <a:ea typeface="ＭＳ Ｐゴシック" pitchFamily="-97" charset="-128"/>
                <a:cs typeface="ＭＳ Ｐゴシック" pitchFamily="-97" charset="-128"/>
              </a:rPr>
              <a:t>the exposure is expected to increase 454</a:t>
            </a:r>
          </a:p>
          <a:p>
            <a:r>
              <a:rPr kumimoji="1" lang="en-US" sz="1300" kern="1200" baseline="0" smtClean="0">
                <a:solidFill>
                  <a:schemeClr val="tx1"/>
                </a:solidFill>
                <a:latin typeface="Arial" pitchFamily="-97" charset="0"/>
                <a:ea typeface="ＭＳ Ｐゴシック" pitchFamily="-97" charset="-128"/>
                <a:cs typeface="ＭＳ Ｐゴシック" pitchFamily="-97" charset="-128"/>
              </a:rPr>
              <a:t>by about 500 km2 sr yr per month.</a:t>
            </a:r>
          </a:p>
          <a:p>
            <a:r>
              <a:rPr kumimoji="1" lang="en-US" sz="1300" b="1" kern="1200" smtClean="0">
                <a:solidFill>
                  <a:schemeClr val="tx1"/>
                </a:solidFill>
                <a:latin typeface="Arial" pitchFamily="-97" charset="0"/>
                <a:ea typeface="ＭＳ Ｐゴシック" pitchFamily="-97" charset="-128"/>
                <a:cs typeface="ＭＳ Ｐゴシック" pitchFamily="-97" charset="-128"/>
              </a:rPr>
              <a:t>arXiv:1111.6764v1</a:t>
            </a:r>
            <a:endParaRPr lang="en-US"/>
          </a:p>
        </p:txBody>
      </p:sp>
      <p:sp>
        <p:nvSpPr>
          <p:cNvPr id="4" name="Date Placeholder 3"/>
          <p:cNvSpPr>
            <a:spLocks noGrp="1"/>
          </p:cNvSpPr>
          <p:nvPr>
            <p:ph type="dt" idx="10"/>
          </p:nvPr>
        </p:nvSpPr>
        <p:spPr/>
        <p:txBody>
          <a:bodyPr/>
          <a:lstStyle/>
          <a:p>
            <a:fld id="{6FBA7590-CD08-0A4D-8F01-25BF05133F06}" type="datetime1">
              <a:rPr lang="en-US"/>
              <a:pPr/>
              <a:t>7/17/13</a:t>
            </a:fld>
            <a:endParaRPr lang="en-US"/>
          </a:p>
        </p:txBody>
      </p:sp>
      <p:sp>
        <p:nvSpPr>
          <p:cNvPr id="5" name="Slide Number Placeholder 4"/>
          <p:cNvSpPr>
            <a:spLocks noGrp="1"/>
          </p:cNvSpPr>
          <p:nvPr>
            <p:ph type="sldNum" sz="quarter" idx="11"/>
          </p:nvPr>
        </p:nvSpPr>
        <p:spPr/>
        <p:txBody>
          <a:bodyPr/>
          <a:lstStyle/>
          <a:p>
            <a:fld id="{03FCE8A9-687B-604B-AFC2-918C814EEE46}" type="slidenum">
              <a:rPr lang="en-US"/>
              <a:pPr/>
              <a:t>109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(Auger annual exposure of 6,000 km</a:t>
            </a:r>
            <a:r>
              <a:rPr lang="en-US" baseline="30000"/>
              <a:t>2 </a:t>
            </a:r>
            <a:r>
              <a:rPr lang="en-US"/>
              <a:t>sr yr)</a:t>
            </a:r>
          </a:p>
          <a:p>
            <a:r>
              <a:rPr lang="en-US"/>
              <a:t>(TA annual exposure of </a:t>
            </a:r>
            <a:r>
              <a:rPr kumimoji="1" lang="en-US" sz="800" kern="1200">
                <a:solidFill>
                  <a:schemeClr val="tx1"/>
                </a:solidFill>
                <a:latin typeface="Arial" pitchFamily="-97" charset="0"/>
                <a:ea typeface="ＭＳ Ｐゴシック" pitchFamily="-97" charset="-128"/>
                <a:cs typeface="ＭＳ Ｐゴシック" pitchFamily="-97" charset="-128"/>
              </a:rPr>
              <a:t>~</a:t>
            </a:r>
            <a:r>
              <a:rPr lang="en-US"/>
              <a:t> 1,400 km</a:t>
            </a:r>
            <a:r>
              <a:rPr lang="en-US" baseline="30000"/>
              <a:t>2 </a:t>
            </a:r>
            <a:r>
              <a:rPr lang="en-US"/>
              <a:t>sr yr)</a:t>
            </a:r>
            <a:endParaRPr kumimoji="1" lang="en-US" sz="1300" kern="1200" baseline="0">
              <a:solidFill>
                <a:schemeClr val="tx1"/>
              </a:solidFill>
              <a:latin typeface="Arial" pitchFamily="-97" charset="0"/>
              <a:ea typeface="ＭＳ Ｐゴシック" pitchFamily="-97" charset="-128"/>
              <a:cs typeface="ＭＳ Ｐゴシック" pitchFamily="-97" charset="-128"/>
            </a:endParaRPr>
          </a:p>
          <a:p>
            <a:r>
              <a:rPr kumimoji="1" lang="en-US" sz="1300" kern="1200" baseline="0" smtClean="0">
                <a:solidFill>
                  <a:schemeClr val="tx1"/>
                </a:solidFill>
                <a:latin typeface="Arial" pitchFamily="-97" charset="0"/>
                <a:ea typeface="ＭＳ Ｐゴシック" pitchFamily="-97" charset="-128"/>
                <a:cs typeface="ＭＳ Ｐゴシック" pitchFamily="-97" charset="-128"/>
              </a:rPr>
              <a:t>the exposure is expected to increase 454</a:t>
            </a:r>
          </a:p>
          <a:p>
            <a:r>
              <a:rPr kumimoji="1" lang="en-US" sz="1300" kern="1200" baseline="0" smtClean="0">
                <a:solidFill>
                  <a:schemeClr val="tx1"/>
                </a:solidFill>
                <a:latin typeface="Arial" pitchFamily="-97" charset="0"/>
                <a:ea typeface="ＭＳ Ｐゴシック" pitchFamily="-97" charset="-128"/>
                <a:cs typeface="ＭＳ Ｐゴシック" pitchFamily="-97" charset="-128"/>
              </a:rPr>
              <a:t>by about 500 km2 sr yr per month.</a:t>
            </a:r>
          </a:p>
          <a:p>
            <a:r>
              <a:rPr kumimoji="1" lang="en-US" sz="1300" b="1" kern="1200" smtClean="0">
                <a:solidFill>
                  <a:schemeClr val="tx1"/>
                </a:solidFill>
                <a:latin typeface="Arial" pitchFamily="-97" charset="0"/>
                <a:ea typeface="ＭＳ Ｐゴシック" pitchFamily="-97" charset="-128"/>
                <a:cs typeface="ＭＳ Ｐゴシック" pitchFamily="-97" charset="-128"/>
              </a:rPr>
              <a:t>arXiv:1111.6764v1</a:t>
            </a:r>
            <a:endParaRPr lang="en-US"/>
          </a:p>
        </p:txBody>
      </p:sp>
      <p:sp>
        <p:nvSpPr>
          <p:cNvPr id="4" name="Date Placeholder 3"/>
          <p:cNvSpPr>
            <a:spLocks noGrp="1"/>
          </p:cNvSpPr>
          <p:nvPr>
            <p:ph type="dt" idx="10"/>
          </p:nvPr>
        </p:nvSpPr>
        <p:spPr/>
        <p:txBody>
          <a:bodyPr/>
          <a:lstStyle/>
          <a:p>
            <a:fld id="{6FBA7590-CD08-0A4D-8F01-25BF05133F06}" type="datetime1">
              <a:rPr lang="en-US"/>
              <a:pPr/>
              <a:t>7/17/13</a:t>
            </a:fld>
            <a:endParaRPr lang="en-US"/>
          </a:p>
        </p:txBody>
      </p:sp>
      <p:sp>
        <p:nvSpPr>
          <p:cNvPr id="5" name="Slide Number Placeholder 4"/>
          <p:cNvSpPr>
            <a:spLocks noGrp="1"/>
          </p:cNvSpPr>
          <p:nvPr>
            <p:ph type="sldNum" sz="quarter" idx="11"/>
          </p:nvPr>
        </p:nvSpPr>
        <p:spPr/>
        <p:txBody>
          <a:bodyPr/>
          <a:lstStyle/>
          <a:p>
            <a:fld id="{03FCE8A9-687B-604B-AFC2-918C814EEE46}" type="slidenum">
              <a:rPr lang="en-US"/>
              <a:pPr/>
              <a:t>110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smtClean="0">
                <a:solidFill>
                  <a:schemeClr val="tx1"/>
                </a:solidFill>
                <a:latin typeface="+mn-lt"/>
                <a:ea typeface="+mn-ea"/>
                <a:cs typeface="+mn-cs"/>
              </a:rPr>
              <a:t>Linsley, J. 1963, Phys. Rev. Lett., 10, 146</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smtClean="0">
                <a:solidFill>
                  <a:schemeClr val="tx1"/>
                </a:solidFill>
                <a:latin typeface="+mn-lt"/>
                <a:ea typeface="+mn-ea"/>
                <a:cs typeface="+mn-cs"/>
              </a:rPr>
              <a:t>Bird, D. J. et al. 1994, Astrophys. J., 424, 491</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smtClean="0">
                <a:solidFill>
                  <a:schemeClr val="tx1"/>
                </a:solidFill>
                <a:latin typeface="+mn-lt"/>
                <a:ea typeface="+mn-ea"/>
                <a:cs typeface="+mn-cs"/>
              </a:rPr>
              <a:t>Takeda, M. et al. 1998, Physical Review Letters, 81, 1163</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smtClean="0">
                <a:solidFill>
                  <a:schemeClr val="tx1"/>
                </a:solidFill>
                <a:latin typeface="+mn-lt"/>
                <a:ea typeface="+mn-ea"/>
                <a:cs typeface="+mn-cs"/>
              </a:rPr>
              <a:t>Abbasi, R. U. et al. 2004, Physical Review Letters, 92, 151101</a:t>
            </a:r>
          </a:p>
        </p:txBody>
      </p:sp>
      <p:sp>
        <p:nvSpPr>
          <p:cNvPr id="4" name="Slide Number Placeholder 3"/>
          <p:cNvSpPr>
            <a:spLocks noGrp="1"/>
          </p:cNvSpPr>
          <p:nvPr>
            <p:ph type="sldNum" sz="quarter" idx="10"/>
          </p:nvPr>
        </p:nvSpPr>
        <p:spPr/>
        <p:txBody>
          <a:bodyPr/>
          <a:lstStyle/>
          <a:p>
            <a:fld id="{53E638F1-6529-A14E-9A9E-AB2DD7DF7155}" type="slidenum">
              <a:rPr/>
              <a:pPr/>
              <a:t>124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kumimoji="1" lang="en-US" sz="1200" kern="1200" baseline="0" smtClean="0">
                <a:solidFill>
                  <a:schemeClr val="tx1"/>
                </a:solidFill>
                <a:latin typeface="Arial" pitchFamily="-97" charset="0"/>
                <a:ea typeface="ＭＳ Ｐゴシック" pitchFamily="-97" charset="-128"/>
                <a:cs typeface="ＭＳ Ｐゴシック" pitchFamily="-97" charset="-128"/>
              </a:rPr>
              <a:t>Strain amplitude sensitivity expected for pulsar timing (red), LISA (green), and Advanced LIGO</a:t>
            </a:r>
          </a:p>
          <a:p>
            <a:r>
              <a:rPr kumimoji="1" lang="en-US" sz="1200" kern="1200" baseline="0" smtClean="0">
                <a:solidFill>
                  <a:schemeClr val="tx1"/>
                </a:solidFill>
                <a:latin typeface="Arial" pitchFamily="-97" charset="0"/>
                <a:ea typeface="ＭＳ Ｐゴシック" pitchFamily="-97" charset="-128"/>
                <a:cs typeface="ＭＳ Ｐゴシック" pitchFamily="-97" charset="-128"/>
              </a:rPr>
              <a:t>(blue). The continuous curves show strain-noise-amplitude spectral density. The pulsar-timing sensitivity assumes</a:t>
            </a:r>
          </a:p>
          <a:p>
            <a:r>
              <a:rPr kumimoji="1" lang="en-US" sz="1200" kern="1200" baseline="0" smtClean="0">
                <a:solidFill>
                  <a:schemeClr val="tx1"/>
                </a:solidFill>
                <a:latin typeface="Arial" pitchFamily="-97" charset="0"/>
                <a:ea typeface="ＭＳ Ｐゴシック" pitchFamily="-97" charset="-128"/>
                <a:cs typeface="ＭＳ Ｐゴシック" pitchFamily="-97" charset="-128"/>
              </a:rPr>
              <a:t>the use of 20 pulsars with 100-ns timing residuals. The dashed magenta curves show the instantaneous</a:t>
            </a:r>
          </a:p>
          <a:p>
            <a:r>
              <a:rPr kumimoji="1" lang="en-US" sz="1200" kern="1200" baseline="0" smtClean="0">
                <a:solidFill>
                  <a:schemeClr val="tx1"/>
                </a:solidFill>
                <a:latin typeface="Arial" pitchFamily="-97" charset="0"/>
                <a:ea typeface="ＭＳ Ｐゴシック" pitchFamily="-97" charset="-128"/>
                <a:cs typeface="ＭＳ Ｐゴシック" pitchFamily="-97" charset="-128"/>
              </a:rPr>
              <a:t>strain of gravitational waves emitted by binary black hole (BBH) systems 1 Gpc away, evolving in frequency to</a:t>
            </a:r>
          </a:p>
          <a:p>
            <a:r>
              <a:rPr kumimoji="1" lang="en-US" sz="1200" kern="1200" baseline="0" smtClean="0">
                <a:solidFill>
                  <a:schemeClr val="tx1"/>
                </a:solidFill>
                <a:latin typeface="Arial" pitchFamily="-97" charset="0"/>
                <a:ea typeface="ＭＳ Ｐゴシック" pitchFamily="-97" charset="-128"/>
                <a:cs typeface="ＭＳ Ｐゴシック" pitchFamily="-97" charset="-128"/>
              </a:rPr>
              <a:t>the final coalescence frequency. In the LISA band, the figure shows an estimate of the unresolved background</a:t>
            </a:r>
          </a:p>
          <a:p>
            <a:r>
              <a:rPr kumimoji="1" lang="en-US" sz="1200" kern="1200" baseline="0" smtClean="0">
                <a:solidFill>
                  <a:schemeClr val="tx1"/>
                </a:solidFill>
                <a:latin typeface="Arial" pitchFamily="-97" charset="0"/>
                <a:ea typeface="ＭＳ Ｐゴシック" pitchFamily="-97" charset="-128"/>
                <a:cs typeface="ＭＳ Ｐゴシック" pitchFamily="-97" charset="-128"/>
              </a:rPr>
              <a:t>from galactic white-dwarf binary systems in shaded light green; the amplitude of some of the known binary</a:t>
            </a:r>
          </a:p>
          <a:p>
            <a:r>
              <a:rPr kumimoji="1" lang="en-US" sz="1200" kern="1200" baseline="0" smtClean="0">
                <a:solidFill>
                  <a:schemeClr val="tx1"/>
                </a:solidFill>
                <a:latin typeface="Arial" pitchFamily="-97" charset="0"/>
                <a:ea typeface="ＭＳ Ｐゴシック" pitchFamily="-97" charset="-128"/>
                <a:cs typeface="ＭＳ Ｐゴシック" pitchFamily="-97" charset="-128"/>
              </a:rPr>
              <a:t>systems; and a representative amplitude of the coalescence of an extreme-mass-ratio inspiral (EMRI) system.</a:t>
            </a:r>
          </a:p>
          <a:p>
            <a:r>
              <a:rPr kumimoji="1" lang="en-US" sz="1200" kern="1200" baseline="0" smtClean="0">
                <a:solidFill>
                  <a:schemeClr val="tx1"/>
                </a:solidFill>
                <a:latin typeface="Arial" pitchFamily="-97" charset="0"/>
                <a:ea typeface="ＭＳ Ｐゴシック" pitchFamily="-97" charset="-128"/>
                <a:cs typeface="ＭＳ Ｐゴシック" pitchFamily="-97" charset="-128"/>
              </a:rPr>
              <a:t>In the pulsar-timing band, the expected background is shown from relic gravitational waves (GWs) and from</a:t>
            </a:r>
          </a:p>
          <a:p>
            <a:r>
              <a:rPr kumimoji="1" lang="en-US" sz="1200" kern="1200" baseline="0" smtClean="0">
                <a:solidFill>
                  <a:schemeClr val="tx1"/>
                </a:solidFill>
                <a:latin typeface="Arial" pitchFamily="-97" charset="0"/>
                <a:ea typeface="ＭＳ Ｐゴシック" pitchFamily="-97" charset="-128"/>
                <a:cs typeface="ＭＳ Ｐゴシック" pitchFamily="-97" charset="-128"/>
              </a:rPr>
              <a:t>the unresolved signals of supermassive binary black hole systems.</a:t>
            </a:r>
            <a:endParaRPr lang="en-US"/>
          </a:p>
        </p:txBody>
      </p:sp>
      <p:sp>
        <p:nvSpPr>
          <p:cNvPr id="4" name="Date Placeholder 3"/>
          <p:cNvSpPr>
            <a:spLocks noGrp="1"/>
          </p:cNvSpPr>
          <p:nvPr>
            <p:ph type="dt" idx="10"/>
          </p:nvPr>
        </p:nvSpPr>
        <p:spPr/>
        <p:txBody>
          <a:bodyPr/>
          <a:lstStyle/>
          <a:p>
            <a:pPr>
              <a:defRPr/>
            </a:pPr>
            <a:fld id="{A18616EB-F6DE-154A-85B5-ABF5AF133304}" type="datetime1">
              <a:rPr lang="en-US"/>
              <a:pPr>
                <a:defRPr/>
              </a:pPr>
              <a:t>7/17/13</a:t>
            </a:fld>
            <a:endParaRPr lang="en-US"/>
          </a:p>
        </p:txBody>
      </p:sp>
      <p:sp>
        <p:nvSpPr>
          <p:cNvPr id="5" name="Slide Number Placeholder 4"/>
          <p:cNvSpPr>
            <a:spLocks noGrp="1"/>
          </p:cNvSpPr>
          <p:nvPr>
            <p:ph type="sldNum" sz="quarter" idx="11"/>
          </p:nvPr>
        </p:nvSpPr>
        <p:spPr/>
        <p:txBody>
          <a:bodyPr/>
          <a:lstStyle/>
          <a:p>
            <a:pPr>
              <a:defRPr/>
            </a:pPr>
            <a:fld id="{47210CE9-DB85-934F-8236-0ED976D61B22}" type="slidenum">
              <a:rPr lang="en-US"/>
              <a:pPr>
                <a:defRPr/>
              </a:pPr>
              <a:t>153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55299" name="Rectangle 3"/>
          <p:cNvSpPr>
            <a:spLocks noGrp="1"/>
          </p:cNvSpPr>
          <p:nvPr>
            <p:ph type="body" idx="1"/>
          </p:nvPr>
        </p:nvSpPr>
        <p:spPr bwMode="auto">
          <a:noFill/>
        </p:spPr>
        <p:txBody>
          <a:bodyPr wrap="square" numCol="1" anchor="t" anchorCtr="0" compatLnSpc="1">
            <a:prstTxWarp prst="textNoShape">
              <a:avLst/>
            </a:prstTxWarp>
          </a:bodyPr>
          <a:lstStyle/>
          <a:p>
            <a:endParaRPr lang="en-US">
              <a:ea typeface="ＭＳ Ｐゴシック" pitchFamily="-65" charset="-128"/>
              <a:cs typeface="ＭＳ Ｐゴシック" pitchFamily="-65"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kumimoji="1" lang="en-US" sz="1200" kern="1200" baseline="0" smtClean="0">
                <a:solidFill>
                  <a:schemeClr val="tx1"/>
                </a:solidFill>
                <a:latin typeface="Arial" pitchFamily="-97" charset="0"/>
                <a:ea typeface="ＭＳ Ｐゴシック" pitchFamily="-97" charset="-128"/>
                <a:cs typeface="ＭＳ Ｐゴシック" pitchFamily="-97" charset="-128"/>
              </a:rPr>
              <a:t>Strain amplitude sensitivity expected for pulsar timing (red), LISA (green), and Advanced LIGO</a:t>
            </a:r>
          </a:p>
          <a:p>
            <a:r>
              <a:rPr kumimoji="1" lang="en-US" sz="1200" kern="1200" baseline="0" smtClean="0">
                <a:solidFill>
                  <a:schemeClr val="tx1"/>
                </a:solidFill>
                <a:latin typeface="Arial" pitchFamily="-97" charset="0"/>
                <a:ea typeface="ＭＳ Ｐゴシック" pitchFamily="-97" charset="-128"/>
                <a:cs typeface="ＭＳ Ｐゴシック" pitchFamily="-97" charset="-128"/>
              </a:rPr>
              <a:t>(blue). The continuous curves show strain-noise-amplitude spectral density. The pulsar-timing sensitivity assumes</a:t>
            </a:r>
          </a:p>
          <a:p>
            <a:r>
              <a:rPr kumimoji="1" lang="en-US" sz="1200" kern="1200" baseline="0" smtClean="0">
                <a:solidFill>
                  <a:schemeClr val="tx1"/>
                </a:solidFill>
                <a:latin typeface="Arial" pitchFamily="-97" charset="0"/>
                <a:ea typeface="ＭＳ Ｐゴシック" pitchFamily="-97" charset="-128"/>
                <a:cs typeface="ＭＳ Ｐゴシック" pitchFamily="-97" charset="-128"/>
              </a:rPr>
              <a:t>the use of 20 pulsars with 100-ns timing residuals. The dashed magenta curves show the instantaneous</a:t>
            </a:r>
          </a:p>
          <a:p>
            <a:r>
              <a:rPr kumimoji="1" lang="en-US" sz="1200" kern="1200" baseline="0" smtClean="0">
                <a:solidFill>
                  <a:schemeClr val="tx1"/>
                </a:solidFill>
                <a:latin typeface="Arial" pitchFamily="-97" charset="0"/>
                <a:ea typeface="ＭＳ Ｐゴシック" pitchFamily="-97" charset="-128"/>
                <a:cs typeface="ＭＳ Ｐゴシック" pitchFamily="-97" charset="-128"/>
              </a:rPr>
              <a:t>strain of gravitational waves emitted by binary black hole (BBH) systems 1 Gpc away, evolving in frequency to</a:t>
            </a:r>
          </a:p>
          <a:p>
            <a:r>
              <a:rPr kumimoji="1" lang="en-US" sz="1200" kern="1200" baseline="0" smtClean="0">
                <a:solidFill>
                  <a:schemeClr val="tx1"/>
                </a:solidFill>
                <a:latin typeface="Arial" pitchFamily="-97" charset="0"/>
                <a:ea typeface="ＭＳ Ｐゴシック" pitchFamily="-97" charset="-128"/>
                <a:cs typeface="ＭＳ Ｐゴシック" pitchFamily="-97" charset="-128"/>
              </a:rPr>
              <a:t>the final coalescence frequency. In the LISA band, the figure shows an estimate of the unresolved background</a:t>
            </a:r>
          </a:p>
          <a:p>
            <a:r>
              <a:rPr kumimoji="1" lang="en-US" sz="1200" kern="1200" baseline="0" smtClean="0">
                <a:solidFill>
                  <a:schemeClr val="tx1"/>
                </a:solidFill>
                <a:latin typeface="Arial" pitchFamily="-97" charset="0"/>
                <a:ea typeface="ＭＳ Ｐゴシック" pitchFamily="-97" charset="-128"/>
                <a:cs typeface="ＭＳ Ｐゴシック" pitchFamily="-97" charset="-128"/>
              </a:rPr>
              <a:t>from galactic white-dwarf binary systems in shaded light green; the amplitude of some of the known binary</a:t>
            </a:r>
          </a:p>
          <a:p>
            <a:r>
              <a:rPr kumimoji="1" lang="en-US" sz="1200" kern="1200" baseline="0" smtClean="0">
                <a:solidFill>
                  <a:schemeClr val="tx1"/>
                </a:solidFill>
                <a:latin typeface="Arial" pitchFamily="-97" charset="0"/>
                <a:ea typeface="ＭＳ Ｐゴシック" pitchFamily="-97" charset="-128"/>
                <a:cs typeface="ＭＳ Ｐゴシック" pitchFamily="-97" charset="-128"/>
              </a:rPr>
              <a:t>systems; and a representative amplitude of the coalescence of an extreme-mass-ratio inspiral (EMRI) system.</a:t>
            </a:r>
          </a:p>
          <a:p>
            <a:r>
              <a:rPr kumimoji="1" lang="en-US" sz="1200" kern="1200" baseline="0" smtClean="0">
                <a:solidFill>
                  <a:schemeClr val="tx1"/>
                </a:solidFill>
                <a:latin typeface="Arial" pitchFamily="-97" charset="0"/>
                <a:ea typeface="ＭＳ Ｐゴシック" pitchFamily="-97" charset="-128"/>
                <a:cs typeface="ＭＳ Ｐゴシック" pitchFamily="-97" charset="-128"/>
              </a:rPr>
              <a:t>In the pulsar-timing band, the expected background is shown from relic gravitational waves (GWs) and from</a:t>
            </a:r>
          </a:p>
          <a:p>
            <a:r>
              <a:rPr kumimoji="1" lang="en-US" sz="1200" kern="1200" baseline="0" smtClean="0">
                <a:solidFill>
                  <a:schemeClr val="tx1"/>
                </a:solidFill>
                <a:latin typeface="Arial" pitchFamily="-97" charset="0"/>
                <a:ea typeface="ＭＳ Ｐゴシック" pitchFamily="-97" charset="-128"/>
                <a:cs typeface="ＭＳ Ｐゴシック" pitchFamily="-97" charset="-128"/>
              </a:rPr>
              <a:t>the unresolved signals of supermassive binary black hole systems.</a:t>
            </a:r>
            <a:endParaRPr lang="en-US"/>
          </a:p>
        </p:txBody>
      </p:sp>
      <p:sp>
        <p:nvSpPr>
          <p:cNvPr id="4" name="Date Placeholder 3"/>
          <p:cNvSpPr>
            <a:spLocks noGrp="1"/>
          </p:cNvSpPr>
          <p:nvPr>
            <p:ph type="dt" idx="10"/>
          </p:nvPr>
        </p:nvSpPr>
        <p:spPr/>
        <p:txBody>
          <a:bodyPr/>
          <a:lstStyle/>
          <a:p>
            <a:pPr>
              <a:defRPr/>
            </a:pPr>
            <a:fld id="{A18616EB-F6DE-154A-85B5-ABF5AF133304}" type="datetime1">
              <a:rPr lang="en-US"/>
              <a:pPr>
                <a:defRPr/>
              </a:pPr>
              <a:t>7/17/13</a:t>
            </a:fld>
            <a:endParaRPr lang="en-US"/>
          </a:p>
        </p:txBody>
      </p:sp>
      <p:sp>
        <p:nvSpPr>
          <p:cNvPr id="5" name="Slide Number Placeholder 4"/>
          <p:cNvSpPr>
            <a:spLocks noGrp="1"/>
          </p:cNvSpPr>
          <p:nvPr>
            <p:ph type="sldNum" sz="quarter" idx="11"/>
          </p:nvPr>
        </p:nvSpPr>
        <p:spPr/>
        <p:txBody>
          <a:bodyPr/>
          <a:lstStyle/>
          <a:p>
            <a:pPr>
              <a:defRPr/>
            </a:pPr>
            <a:fld id="{47210CE9-DB85-934F-8236-0ED976D61B22}" type="slidenum">
              <a:rPr lang="en-US"/>
              <a:pPr>
                <a:defRPr/>
              </a:pPr>
              <a:t>154</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70000" lnSpcReduction="20000"/>
          </a:bodyPr>
          <a:lstStyle/>
          <a:p>
            <a:r>
              <a:rPr kumimoji="1" lang="en-US" sz="1300" kern="1200" baseline="0" smtClean="0">
                <a:solidFill>
                  <a:schemeClr val="tx1"/>
                </a:solidFill>
                <a:latin typeface="Arial" pitchFamily="-97" charset="0"/>
                <a:ea typeface="ＭＳ Ｐゴシック" pitchFamily="-97" charset="-128"/>
                <a:cs typeface="ＭＳ Ｐゴシック" pitchFamily="-97" charset="-128"/>
              </a:rPr>
              <a:t>Comparison of results to predictions based on ob-</a:t>
            </a:r>
          </a:p>
          <a:p>
            <a:r>
              <a:rPr kumimoji="1" lang="en-US" sz="1300" kern="1200" baseline="0" smtClean="0">
                <a:solidFill>
                  <a:schemeClr val="tx1"/>
                </a:solidFill>
                <a:latin typeface="Arial" pitchFamily="-97" charset="0"/>
                <a:ea typeface="ＭＳ Ｐゴシック" pitchFamily="-97" charset="-128"/>
                <a:cs typeface="ＭＳ Ｐゴシック" pitchFamily="-97" charset="-128"/>
              </a:rPr>
              <a:t>served gamma-ray spectra. The summed </a:t>
            </a:r>
          </a:p>
          <a:p>
            <a:r>
              <a:rPr kumimoji="1" lang="en-US" sz="1300" kern="1200" baseline="0" smtClean="0">
                <a:solidFill>
                  <a:schemeClr val="tx1"/>
                </a:solidFill>
                <a:latin typeface="Arial" pitchFamily="-97" charset="0"/>
                <a:ea typeface="ＭＳ Ｐゴシック" pitchFamily="-97" charset="-128"/>
                <a:cs typeface="ＭＳ Ｐゴシック" pitchFamily="-97" charset="-128"/>
              </a:rPr>
              <a:t>ux predictions</a:t>
            </a:r>
          </a:p>
          <a:p>
            <a:r>
              <a:rPr kumimoji="1" lang="en-US" sz="1300" kern="1200" baseline="0" smtClean="0">
                <a:solidFill>
                  <a:schemeClr val="tx1"/>
                </a:solidFill>
                <a:latin typeface="Arial" pitchFamily="-97" charset="0"/>
                <a:ea typeface="ＭＳ Ｐゴシック" pitchFamily="-97" charset="-128"/>
                <a:cs typeface="ＭＳ Ｐゴシック" pitchFamily="-97" charset="-128"/>
              </a:rPr>
              <a:t>normalized to gamma-ray spectra6,9,15 are shown in dashed</a:t>
            </a:r>
          </a:p>
          <a:p>
            <a:r>
              <a:rPr kumimoji="1" lang="en-US" sz="1300" kern="1200" baseline="0" smtClean="0">
                <a:solidFill>
                  <a:schemeClr val="tx1"/>
                </a:solidFill>
                <a:latin typeface="Arial" pitchFamily="-97" charset="0"/>
                <a:ea typeface="ＭＳ Ｐゴシック" pitchFamily="-97" charset="-128"/>
                <a:cs typeface="ＭＳ Ｐゴシック" pitchFamily="-97" charset="-128"/>
              </a:rPr>
              <a:t>lines; the cosmic ray normalized Waxman-Bahcall </a:t>
            </a:r>
          </a:p>
          <a:p>
            <a:r>
              <a:rPr kumimoji="1" lang="en-US" sz="1300" kern="1200" baseline="0" smtClean="0">
                <a:solidFill>
                  <a:schemeClr val="tx1"/>
                </a:solidFill>
                <a:latin typeface="Arial" pitchFamily="-97" charset="0"/>
                <a:ea typeface="ＭＳ Ｐゴシック" pitchFamily="-97" charset="-128"/>
                <a:cs typeface="ＭＳ Ｐゴシック" pitchFamily="-97" charset="-128"/>
              </a:rPr>
              <a:t>ux4,16 is</a:t>
            </a:r>
          </a:p>
          <a:p>
            <a:r>
              <a:rPr kumimoji="1" lang="en-US" sz="1300" kern="1200" baseline="0" smtClean="0">
                <a:solidFill>
                  <a:schemeClr val="tx1"/>
                </a:solidFill>
                <a:latin typeface="Arial" pitchFamily="-97" charset="0"/>
                <a:ea typeface="ＭＳ Ｐゴシック" pitchFamily="-97" charset="-128"/>
                <a:cs typeface="ＭＳ Ｐゴシック" pitchFamily="-97" charset="-128"/>
              </a:rPr>
              <a:t>also shown for reference. The predicted neutrino </a:t>
            </a:r>
          </a:p>
          <a:p>
            <a:r>
              <a:rPr kumimoji="1" lang="en-US" sz="1300" kern="1200" baseline="0" smtClean="0">
                <a:solidFill>
                  <a:schemeClr val="tx1"/>
                </a:solidFill>
                <a:latin typeface="Arial" pitchFamily="-97" charset="0"/>
                <a:ea typeface="ＭＳ Ｐゴシック" pitchFamily="-97" charset="-128"/>
                <a:cs typeface="ＭＳ Ｐゴシック" pitchFamily="-97" charset="-128"/>
              </a:rPr>
              <a:t>ux, when</a:t>
            </a:r>
          </a:p>
          <a:p>
            <a:r>
              <a:rPr kumimoji="1" lang="en-US" sz="1300" kern="1200" baseline="0" smtClean="0">
                <a:solidFill>
                  <a:schemeClr val="tx1"/>
                </a:solidFill>
                <a:latin typeface="Arial" pitchFamily="-97" charset="0"/>
                <a:ea typeface="ＭＳ Ｐゴシック" pitchFamily="-97" charset="-128"/>
                <a:cs typeface="ＭＳ Ｐゴシック" pitchFamily="-97" charset="-128"/>
              </a:rPr>
              <a:t>normalized to the gamma rays6,9, is proportional to the ra-</a:t>
            </a:r>
          </a:p>
          <a:p>
            <a:r>
              <a:rPr kumimoji="1" lang="en-US" sz="1300" kern="1200" baseline="0" smtClean="0">
                <a:solidFill>
                  <a:schemeClr val="tx1"/>
                </a:solidFill>
                <a:latin typeface="Arial" pitchFamily="-97" charset="0"/>
                <a:ea typeface="ＭＳ Ｐゴシック" pitchFamily="-97" charset="-128"/>
                <a:cs typeface="ＭＳ Ｐゴシック" pitchFamily="-97" charset="-128"/>
              </a:rPr>
              <a:t>tio of energy in protons to that in electrons, which are pre-</a:t>
            </a:r>
          </a:p>
          <a:p>
            <a:r>
              <a:rPr kumimoji="1" lang="en-US" sz="1300" kern="1200" baseline="0" smtClean="0">
                <a:solidFill>
                  <a:schemeClr val="tx1"/>
                </a:solidFill>
                <a:latin typeface="Arial" pitchFamily="-97" charset="0"/>
                <a:ea typeface="ＭＳ Ｐゴシック" pitchFamily="-97" charset="-128"/>
                <a:cs typeface="ＭＳ Ｐゴシック" pitchFamily="-97" charset="-128"/>
              </a:rPr>
              <a:t>sumed responsible for the gamma-ray emission (p=e, here</a:t>
            </a:r>
          </a:p>
          <a:p>
            <a:r>
              <a:rPr kumimoji="1" lang="en-US" sz="1300" kern="1200" baseline="0" smtClean="0">
                <a:solidFill>
                  <a:schemeClr val="tx1"/>
                </a:solidFill>
                <a:latin typeface="Arial" pitchFamily="-97" charset="0"/>
                <a:ea typeface="ＭＳ Ｐゴシック" pitchFamily="-97" charset="-128"/>
                <a:cs typeface="ＭＳ Ｐゴシック" pitchFamily="-97" charset="-128"/>
              </a:rPr>
              <a:t>the standard 10). The </a:t>
            </a:r>
          </a:p>
          <a:p>
            <a:r>
              <a:rPr kumimoji="1" lang="en-US" sz="1300" kern="1200" baseline="0" smtClean="0">
                <a:solidFill>
                  <a:schemeClr val="tx1"/>
                </a:solidFill>
                <a:latin typeface="Arial" pitchFamily="-97" charset="0"/>
                <a:ea typeface="ＭＳ Ｐゴシック" pitchFamily="-97" charset="-128"/>
                <a:cs typeface="ＭＳ Ｐゴシック" pitchFamily="-97" charset="-128"/>
              </a:rPr>
              <a:t>ux shown is slightly modied6 from</a:t>
            </a:r>
          </a:p>
          <a:p>
            <a:r>
              <a:rPr kumimoji="1" lang="en-US" sz="1300" kern="1200" baseline="0" smtClean="0">
                <a:solidFill>
                  <a:schemeClr val="tx1"/>
                </a:solidFill>
                <a:latin typeface="Arial" pitchFamily="-97" charset="0"/>
                <a:ea typeface="ＭＳ Ｐゴシック" pitchFamily="-97" charset="-128"/>
                <a:cs typeface="ＭＳ Ｐゴシック" pitchFamily="-97" charset="-128"/>
              </a:rPr>
              <a:t>the original calculation9.  is the average neutrino </a:t>
            </a:r>
          </a:p>
          <a:p>
            <a:r>
              <a:rPr kumimoji="1" lang="en-US" sz="1300" kern="1200" baseline="0" smtClean="0">
                <a:solidFill>
                  <a:schemeClr val="tx1"/>
                </a:solidFill>
                <a:latin typeface="Arial" pitchFamily="-97" charset="0"/>
                <a:ea typeface="ＭＳ Ｐゴシック" pitchFamily="-97" charset="-128"/>
                <a:cs typeface="ＭＳ Ｐゴシック" pitchFamily="-97" charset="-128"/>
              </a:rPr>
              <a:t>ux at</a:t>
            </a:r>
          </a:p>
          <a:p>
            <a:r>
              <a:rPr kumimoji="1" lang="en-US" sz="1300" kern="1200" baseline="0" smtClean="0">
                <a:solidFill>
                  <a:schemeClr val="tx1"/>
                </a:solidFill>
                <a:latin typeface="Arial" pitchFamily="-97" charset="0"/>
                <a:ea typeface="ＭＳ Ｐゴシック" pitchFamily="-97" charset="-128"/>
                <a:cs typeface="ＭＳ Ｐゴシック" pitchFamily="-97" charset="-128"/>
              </a:rPr>
              <a:t>Earth, obtained by scaling the summed predictions from the</a:t>
            </a:r>
          </a:p>
          <a:p>
            <a:r>
              <a:rPr kumimoji="1" lang="en-US" sz="1300" kern="1200" baseline="0" smtClean="0">
                <a:solidFill>
                  <a:schemeClr val="tx1"/>
                </a:solidFill>
                <a:latin typeface="Arial" pitchFamily="-97" charset="0"/>
                <a:ea typeface="ＭＳ Ｐゴシック" pitchFamily="-97" charset="-128"/>
                <a:cs typeface="ＭＳ Ｐゴシック" pitchFamily="-97" charset="-128"/>
              </a:rPr>
              <a:t>bursts in our sample (F) by the global GRB rate (here 667</a:t>
            </a:r>
          </a:p>
          <a:p>
            <a:r>
              <a:rPr kumimoji="1" lang="en-US" sz="1300" kern="1200" baseline="0" smtClean="0">
                <a:solidFill>
                  <a:schemeClr val="tx1"/>
                </a:solidFill>
                <a:latin typeface="Arial" pitchFamily="-97" charset="0"/>
                <a:ea typeface="ＭＳ Ｐゴシック" pitchFamily="-97" charset="-128"/>
                <a:cs typeface="ＭＳ Ｐゴシック" pitchFamily="-97" charset="-128"/>
              </a:rPr>
              <a:t>bursts/year7). The rst break in the neutrino spectrum is</a:t>
            </a:r>
          </a:p>
          <a:p>
            <a:r>
              <a:rPr kumimoji="1" lang="en-US" sz="1300" kern="1200" baseline="0" smtClean="0">
                <a:solidFill>
                  <a:schemeClr val="tx1"/>
                </a:solidFill>
                <a:latin typeface="Arial" pitchFamily="-97" charset="0"/>
                <a:ea typeface="ＭＳ Ｐゴシック" pitchFamily="-97" charset="-128"/>
                <a:cs typeface="ＭＳ Ｐゴシック" pitchFamily="-97" charset="-128"/>
              </a:rPr>
              <a:t>related to the break in the photon spectrum measured by the</a:t>
            </a:r>
          </a:p>
          <a:p>
            <a:r>
              <a:rPr kumimoji="1" lang="en-US" sz="1300" kern="1200" baseline="0" smtClean="0">
                <a:solidFill>
                  <a:schemeClr val="tx1"/>
                </a:solidFill>
                <a:latin typeface="Arial" pitchFamily="-97" charset="0"/>
                <a:ea typeface="ＭＳ Ｐゴシック" pitchFamily="-97" charset="-128"/>
                <a:cs typeface="ＭＳ Ｐゴシック" pitchFamily="-97" charset="-128"/>
              </a:rPr>
              <a:t>satellites, and the threshold for photopion production, while</a:t>
            </a:r>
          </a:p>
          <a:p>
            <a:r>
              <a:rPr kumimoji="1" lang="en-US" sz="1300" kern="1200" baseline="0" smtClean="0">
                <a:solidFill>
                  <a:schemeClr val="tx1"/>
                </a:solidFill>
                <a:latin typeface="Arial" pitchFamily="-97" charset="0"/>
                <a:ea typeface="ＭＳ Ｐゴシック" pitchFamily="-97" charset="-128"/>
                <a:cs typeface="ＭＳ Ｐゴシック" pitchFamily="-97" charset="-128"/>
              </a:rPr>
              <a:t>the second break corresponds to the onset of synchrotron</a:t>
            </a:r>
          </a:p>
          <a:p>
            <a:r>
              <a:rPr kumimoji="1" lang="en-US" sz="1300" kern="1200" baseline="0" smtClean="0">
                <a:solidFill>
                  <a:schemeClr val="tx1"/>
                </a:solidFill>
                <a:latin typeface="Arial" pitchFamily="-97" charset="0"/>
                <a:ea typeface="ＭＳ Ｐゴシック" pitchFamily="-97" charset="-128"/>
                <a:cs typeface="ＭＳ Ｐゴシック" pitchFamily="-97" charset="-128"/>
              </a:rPr>
              <a:t>losses of muons and pions. Not all of the parameters used</a:t>
            </a:r>
          </a:p>
          <a:p>
            <a:r>
              <a:rPr kumimoji="1" lang="en-US" sz="1300" kern="1200" baseline="0" smtClean="0">
                <a:solidFill>
                  <a:schemeClr val="tx1"/>
                </a:solidFill>
                <a:latin typeface="Arial" pitchFamily="-97" charset="0"/>
                <a:ea typeface="ＭＳ Ｐゴシック" pitchFamily="-97" charset="-128"/>
                <a:cs typeface="ＭＳ Ｐゴシック" pitchFamily="-97" charset="-128"/>
              </a:rPr>
              <a:t>in the neutrino spectrum calculation are measurable from ev-</a:t>
            </a:r>
          </a:p>
          <a:p>
            <a:r>
              <a:rPr kumimoji="1" lang="en-US" sz="1300" kern="1200" baseline="0" smtClean="0">
                <a:solidFill>
                  <a:schemeClr val="tx1"/>
                </a:solidFill>
                <a:latin typeface="Arial" pitchFamily="-97" charset="0"/>
                <a:ea typeface="ＭＳ Ｐゴシック" pitchFamily="-97" charset="-128"/>
                <a:cs typeface="ＭＳ Ｐゴシック" pitchFamily="-97" charset="-128"/>
              </a:rPr>
              <a:t>ery burst. In such cases, benchmark values7 were used for the</a:t>
            </a:r>
          </a:p>
          <a:p>
            <a:r>
              <a:rPr kumimoji="1" lang="en-US" sz="1300" kern="1200" baseline="0" smtClean="0">
                <a:solidFill>
                  <a:schemeClr val="tx1"/>
                </a:solidFill>
                <a:latin typeface="Arial" pitchFamily="-97" charset="0"/>
                <a:ea typeface="ＭＳ Ｐゴシック" pitchFamily="-97" charset="-128"/>
                <a:cs typeface="ＭＳ Ｐゴシック" pitchFamily="-97" charset="-128"/>
              </a:rPr>
              <a:t>unmeasured parameters. Data shown here were taken from</a:t>
            </a:r>
          </a:p>
          <a:p>
            <a:r>
              <a:rPr kumimoji="1" lang="en-US" sz="1300" kern="1200" baseline="0" smtClean="0">
                <a:solidFill>
                  <a:schemeClr val="tx1"/>
                </a:solidFill>
                <a:latin typeface="Arial" pitchFamily="-97" charset="0"/>
                <a:ea typeface="ＭＳ Ｐゴシック" pitchFamily="-97" charset="-128"/>
                <a:cs typeface="ＭＳ Ｐゴシック" pitchFamily="-97" charset="-128"/>
              </a:rPr>
              <a:t>the result of the model-dependent analysis.</a:t>
            </a:r>
            <a:endParaRPr lang="en-US"/>
          </a:p>
        </p:txBody>
      </p:sp>
      <p:sp>
        <p:nvSpPr>
          <p:cNvPr id="4" name="Date Placeholder 3"/>
          <p:cNvSpPr>
            <a:spLocks noGrp="1"/>
          </p:cNvSpPr>
          <p:nvPr>
            <p:ph type="dt" idx="10"/>
          </p:nvPr>
        </p:nvSpPr>
        <p:spPr/>
        <p:txBody>
          <a:bodyPr/>
          <a:lstStyle/>
          <a:p>
            <a:fld id="{6FBA7590-CD08-0A4D-8F01-25BF05133F06}" type="datetime1">
              <a:rPr lang="en-US"/>
              <a:pPr/>
              <a:t>7/17/13</a:t>
            </a:fld>
            <a:endParaRPr lang="en-US"/>
          </a:p>
        </p:txBody>
      </p:sp>
      <p:sp>
        <p:nvSpPr>
          <p:cNvPr id="5" name="Slide Number Placeholder 4"/>
          <p:cNvSpPr>
            <a:spLocks noGrp="1"/>
          </p:cNvSpPr>
          <p:nvPr>
            <p:ph type="sldNum" sz="quarter" idx="11"/>
          </p:nvPr>
        </p:nvSpPr>
        <p:spPr/>
        <p:txBody>
          <a:bodyPr/>
          <a:lstStyle/>
          <a:p>
            <a:fld id="{03FCE8A9-687B-604B-AFC2-918C814EEE46}" type="slidenum">
              <a:rPr lang="en-US"/>
              <a:pPr/>
              <a:t>164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CDBB881-0BE3-1A43-80BF-7497FAA87032}" type="slidenum">
              <a:rPr/>
              <a:pPr/>
              <a:t>170</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defTabSz="905622">
              <a:defRPr/>
            </a:pPr>
            <a:r>
              <a:rPr lang="en-US" dirty="0" smtClean="0"/>
              <a:t>SM</a:t>
            </a:r>
          </a:p>
          <a:p>
            <a:r>
              <a:rPr lang="en-US" dirty="0" smtClean="0"/>
              <a:t>Charged Current neutrino nucleon cross section</a:t>
            </a:r>
            <a:endParaRPr lang="en-US" dirty="0"/>
          </a:p>
        </p:txBody>
      </p:sp>
      <p:sp>
        <p:nvSpPr>
          <p:cNvPr id="4" name="Slide Number Placeholder 3"/>
          <p:cNvSpPr>
            <a:spLocks noGrp="1"/>
          </p:cNvSpPr>
          <p:nvPr>
            <p:ph type="sldNum" sz="quarter" idx="10"/>
          </p:nvPr>
        </p:nvSpPr>
        <p:spPr/>
        <p:txBody>
          <a:bodyPr/>
          <a:lstStyle/>
          <a:p>
            <a:pPr>
              <a:defRPr/>
            </a:pPr>
            <a:fld id="{6BAE96B3-8E90-CE4C-9521-3CB89CF9BDB2}" type="slidenum">
              <a:rPr lang="en-US" smtClean="0"/>
              <a:pPr>
                <a:defRPr/>
              </a:pPr>
              <a:t>176</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ヒラギノ角ゴ Pro W3" charset="0"/>
              <a:cs typeface="ヒラギノ角ゴ Pro W3" charset="0"/>
            </a:endParaRP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C7D82AA5-7ECF-6840-8927-DCF7B4FBEC43}" type="slidenum">
              <a:rPr lang="en-US" sz="1200"/>
              <a:pPr eaLnBrk="1" hangingPunct="1"/>
              <a:t>191</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(Auger annual exposure of 6,000 km</a:t>
            </a:r>
            <a:r>
              <a:rPr lang="en-US" baseline="30000"/>
              <a:t>2 </a:t>
            </a:r>
            <a:r>
              <a:rPr lang="en-US"/>
              <a:t>sr yr)</a:t>
            </a:r>
          </a:p>
          <a:p>
            <a:r>
              <a:rPr lang="en-US"/>
              <a:t>(TA annual exposure of </a:t>
            </a:r>
            <a:r>
              <a:rPr kumimoji="1" lang="en-US" sz="800" kern="1200">
                <a:solidFill>
                  <a:schemeClr val="tx1"/>
                </a:solidFill>
                <a:latin typeface="Arial" pitchFamily="-97" charset="0"/>
                <a:ea typeface="ＭＳ Ｐゴシック" pitchFamily="-97" charset="-128"/>
                <a:cs typeface="ＭＳ Ｐゴシック" pitchFamily="-97" charset="-128"/>
              </a:rPr>
              <a:t>~</a:t>
            </a:r>
            <a:r>
              <a:rPr lang="en-US"/>
              <a:t> 1,400 km</a:t>
            </a:r>
            <a:r>
              <a:rPr lang="en-US" baseline="30000"/>
              <a:t>2 </a:t>
            </a:r>
            <a:r>
              <a:rPr lang="en-US"/>
              <a:t>sr yr)</a:t>
            </a:r>
            <a:endParaRPr kumimoji="1" lang="en-US" sz="1300" kern="1200" baseline="0">
              <a:solidFill>
                <a:schemeClr val="tx1"/>
              </a:solidFill>
              <a:latin typeface="Arial" pitchFamily="-97" charset="0"/>
              <a:ea typeface="ＭＳ Ｐゴシック" pitchFamily="-97" charset="-128"/>
              <a:cs typeface="ＭＳ Ｐゴシック" pitchFamily="-97" charset="-128"/>
            </a:endParaRPr>
          </a:p>
          <a:p>
            <a:r>
              <a:rPr kumimoji="1" lang="en-US" sz="1300" kern="1200" baseline="0" smtClean="0">
                <a:solidFill>
                  <a:schemeClr val="tx1"/>
                </a:solidFill>
                <a:latin typeface="Arial" pitchFamily="-97" charset="0"/>
                <a:ea typeface="ＭＳ Ｐゴシック" pitchFamily="-97" charset="-128"/>
                <a:cs typeface="ＭＳ Ｐゴシック" pitchFamily="-97" charset="-128"/>
              </a:rPr>
              <a:t>the exposure is expected to increase 454</a:t>
            </a:r>
          </a:p>
          <a:p>
            <a:r>
              <a:rPr kumimoji="1" lang="en-US" sz="1300" kern="1200" baseline="0" smtClean="0">
                <a:solidFill>
                  <a:schemeClr val="tx1"/>
                </a:solidFill>
                <a:latin typeface="Arial" pitchFamily="-97" charset="0"/>
                <a:ea typeface="ＭＳ Ｐゴシック" pitchFamily="-97" charset="-128"/>
                <a:cs typeface="ＭＳ Ｐゴシック" pitchFamily="-97" charset="-128"/>
              </a:rPr>
              <a:t>by about 500 km2 sr yr per month.</a:t>
            </a:r>
          </a:p>
          <a:p>
            <a:r>
              <a:rPr kumimoji="1" lang="en-US" sz="1300" b="1" kern="1200" smtClean="0">
                <a:solidFill>
                  <a:schemeClr val="tx1"/>
                </a:solidFill>
                <a:latin typeface="Arial" pitchFamily="-97" charset="0"/>
                <a:ea typeface="ＭＳ Ｐゴシック" pitchFamily="-97" charset="-128"/>
                <a:cs typeface="ＭＳ Ｐゴシック" pitchFamily="-97" charset="-128"/>
              </a:rPr>
              <a:t>arXiv:1111.6764v1</a:t>
            </a:r>
            <a:endParaRPr lang="en-US"/>
          </a:p>
        </p:txBody>
      </p:sp>
      <p:sp>
        <p:nvSpPr>
          <p:cNvPr id="4" name="Date Placeholder 3"/>
          <p:cNvSpPr>
            <a:spLocks noGrp="1"/>
          </p:cNvSpPr>
          <p:nvPr>
            <p:ph type="dt" idx="10"/>
          </p:nvPr>
        </p:nvSpPr>
        <p:spPr/>
        <p:txBody>
          <a:bodyPr/>
          <a:lstStyle/>
          <a:p>
            <a:fld id="{6FBA7590-CD08-0A4D-8F01-25BF05133F06}" type="datetime1">
              <a:rPr lang="en-US"/>
              <a:pPr/>
              <a:t>7/17/13</a:t>
            </a:fld>
            <a:endParaRPr lang="en-US"/>
          </a:p>
        </p:txBody>
      </p:sp>
      <p:sp>
        <p:nvSpPr>
          <p:cNvPr id="5" name="Slide Number Placeholder 4"/>
          <p:cNvSpPr>
            <a:spLocks noGrp="1"/>
          </p:cNvSpPr>
          <p:nvPr>
            <p:ph type="sldNum" sz="quarter" idx="11"/>
          </p:nvPr>
        </p:nvSpPr>
        <p:spPr/>
        <p:txBody>
          <a:bodyPr/>
          <a:lstStyle/>
          <a:p>
            <a:fld id="{03FCE8A9-687B-604B-AFC2-918C814EEE46}" type="slidenum">
              <a:rPr lang="en-US"/>
              <a:pPr/>
              <a:t>196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kumimoji="1" lang="en-US" sz="1300" kern="1200" baseline="0" smtClean="0">
                <a:solidFill>
                  <a:schemeClr val="tx1"/>
                </a:solidFill>
                <a:latin typeface="Arial" pitchFamily="-97" charset="0"/>
                <a:ea typeface="ＭＳ Ｐゴシック" pitchFamily="-97" charset="-128"/>
                <a:cs typeface="ＭＳ Ｐゴシック" pitchFamily="-97" charset="-128"/>
              </a:rPr>
              <a:t>the exposure is expected to increase 454</a:t>
            </a:r>
          </a:p>
          <a:p>
            <a:r>
              <a:rPr kumimoji="1" lang="en-US" sz="1300" kern="1200" baseline="0" smtClean="0">
                <a:solidFill>
                  <a:schemeClr val="tx1"/>
                </a:solidFill>
                <a:latin typeface="Arial" pitchFamily="-97" charset="0"/>
                <a:ea typeface="ＭＳ Ｐゴシック" pitchFamily="-97" charset="-128"/>
                <a:cs typeface="ＭＳ Ｐゴシック" pitchFamily="-97" charset="-128"/>
              </a:rPr>
              <a:t>by about 500 km2 sr yr per month.</a:t>
            </a:r>
          </a:p>
          <a:p>
            <a:r>
              <a:rPr kumimoji="1" lang="en-US" sz="1300" b="1" kern="1200" smtClean="0">
                <a:solidFill>
                  <a:schemeClr val="tx1"/>
                </a:solidFill>
                <a:latin typeface="Arial" pitchFamily="-97" charset="0"/>
                <a:ea typeface="ＭＳ Ｐゴシック" pitchFamily="-97" charset="-128"/>
                <a:cs typeface="ＭＳ Ｐゴシック" pitchFamily="-97" charset="-128"/>
              </a:rPr>
              <a:t>arXiv:1111.6764v1</a:t>
            </a:r>
            <a:endParaRPr lang="en-US"/>
          </a:p>
        </p:txBody>
      </p:sp>
      <p:sp>
        <p:nvSpPr>
          <p:cNvPr id="4" name="Date Placeholder 3"/>
          <p:cNvSpPr>
            <a:spLocks noGrp="1"/>
          </p:cNvSpPr>
          <p:nvPr>
            <p:ph type="dt" idx="10"/>
          </p:nvPr>
        </p:nvSpPr>
        <p:spPr/>
        <p:txBody>
          <a:bodyPr/>
          <a:lstStyle/>
          <a:p>
            <a:fld id="{6FBA7590-CD08-0A4D-8F01-25BF05133F06}" type="datetime1">
              <a:rPr lang="en-US"/>
              <a:pPr/>
              <a:t>7/17/13</a:t>
            </a:fld>
            <a:endParaRPr lang="en-US"/>
          </a:p>
        </p:txBody>
      </p:sp>
      <p:sp>
        <p:nvSpPr>
          <p:cNvPr id="5" name="Slide Number Placeholder 4"/>
          <p:cNvSpPr>
            <a:spLocks noGrp="1"/>
          </p:cNvSpPr>
          <p:nvPr>
            <p:ph type="sldNum" sz="quarter" idx="11"/>
          </p:nvPr>
        </p:nvSpPr>
        <p:spPr/>
        <p:txBody>
          <a:bodyPr/>
          <a:lstStyle/>
          <a:p>
            <a:fld id="{03FCE8A9-687B-604B-AFC2-918C814EEE46}" type="slidenum">
              <a:rPr lang="en-US"/>
              <a:pPr/>
              <a:t>197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kumimoji="1" lang="en-US" sz="1300" kern="1200" baseline="0" smtClean="0">
                <a:solidFill>
                  <a:schemeClr val="tx1"/>
                </a:solidFill>
                <a:latin typeface="Arial" pitchFamily="-97" charset="0"/>
                <a:ea typeface="ＭＳ Ｐゴシック" pitchFamily="-97" charset="-128"/>
                <a:cs typeface="ＭＳ Ｐゴシック" pitchFamily="-97" charset="-128"/>
              </a:rPr>
              <a:t>the exposure is expected to increase 454</a:t>
            </a:r>
          </a:p>
          <a:p>
            <a:r>
              <a:rPr kumimoji="1" lang="en-US" sz="1300" kern="1200" baseline="0" smtClean="0">
                <a:solidFill>
                  <a:schemeClr val="tx1"/>
                </a:solidFill>
                <a:latin typeface="Arial" pitchFamily="-97" charset="0"/>
                <a:ea typeface="ＭＳ Ｐゴシック" pitchFamily="-97" charset="-128"/>
                <a:cs typeface="ＭＳ Ｐゴシック" pitchFamily="-97" charset="-128"/>
              </a:rPr>
              <a:t>by about 500 km2 sr yr per month.</a:t>
            </a:r>
          </a:p>
          <a:p>
            <a:r>
              <a:rPr kumimoji="1" lang="en-US" sz="1300" b="1" kern="1200" smtClean="0">
                <a:solidFill>
                  <a:schemeClr val="tx1"/>
                </a:solidFill>
                <a:latin typeface="Arial" pitchFamily="-97" charset="0"/>
                <a:ea typeface="ＭＳ Ｐゴシック" pitchFamily="-97" charset="-128"/>
                <a:cs typeface="ＭＳ Ｐゴシック" pitchFamily="-97" charset="-128"/>
              </a:rPr>
              <a:t>arXiv:1111.6764v1</a:t>
            </a:r>
            <a:endParaRPr lang="en-US"/>
          </a:p>
        </p:txBody>
      </p:sp>
      <p:sp>
        <p:nvSpPr>
          <p:cNvPr id="4" name="Date Placeholder 3"/>
          <p:cNvSpPr>
            <a:spLocks noGrp="1"/>
          </p:cNvSpPr>
          <p:nvPr>
            <p:ph type="dt" idx="10"/>
          </p:nvPr>
        </p:nvSpPr>
        <p:spPr/>
        <p:txBody>
          <a:bodyPr/>
          <a:lstStyle/>
          <a:p>
            <a:fld id="{6FBA7590-CD08-0A4D-8F01-25BF05133F06}" type="datetime1">
              <a:rPr lang="en-US"/>
              <a:pPr/>
              <a:t>7/17/13</a:t>
            </a:fld>
            <a:endParaRPr lang="en-US"/>
          </a:p>
        </p:txBody>
      </p:sp>
      <p:sp>
        <p:nvSpPr>
          <p:cNvPr id="5" name="Slide Number Placeholder 4"/>
          <p:cNvSpPr>
            <a:spLocks noGrp="1"/>
          </p:cNvSpPr>
          <p:nvPr>
            <p:ph type="sldNum" sz="quarter" idx="11"/>
          </p:nvPr>
        </p:nvSpPr>
        <p:spPr/>
        <p:txBody>
          <a:bodyPr/>
          <a:lstStyle/>
          <a:p>
            <a:fld id="{03FCE8A9-687B-604B-AFC2-918C814EEE46}" type="slidenum">
              <a:rPr lang="en-US"/>
              <a:pPr/>
              <a:t>198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1"/>
          <p:cNvSpPr>
            <a:spLocks noGrp="1" noChangeArrowheads="1"/>
          </p:cNvSpPr>
          <p:nvPr>
            <p:ph type="dt" sz="quarter" idx="1"/>
          </p:nvPr>
        </p:nvSpPr>
        <p:spPr>
          <a:noFill/>
        </p:spPr>
        <p:txBody>
          <a:bodyPr/>
          <a:lstStyle/>
          <a:p>
            <a:fld id="{34A3FA4B-F087-CE4E-ABFC-2510478CA207}" type="datetime1">
              <a:rPr lang="en-US"/>
              <a:pPr/>
              <a:t>7/17/13</a:t>
            </a:fld>
            <a:endParaRPr lang="en-US" dirty="0"/>
          </a:p>
        </p:txBody>
      </p:sp>
      <p:sp>
        <p:nvSpPr>
          <p:cNvPr id="19459" name="Rectangle 13"/>
          <p:cNvSpPr>
            <a:spLocks noGrp="1" noChangeArrowheads="1"/>
          </p:cNvSpPr>
          <p:nvPr>
            <p:ph type="sldNum" sz="quarter" idx="5"/>
          </p:nvPr>
        </p:nvSpPr>
        <p:spPr>
          <a:noFill/>
        </p:spPr>
        <p:txBody>
          <a:bodyPr/>
          <a:lstStyle/>
          <a:p>
            <a:fld id="{BFD14836-C232-FF40-A819-8E1D3ED159D7}" type="slidenum">
              <a:rPr lang="en-US"/>
              <a:pPr/>
              <a:t>200</a:t>
            </a:fld>
            <a:endParaRPr lang="en-US" dirty="0"/>
          </a:p>
        </p:txBody>
      </p:sp>
      <p:sp>
        <p:nvSpPr>
          <p:cNvPr id="19460" name="Rectangle 2"/>
          <p:cNvSpPr>
            <a:spLocks noGrp="1" noRot="1" noChangeAspect="1" noChangeArrowheads="1"/>
          </p:cNvSpPr>
          <p:nvPr>
            <p:ph type="sldImg"/>
          </p:nvPr>
        </p:nvSpPr>
        <p:spPr>
          <a:xfrm>
            <a:off x="1143000" y="685800"/>
            <a:ext cx="4572000" cy="3429000"/>
          </a:xfrm>
          <a:solidFill>
            <a:srgbClr val="FFFFFF"/>
          </a:solidFill>
          <a:ln/>
        </p:spPr>
      </p:sp>
      <p:sp>
        <p:nvSpPr>
          <p:cNvPr id="19461"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a:t>multianode PMT</a:t>
            </a:r>
          </a:p>
        </p:txBody>
      </p:sp>
      <p:sp>
        <p:nvSpPr>
          <p:cNvPr id="4" name="Date Placeholder 3"/>
          <p:cNvSpPr>
            <a:spLocks noGrp="1"/>
          </p:cNvSpPr>
          <p:nvPr>
            <p:ph type="dt" idx="10"/>
          </p:nvPr>
        </p:nvSpPr>
        <p:spPr/>
        <p:txBody>
          <a:bodyPr/>
          <a:lstStyle/>
          <a:p>
            <a:fld id="{6FBA7590-CD08-0A4D-8F01-25BF05133F06}" type="datetime1">
              <a:rPr lang="en-US"/>
              <a:pPr/>
              <a:t>7/17/13</a:t>
            </a:fld>
            <a:endParaRPr lang="en-US"/>
          </a:p>
        </p:txBody>
      </p:sp>
      <p:sp>
        <p:nvSpPr>
          <p:cNvPr id="5" name="Slide Number Placeholder 4"/>
          <p:cNvSpPr>
            <a:spLocks noGrp="1"/>
          </p:cNvSpPr>
          <p:nvPr>
            <p:ph type="sldNum" sz="quarter" idx="11"/>
          </p:nvPr>
        </p:nvSpPr>
        <p:spPr/>
        <p:txBody>
          <a:bodyPr/>
          <a:lstStyle/>
          <a:p>
            <a:fld id="{03FCE8A9-687B-604B-AFC2-918C814EEE46}" type="slidenum">
              <a:rPr lang="en-US"/>
              <a:pPr/>
              <a:t>203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55299" name="Rectangle 3"/>
          <p:cNvSpPr>
            <a:spLocks noGrp="1"/>
          </p:cNvSpPr>
          <p:nvPr>
            <p:ph type="body" idx="1"/>
          </p:nvPr>
        </p:nvSpPr>
        <p:spPr bwMode="auto">
          <a:noFill/>
        </p:spPr>
        <p:txBody>
          <a:bodyPr wrap="square" numCol="1" anchor="t" anchorCtr="0" compatLnSpc="1">
            <a:prstTxWarp prst="textNoShape">
              <a:avLst/>
            </a:prstTxWarp>
          </a:bodyPr>
          <a:lstStyle/>
          <a:p>
            <a:endParaRPr lang="en-US">
              <a:ea typeface="ＭＳ Ｐゴシック" pitchFamily="-65" charset="-128"/>
              <a:cs typeface="ＭＳ Ｐゴシック" pitchFamily="-65"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a:t>multianode PMT</a:t>
            </a:r>
          </a:p>
        </p:txBody>
      </p:sp>
      <p:sp>
        <p:nvSpPr>
          <p:cNvPr id="4" name="Date Placeholder 3"/>
          <p:cNvSpPr>
            <a:spLocks noGrp="1"/>
          </p:cNvSpPr>
          <p:nvPr>
            <p:ph type="dt" idx="10"/>
          </p:nvPr>
        </p:nvSpPr>
        <p:spPr/>
        <p:txBody>
          <a:bodyPr/>
          <a:lstStyle/>
          <a:p>
            <a:fld id="{6FBA7590-CD08-0A4D-8F01-25BF05133F06}" type="datetime1">
              <a:rPr lang="en-US"/>
              <a:pPr/>
              <a:t>7/17/13</a:t>
            </a:fld>
            <a:endParaRPr lang="en-US"/>
          </a:p>
        </p:txBody>
      </p:sp>
      <p:sp>
        <p:nvSpPr>
          <p:cNvPr id="5" name="Slide Number Placeholder 4"/>
          <p:cNvSpPr>
            <a:spLocks noGrp="1"/>
          </p:cNvSpPr>
          <p:nvPr>
            <p:ph type="sldNum" sz="quarter" idx="11"/>
          </p:nvPr>
        </p:nvSpPr>
        <p:spPr/>
        <p:txBody>
          <a:bodyPr/>
          <a:lstStyle/>
          <a:p>
            <a:fld id="{03FCE8A9-687B-604B-AFC2-918C814EEE46}" type="slidenum">
              <a:rPr lang="en-US"/>
              <a:pPr/>
              <a:t>204</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a:t>Simulation on ESAF = </a:t>
            </a:r>
            <a:r>
              <a:rPr kumimoji="1" lang="en-US" sz="1300" kern="1200">
                <a:solidFill>
                  <a:schemeClr val="tx1"/>
                </a:solidFill>
                <a:latin typeface="Arial" pitchFamily="-97" charset="0"/>
                <a:ea typeface="ＭＳ Ｐゴシック" pitchFamily="-97" charset="-128"/>
                <a:cs typeface="ＭＳ Ｐゴシック" pitchFamily="-97" charset="-128"/>
              </a:rPr>
              <a:t>EUSO Simulation and Analysis Framework, ESAF </a:t>
            </a:r>
            <a:endParaRPr lang="en-US"/>
          </a:p>
        </p:txBody>
      </p:sp>
      <p:sp>
        <p:nvSpPr>
          <p:cNvPr id="4" name="Date Placeholder 3"/>
          <p:cNvSpPr>
            <a:spLocks noGrp="1"/>
          </p:cNvSpPr>
          <p:nvPr>
            <p:ph type="dt" idx="10"/>
          </p:nvPr>
        </p:nvSpPr>
        <p:spPr/>
        <p:txBody>
          <a:bodyPr/>
          <a:lstStyle/>
          <a:p>
            <a:fld id="{6FBA7590-CD08-0A4D-8F01-25BF05133F06}" type="datetime1">
              <a:rPr lang="en-US"/>
              <a:pPr/>
              <a:t>7/17/13</a:t>
            </a:fld>
            <a:endParaRPr lang="en-US"/>
          </a:p>
        </p:txBody>
      </p:sp>
      <p:sp>
        <p:nvSpPr>
          <p:cNvPr id="5" name="Slide Number Placeholder 4"/>
          <p:cNvSpPr>
            <a:spLocks noGrp="1"/>
          </p:cNvSpPr>
          <p:nvPr>
            <p:ph type="sldNum" sz="quarter" idx="11"/>
          </p:nvPr>
        </p:nvSpPr>
        <p:spPr/>
        <p:txBody>
          <a:bodyPr/>
          <a:lstStyle/>
          <a:p>
            <a:fld id="{03FCE8A9-687B-604B-AFC2-918C814EEE46}" type="slidenum">
              <a:rPr lang="en-US"/>
              <a:pPr/>
              <a:t>205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1"/>
          <p:cNvSpPr>
            <a:spLocks noGrp="1" noChangeArrowheads="1"/>
          </p:cNvSpPr>
          <p:nvPr>
            <p:ph type="dt" sz="quarter" idx="1"/>
          </p:nvPr>
        </p:nvSpPr>
        <p:spPr>
          <a:noFill/>
        </p:spPr>
        <p:txBody>
          <a:bodyPr/>
          <a:lstStyle/>
          <a:p>
            <a:fld id="{0CC68C43-AAF8-D445-90E1-A004F38E88F1}" type="datetime1">
              <a:rPr lang="en-US"/>
              <a:pPr/>
              <a:t>7/17/13</a:t>
            </a:fld>
            <a:endParaRPr lang="en-US"/>
          </a:p>
        </p:txBody>
      </p:sp>
      <p:sp>
        <p:nvSpPr>
          <p:cNvPr id="73731" name="Rectangle 13"/>
          <p:cNvSpPr>
            <a:spLocks noGrp="1" noChangeArrowheads="1"/>
          </p:cNvSpPr>
          <p:nvPr>
            <p:ph type="sldNum" sz="quarter" idx="5"/>
          </p:nvPr>
        </p:nvSpPr>
        <p:spPr>
          <a:noFill/>
        </p:spPr>
        <p:txBody>
          <a:bodyPr/>
          <a:lstStyle/>
          <a:p>
            <a:fld id="{5209C20A-AD64-124C-93F1-9AAC2520F5F3}" type="slidenum">
              <a:rPr lang="en-US"/>
              <a:pPr/>
              <a:t>39</a:t>
            </a:fld>
            <a:endParaRPr lang="en-US"/>
          </a:p>
        </p:txBody>
      </p:sp>
      <p:sp>
        <p:nvSpPr>
          <p:cNvPr id="73732" name="Rectangle 2"/>
          <p:cNvSpPr>
            <a:spLocks noGrp="1" noRot="1" noChangeAspect="1" noChangeArrowheads="1"/>
          </p:cNvSpPr>
          <p:nvPr>
            <p:ph type="sldImg"/>
          </p:nvPr>
        </p:nvSpPr>
        <p:spPr>
          <a:xfrm>
            <a:off x="1143000" y="685800"/>
            <a:ext cx="4572000" cy="3429000"/>
          </a:xfrm>
          <a:solidFill>
            <a:srgbClr val="FFFFFF"/>
          </a:solidFill>
          <a:ln/>
        </p:spPr>
      </p:sp>
      <p:sp>
        <p:nvSpPr>
          <p:cNvPr id="73733"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kumimoji="1" lang="en-US" sz="1300" kern="1200" smtClean="0">
                <a:solidFill>
                  <a:schemeClr val="tx1"/>
                </a:solidFill>
                <a:latin typeface="Arial" pitchFamily="-97" charset="0"/>
                <a:ea typeface="ＭＳ Ｐゴシック" pitchFamily="-97" charset="-128"/>
                <a:cs typeface="ＭＳ Ｐゴシック" pitchFamily="-97" charset="-128"/>
              </a:rPr>
              <a:t>Victor Hess getting ready to measure cosmic rays, Austria, 1912.</a:t>
            </a:r>
            <a:endParaRPr lang="en-US"/>
          </a:p>
        </p:txBody>
      </p:sp>
      <p:sp>
        <p:nvSpPr>
          <p:cNvPr id="4" name="Date Placeholder 3"/>
          <p:cNvSpPr>
            <a:spLocks noGrp="1"/>
          </p:cNvSpPr>
          <p:nvPr>
            <p:ph type="dt" idx="10"/>
          </p:nvPr>
        </p:nvSpPr>
        <p:spPr/>
        <p:txBody>
          <a:bodyPr/>
          <a:lstStyle/>
          <a:p>
            <a:fld id="{6FBA7590-CD08-0A4D-8F01-25BF05133F06}" type="datetime1">
              <a:rPr lang="en-US"/>
              <a:pPr/>
              <a:t>7/17/13</a:t>
            </a:fld>
            <a:endParaRPr lang="en-US"/>
          </a:p>
        </p:txBody>
      </p:sp>
      <p:sp>
        <p:nvSpPr>
          <p:cNvPr id="5" name="Slide Number Placeholder 4"/>
          <p:cNvSpPr>
            <a:spLocks noGrp="1"/>
          </p:cNvSpPr>
          <p:nvPr>
            <p:ph type="sldNum" sz="quarter" idx="11"/>
          </p:nvPr>
        </p:nvSpPr>
        <p:spPr/>
        <p:txBody>
          <a:bodyPr/>
          <a:lstStyle/>
          <a:p>
            <a:fld id="{03FCE8A9-687B-604B-AFC2-918C814EEE46}" type="slidenum">
              <a:rPr lang="en-US"/>
              <a:pPr/>
              <a:t>43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fld id="{D050D2B8-3E79-CF4F-988F-325B6B1683D4}" type="datetime1">
              <a:rPr lang="en-US"/>
              <a:pPr/>
              <a:t>7/17/13</a:t>
            </a:fld>
            <a:endParaRPr lang="en-US" dirty="0"/>
          </a:p>
        </p:txBody>
      </p:sp>
      <p:sp>
        <p:nvSpPr>
          <p:cNvPr id="5" name="Slide Number Placeholder 4"/>
          <p:cNvSpPr>
            <a:spLocks noGrp="1"/>
          </p:cNvSpPr>
          <p:nvPr>
            <p:ph type="sldNum" sz="quarter" idx="11"/>
          </p:nvPr>
        </p:nvSpPr>
        <p:spPr/>
        <p:txBody>
          <a:bodyPr/>
          <a:lstStyle/>
          <a:p>
            <a:fld id="{EF8545CF-B65B-8F4E-8A93-186E38D93DA5}" type="slidenum">
              <a:rPr lang="en-US"/>
              <a:pPr/>
              <a:t>44</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2"/>
          <p:cNvSpPr>
            <a:spLocks noGrp="1" noRot="1" noChangeAspect="1" noChangeArrowheads="1"/>
          </p:cNvSpPr>
          <p:nvPr>
            <p:ph type="sldImg"/>
          </p:nvPr>
        </p:nvSpPr>
        <p:spPr>
          <a:xfrm>
            <a:off x="1143000" y="685800"/>
            <a:ext cx="4572000" cy="3429000"/>
          </a:xfrm>
          <a:solidFill>
            <a:srgbClr val="FFFFFF"/>
          </a:solidFill>
          <a:ln/>
        </p:spPr>
      </p:sp>
      <p:sp>
        <p:nvSpPr>
          <p:cNvPr id="24581"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1"/>
          <p:cNvSpPr>
            <a:spLocks noGrp="1" noChangeArrowheads="1"/>
          </p:cNvSpPr>
          <p:nvPr>
            <p:ph type="dt" sz="quarter" idx="1"/>
          </p:nvPr>
        </p:nvSpPr>
        <p:spPr>
          <a:noFill/>
        </p:spPr>
        <p:txBody>
          <a:bodyPr/>
          <a:lstStyle/>
          <a:p>
            <a:fld id="{0CC68C43-AAF8-D445-90E1-A004F38E88F1}" type="datetime1">
              <a:rPr lang="en-US"/>
              <a:pPr/>
              <a:t>7/17/13</a:t>
            </a:fld>
            <a:endParaRPr lang="en-US"/>
          </a:p>
        </p:txBody>
      </p:sp>
      <p:sp>
        <p:nvSpPr>
          <p:cNvPr id="73731" name="Rectangle 13"/>
          <p:cNvSpPr>
            <a:spLocks noGrp="1" noChangeArrowheads="1"/>
          </p:cNvSpPr>
          <p:nvPr>
            <p:ph type="sldNum" sz="quarter" idx="5"/>
          </p:nvPr>
        </p:nvSpPr>
        <p:spPr>
          <a:noFill/>
        </p:spPr>
        <p:txBody>
          <a:bodyPr/>
          <a:lstStyle/>
          <a:p>
            <a:fld id="{5209C20A-AD64-124C-93F1-9AAC2520F5F3}" type="slidenum">
              <a:rPr lang="en-US"/>
              <a:pPr/>
              <a:t>57</a:t>
            </a:fld>
            <a:endParaRPr lang="en-US"/>
          </a:p>
        </p:txBody>
      </p:sp>
      <p:sp>
        <p:nvSpPr>
          <p:cNvPr id="73732" name="Rectangle 2"/>
          <p:cNvSpPr>
            <a:spLocks noGrp="1" noRot="1" noChangeAspect="1" noChangeArrowheads="1"/>
          </p:cNvSpPr>
          <p:nvPr>
            <p:ph type="sldImg"/>
          </p:nvPr>
        </p:nvSpPr>
        <p:spPr>
          <a:xfrm>
            <a:off x="1143000" y="685800"/>
            <a:ext cx="4572000" cy="3429000"/>
          </a:xfrm>
          <a:solidFill>
            <a:srgbClr val="FFFFFF"/>
          </a:solidFill>
          <a:ln/>
        </p:spPr>
      </p:sp>
      <p:sp>
        <p:nvSpPr>
          <p:cNvPr id="73733"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rc 3"/>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lIns="91024" tIns="45514" rIns="91024" bIns="45514">
            <a:prstTxWarp prst="textNoShape">
              <a:avLst/>
            </a:prstTxWarp>
          </a:bodyPr>
          <a:lstStyle/>
          <a:p>
            <a:pPr>
              <a:defRPr/>
            </a:pPr>
            <a:endParaRPr lang="en-US">
              <a:latin typeface="Times New Roman" pitchFamily="-97" charset="0"/>
            </a:endParaRPr>
          </a:p>
        </p:txBody>
      </p:sp>
      <p:sp>
        <p:nvSpPr>
          <p:cNvPr id="3076" name="Rectangle 4"/>
          <p:cNvSpPr>
            <a:spLocks noGrp="1" noChangeArrowheads="1"/>
          </p:cNvSpPr>
          <p:nvPr>
            <p:ph type="ctrTitle" sz="quarter"/>
          </p:nvPr>
        </p:nvSpPr>
        <p:spPr>
          <a:xfrm>
            <a:off x="381004" y="427038"/>
            <a:ext cx="8761413" cy="1020762"/>
          </a:xfrm>
        </p:spPr>
        <p:txBody>
          <a:bodyPr anchor="b"/>
          <a:lstStyle>
            <a:lvl1pPr>
              <a:lnSpc>
                <a:spcPct val="80000"/>
              </a:lnSpc>
              <a:defRPr/>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defRPr sz="2400"/>
            </a:lvl1pPr>
          </a:lstStyle>
          <a:p>
            <a:r>
              <a:rPr lang="en-US"/>
              <a:t>Click to edit Master subtitle style</a:t>
            </a:r>
          </a:p>
        </p:txBody>
      </p:sp>
      <p:sp>
        <p:nvSpPr>
          <p:cNvPr id="5" name="Rectangle 6"/>
          <p:cNvSpPr>
            <a:spLocks noGrp="1" noChangeArrowheads="1"/>
          </p:cNvSpPr>
          <p:nvPr>
            <p:ph type="dt" sz="quarter"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lvl1pPr>
          </a:lstStyle>
          <a:p>
            <a:pPr>
              <a:defRPr/>
            </a:pPr>
            <a:fld id="{4E75A436-7854-694D-82C6-25CB751004E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74A25EF-8D60-9249-B486-3E027960324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609600"/>
            <a:ext cx="21336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609600"/>
            <a:ext cx="62484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BC93900B-2483-E048-AF62-0068C2E8CFF6}"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534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2819400" y="1981200"/>
            <a:ext cx="6096000" cy="4114800"/>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F60D6AE-5A45-6F46-ABE2-71B1837A1064}"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534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819400" y="1981200"/>
            <a:ext cx="2971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981200"/>
            <a:ext cx="2971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4F68300-6863-A04E-BA2B-4B00F09D9C8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534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819400" y="1981200"/>
            <a:ext cx="2971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943600" y="1981200"/>
            <a:ext cx="2971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943600" y="4114800"/>
            <a:ext cx="2971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endParaRPr lang="en-US"/>
          </a:p>
        </p:txBody>
      </p:sp>
      <p:sp>
        <p:nvSpPr>
          <p:cNvPr id="7" name="Rectangle 6"/>
          <p:cNvSpPr>
            <a:spLocks noGrp="1" noChangeArrowheads="1"/>
          </p:cNvSpPr>
          <p:nvPr>
            <p:ph type="ftr" sz="quarter" idx="11"/>
          </p:nvPr>
        </p:nvSpPr>
        <p:spPr>
          <a:ln/>
        </p:spPr>
        <p:txBody>
          <a:bodyPr/>
          <a:lstStyle>
            <a:lvl1pPr>
              <a:defRPr/>
            </a:lvl1pPr>
          </a:lstStyle>
          <a:p>
            <a:pPr>
              <a:defRPr/>
            </a:pPr>
            <a:endParaRPr lang="en-US"/>
          </a:p>
        </p:txBody>
      </p:sp>
      <p:sp>
        <p:nvSpPr>
          <p:cNvPr id="8" name="Rectangle 7"/>
          <p:cNvSpPr>
            <a:spLocks noGrp="1" noChangeArrowheads="1"/>
          </p:cNvSpPr>
          <p:nvPr>
            <p:ph type="sldNum" sz="quarter" idx="12"/>
          </p:nvPr>
        </p:nvSpPr>
        <p:spPr>
          <a:ln/>
        </p:spPr>
        <p:txBody>
          <a:bodyPr/>
          <a:lstStyle>
            <a:lvl1pPr>
              <a:defRPr/>
            </a:lvl1pPr>
          </a:lstStyle>
          <a:p>
            <a:pPr>
              <a:defRPr/>
            </a:pPr>
            <a:fld id="{023FA01A-12EE-7447-A466-C3DA1157E48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3D77764-8207-E547-8BE6-66EE8EDB036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5124" indent="0">
              <a:buNone/>
              <a:defRPr sz="1800"/>
            </a:lvl2pPr>
            <a:lvl3pPr marL="910241" indent="0">
              <a:buNone/>
              <a:defRPr sz="1600"/>
            </a:lvl3pPr>
            <a:lvl4pPr marL="1365360" indent="0">
              <a:buNone/>
              <a:defRPr sz="1400"/>
            </a:lvl4pPr>
            <a:lvl5pPr marL="1820479" indent="0">
              <a:buNone/>
              <a:defRPr sz="1400"/>
            </a:lvl5pPr>
            <a:lvl6pPr marL="2275599" indent="0">
              <a:buNone/>
              <a:defRPr sz="1400"/>
            </a:lvl6pPr>
            <a:lvl7pPr marL="2730717" indent="0">
              <a:buNone/>
              <a:defRPr sz="1400"/>
            </a:lvl7pPr>
            <a:lvl8pPr marL="3185839" indent="0">
              <a:buNone/>
              <a:defRPr sz="1400"/>
            </a:lvl8pPr>
            <a:lvl9pPr marL="3640956"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4EDE5C6-8CF3-B84D-9613-F02BBE07587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7302F3DC-CE78-5642-8B3B-84363B71A8C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5124" indent="0">
              <a:buNone/>
              <a:defRPr sz="2000" b="1"/>
            </a:lvl2pPr>
            <a:lvl3pPr marL="910241" indent="0">
              <a:buNone/>
              <a:defRPr sz="1800" b="1"/>
            </a:lvl3pPr>
            <a:lvl4pPr marL="1365360" indent="0">
              <a:buNone/>
              <a:defRPr sz="1600" b="1"/>
            </a:lvl4pPr>
            <a:lvl5pPr marL="1820479" indent="0">
              <a:buNone/>
              <a:defRPr sz="1600" b="1"/>
            </a:lvl5pPr>
            <a:lvl6pPr marL="2275599" indent="0">
              <a:buNone/>
              <a:defRPr sz="1600" b="1"/>
            </a:lvl6pPr>
            <a:lvl7pPr marL="2730717" indent="0">
              <a:buNone/>
              <a:defRPr sz="1600" b="1"/>
            </a:lvl7pPr>
            <a:lvl8pPr marL="3185839" indent="0">
              <a:buNone/>
              <a:defRPr sz="1600" b="1"/>
            </a:lvl8pPr>
            <a:lvl9pPr marL="364095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4" y="1535113"/>
            <a:ext cx="4041775" cy="639762"/>
          </a:xfrm>
        </p:spPr>
        <p:txBody>
          <a:bodyPr anchor="b"/>
          <a:lstStyle>
            <a:lvl1pPr marL="0" indent="0">
              <a:buNone/>
              <a:defRPr sz="2400" b="1"/>
            </a:lvl1pPr>
            <a:lvl2pPr marL="455124" indent="0">
              <a:buNone/>
              <a:defRPr sz="2000" b="1"/>
            </a:lvl2pPr>
            <a:lvl3pPr marL="910241" indent="0">
              <a:buNone/>
              <a:defRPr sz="1800" b="1"/>
            </a:lvl3pPr>
            <a:lvl4pPr marL="1365360" indent="0">
              <a:buNone/>
              <a:defRPr sz="1600" b="1"/>
            </a:lvl4pPr>
            <a:lvl5pPr marL="1820479" indent="0">
              <a:buNone/>
              <a:defRPr sz="1600" b="1"/>
            </a:lvl5pPr>
            <a:lvl6pPr marL="2275599" indent="0">
              <a:buNone/>
              <a:defRPr sz="1600" b="1"/>
            </a:lvl6pPr>
            <a:lvl7pPr marL="2730717" indent="0">
              <a:buNone/>
              <a:defRPr sz="1600" b="1"/>
            </a:lvl7pPr>
            <a:lvl8pPr marL="3185839" indent="0">
              <a:buNone/>
              <a:defRPr sz="1600" b="1"/>
            </a:lvl8pPr>
            <a:lvl9pPr marL="364095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612CC2EC-C68E-A048-8757-166DEEE7A68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973D3C79-E554-724D-A730-1E9D34391EB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BA81E562-002F-D94B-B5C1-A62AACF0E20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5124" indent="0">
              <a:buNone/>
              <a:defRPr sz="1200"/>
            </a:lvl2pPr>
            <a:lvl3pPr marL="910241" indent="0">
              <a:buNone/>
              <a:defRPr sz="1000"/>
            </a:lvl3pPr>
            <a:lvl4pPr marL="1365360" indent="0">
              <a:buNone/>
              <a:defRPr sz="900"/>
            </a:lvl4pPr>
            <a:lvl5pPr marL="1820479" indent="0">
              <a:buNone/>
              <a:defRPr sz="900"/>
            </a:lvl5pPr>
            <a:lvl6pPr marL="2275599" indent="0">
              <a:buNone/>
              <a:defRPr sz="900"/>
            </a:lvl6pPr>
            <a:lvl7pPr marL="2730717" indent="0">
              <a:buNone/>
              <a:defRPr sz="900"/>
            </a:lvl7pPr>
            <a:lvl8pPr marL="3185839" indent="0">
              <a:buNone/>
              <a:defRPr sz="900"/>
            </a:lvl8pPr>
            <a:lvl9pPr marL="3640956"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6D4D43A9-36F0-2549-828D-0C197F7E167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124" indent="0">
              <a:buNone/>
              <a:defRPr sz="2800"/>
            </a:lvl2pPr>
            <a:lvl3pPr marL="910241" indent="0">
              <a:buNone/>
              <a:defRPr sz="2400"/>
            </a:lvl3pPr>
            <a:lvl4pPr marL="1365360" indent="0">
              <a:buNone/>
              <a:defRPr sz="2000"/>
            </a:lvl4pPr>
            <a:lvl5pPr marL="1820479" indent="0">
              <a:buNone/>
              <a:defRPr sz="2000"/>
            </a:lvl5pPr>
            <a:lvl6pPr marL="2275599" indent="0">
              <a:buNone/>
              <a:defRPr sz="2000"/>
            </a:lvl6pPr>
            <a:lvl7pPr marL="2730717" indent="0">
              <a:buNone/>
              <a:defRPr sz="2000"/>
            </a:lvl7pPr>
            <a:lvl8pPr marL="3185839" indent="0">
              <a:buNone/>
              <a:defRPr sz="2000"/>
            </a:lvl8pPr>
            <a:lvl9pPr marL="3640956"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124" indent="0">
              <a:buNone/>
              <a:defRPr sz="1200"/>
            </a:lvl2pPr>
            <a:lvl3pPr marL="910241" indent="0">
              <a:buNone/>
              <a:defRPr sz="1000"/>
            </a:lvl3pPr>
            <a:lvl4pPr marL="1365360" indent="0">
              <a:buNone/>
              <a:defRPr sz="900"/>
            </a:lvl4pPr>
            <a:lvl5pPr marL="1820479" indent="0">
              <a:buNone/>
              <a:defRPr sz="900"/>
            </a:lvl5pPr>
            <a:lvl6pPr marL="2275599" indent="0">
              <a:buNone/>
              <a:defRPr sz="900"/>
            </a:lvl6pPr>
            <a:lvl7pPr marL="2730717" indent="0">
              <a:buNone/>
              <a:defRPr sz="900"/>
            </a:lvl7pPr>
            <a:lvl8pPr marL="3185839" indent="0">
              <a:buNone/>
              <a:defRPr sz="900"/>
            </a:lvl8pPr>
            <a:lvl9pPr marL="3640956"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7B102AC3-3B18-8A4C-8AA9-4A85D4BDD67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lIns="91024" tIns="45514" rIns="91024" bIns="45514">
            <a:prstTxWarp prst="textNoShape">
              <a:avLst/>
            </a:prstTxWarp>
          </a:bodyPr>
          <a:lstStyle/>
          <a:p>
            <a:pPr>
              <a:defRPr/>
            </a:pPr>
            <a:endParaRPr lang="en-US">
              <a:latin typeface="Times New Roman" pitchFamily="-97" charset="0"/>
            </a:endParaRPr>
          </a:p>
        </p:txBody>
      </p:sp>
      <p:sp>
        <p:nvSpPr>
          <p:cNvPr id="1027" name="Rectangle 3"/>
          <p:cNvSpPr>
            <a:spLocks noGrp="1" noChangeArrowheads="1"/>
          </p:cNvSpPr>
          <p:nvPr>
            <p:ph type="title"/>
          </p:nvPr>
        </p:nvSpPr>
        <p:spPr bwMode="auto">
          <a:xfrm>
            <a:off x="304800" y="304800"/>
            <a:ext cx="8534400" cy="1143000"/>
          </a:xfrm>
          <a:prstGeom prst="rect">
            <a:avLst/>
          </a:prstGeom>
          <a:noFill/>
          <a:ln w="9525">
            <a:noFill/>
            <a:miter lim="800000"/>
            <a:headEnd/>
            <a:tailEnd/>
          </a:ln>
        </p:spPr>
        <p:txBody>
          <a:bodyPr vert="horz" wrap="square" lIns="91659" tIns="45828" rIns="91659" bIns="45828" numCol="1" anchor="ctr" anchorCtr="0" compatLnSpc="1">
            <a:prstTxWarp prst="textNoShape">
              <a:avLst/>
            </a:prstTxWarp>
          </a:bodyPr>
          <a:lstStyle/>
          <a:p>
            <a:pPr lvl="0"/>
            <a:r>
              <a:rPr lang="en-US" dirty="0"/>
              <a:t>Click to edit Master title style</a:t>
            </a:r>
          </a:p>
        </p:txBody>
      </p:sp>
      <p:sp>
        <p:nvSpPr>
          <p:cNvPr id="1028" name="Rectangle 4"/>
          <p:cNvSpPr>
            <a:spLocks noGrp="1" noChangeArrowheads="1"/>
          </p:cNvSpPr>
          <p:nvPr>
            <p:ph type="body" idx="1"/>
          </p:nvPr>
        </p:nvSpPr>
        <p:spPr bwMode="auto">
          <a:xfrm>
            <a:off x="381000" y="1676400"/>
            <a:ext cx="8534400" cy="4419600"/>
          </a:xfrm>
          <a:prstGeom prst="rect">
            <a:avLst/>
          </a:prstGeom>
          <a:noFill/>
          <a:ln w="9525">
            <a:noFill/>
            <a:miter lim="800000"/>
            <a:headEnd/>
            <a:tailEnd/>
          </a:ln>
        </p:spPr>
        <p:txBody>
          <a:bodyPr vert="horz" wrap="square" lIns="91659" tIns="45828" rIns="91659" bIns="4582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1659" tIns="45828" rIns="91659" bIns="45828" numCol="1" anchor="ctr" anchorCtr="0" compatLnSpc="1">
            <a:prstTxWarp prst="textNoShape">
              <a:avLst/>
            </a:prstTxWarp>
          </a:bodyPr>
          <a:lstStyle>
            <a:lvl1pPr>
              <a:defRPr sz="1400" i="0">
                <a:solidFill>
                  <a:schemeClr val="hlink"/>
                </a:solidFill>
                <a:latin typeface="+mn-lt"/>
              </a:defRPr>
            </a:lvl1pPr>
          </a:lstStyle>
          <a:p>
            <a:pPr>
              <a:defRPr/>
            </a:pPr>
            <a:endParaRPr lang="en-US"/>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1659" tIns="45828" rIns="91659" bIns="45828" numCol="1" anchor="ctr" anchorCtr="0" compatLnSpc="1">
            <a:prstTxWarp prst="textNoShape">
              <a:avLst/>
            </a:prstTxWarp>
          </a:bodyPr>
          <a:lstStyle>
            <a:lvl1pPr algn="ctr">
              <a:defRPr sz="1400" i="0">
                <a:solidFill>
                  <a:schemeClr val="hlink"/>
                </a:solidFill>
                <a:latin typeface="+mn-lt"/>
              </a:defRPr>
            </a:lvl1pPr>
          </a:lstStyle>
          <a:p>
            <a:pPr>
              <a:defRPr/>
            </a:pPr>
            <a:endParaRPr lang="en-US"/>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1659" tIns="45828" rIns="91659" bIns="45828" numCol="1" anchor="ctr" anchorCtr="0" compatLnSpc="1">
            <a:prstTxWarp prst="textNoShape">
              <a:avLst/>
            </a:prstTxWarp>
          </a:bodyPr>
          <a:lstStyle>
            <a:lvl1pPr algn="r">
              <a:defRPr sz="1400" i="0">
                <a:solidFill>
                  <a:schemeClr val="hlink"/>
                </a:solidFill>
                <a:latin typeface="+mn-lt"/>
              </a:defRPr>
            </a:lvl1pPr>
          </a:lstStyle>
          <a:p>
            <a:pPr>
              <a:defRPr/>
            </a:pPr>
            <a:fld id="{E1675B9C-0B57-FD43-966C-C84DB956930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52"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Lst>
  <p:txStyles>
    <p:titleStyle>
      <a:lvl1pPr algn="ctr" rtl="0" eaLnBrk="0" fontAlgn="base" hangingPunct="0">
        <a:lnSpc>
          <a:spcPct val="70000"/>
        </a:lnSpc>
        <a:spcBef>
          <a:spcPct val="0"/>
        </a:spcBef>
        <a:spcAft>
          <a:spcPct val="0"/>
        </a:spcAft>
        <a:defRPr kumimoji="1" sz="3200" b="1">
          <a:solidFill>
            <a:srgbClr val="FFFF00"/>
          </a:solidFill>
          <a:latin typeface="+mj-lt"/>
          <a:ea typeface="ＭＳ Ｐゴシック" pitchFamily="-97" charset="-128"/>
          <a:cs typeface="ＭＳ Ｐゴシック" pitchFamily="-97" charset="-128"/>
        </a:defRPr>
      </a:lvl1pPr>
      <a:lvl2pPr algn="ctr" rtl="0" eaLnBrk="0" fontAlgn="base" hangingPunct="0">
        <a:lnSpc>
          <a:spcPct val="70000"/>
        </a:lnSpc>
        <a:spcBef>
          <a:spcPct val="0"/>
        </a:spcBef>
        <a:spcAft>
          <a:spcPct val="0"/>
        </a:spcAft>
        <a:defRPr kumimoji="1" sz="3600" b="1">
          <a:solidFill>
            <a:schemeClr val="tx2"/>
          </a:solidFill>
          <a:latin typeface="Chalkboard" pitchFamily="-97" charset="0"/>
          <a:ea typeface="ＭＳ Ｐゴシック" pitchFamily="-97" charset="-128"/>
          <a:cs typeface="ＭＳ Ｐゴシック" pitchFamily="-97" charset="-128"/>
        </a:defRPr>
      </a:lvl2pPr>
      <a:lvl3pPr algn="ctr" rtl="0" eaLnBrk="0" fontAlgn="base" hangingPunct="0">
        <a:lnSpc>
          <a:spcPct val="70000"/>
        </a:lnSpc>
        <a:spcBef>
          <a:spcPct val="0"/>
        </a:spcBef>
        <a:spcAft>
          <a:spcPct val="0"/>
        </a:spcAft>
        <a:defRPr kumimoji="1" sz="3600" b="1">
          <a:solidFill>
            <a:schemeClr val="tx2"/>
          </a:solidFill>
          <a:latin typeface="Chalkboard" pitchFamily="-97" charset="0"/>
          <a:ea typeface="ＭＳ Ｐゴシック" pitchFamily="-97" charset="-128"/>
          <a:cs typeface="ＭＳ Ｐゴシック" pitchFamily="-97" charset="-128"/>
        </a:defRPr>
      </a:lvl3pPr>
      <a:lvl4pPr algn="ctr" rtl="0" eaLnBrk="0" fontAlgn="base" hangingPunct="0">
        <a:lnSpc>
          <a:spcPct val="70000"/>
        </a:lnSpc>
        <a:spcBef>
          <a:spcPct val="0"/>
        </a:spcBef>
        <a:spcAft>
          <a:spcPct val="0"/>
        </a:spcAft>
        <a:defRPr kumimoji="1" sz="3600" b="1">
          <a:solidFill>
            <a:schemeClr val="tx2"/>
          </a:solidFill>
          <a:latin typeface="Chalkboard" pitchFamily="-97" charset="0"/>
          <a:ea typeface="ＭＳ Ｐゴシック" pitchFamily="-97" charset="-128"/>
          <a:cs typeface="ＭＳ Ｐゴシック" pitchFamily="-97" charset="-128"/>
        </a:defRPr>
      </a:lvl4pPr>
      <a:lvl5pPr algn="ctr" rtl="0" eaLnBrk="0" fontAlgn="base" hangingPunct="0">
        <a:lnSpc>
          <a:spcPct val="70000"/>
        </a:lnSpc>
        <a:spcBef>
          <a:spcPct val="0"/>
        </a:spcBef>
        <a:spcAft>
          <a:spcPct val="0"/>
        </a:spcAft>
        <a:defRPr kumimoji="1" sz="3600" b="1">
          <a:solidFill>
            <a:schemeClr val="tx2"/>
          </a:solidFill>
          <a:latin typeface="Chalkboard" pitchFamily="-97" charset="0"/>
          <a:ea typeface="ＭＳ Ｐゴシック" pitchFamily="-97" charset="-128"/>
          <a:cs typeface="ＭＳ Ｐゴシック" pitchFamily="-97" charset="-128"/>
        </a:defRPr>
      </a:lvl5pPr>
      <a:lvl6pPr marL="455124" algn="ctr" rtl="0" eaLnBrk="0" fontAlgn="base" hangingPunct="0">
        <a:lnSpc>
          <a:spcPct val="70000"/>
        </a:lnSpc>
        <a:spcBef>
          <a:spcPct val="0"/>
        </a:spcBef>
        <a:spcAft>
          <a:spcPct val="0"/>
        </a:spcAft>
        <a:defRPr kumimoji="1" sz="3600" b="1">
          <a:solidFill>
            <a:schemeClr val="tx2"/>
          </a:solidFill>
          <a:latin typeface="Chalkboard" pitchFamily="-97" charset="0"/>
        </a:defRPr>
      </a:lvl6pPr>
      <a:lvl7pPr marL="910241" algn="ctr" rtl="0" eaLnBrk="0" fontAlgn="base" hangingPunct="0">
        <a:lnSpc>
          <a:spcPct val="70000"/>
        </a:lnSpc>
        <a:spcBef>
          <a:spcPct val="0"/>
        </a:spcBef>
        <a:spcAft>
          <a:spcPct val="0"/>
        </a:spcAft>
        <a:defRPr kumimoji="1" sz="3600" b="1">
          <a:solidFill>
            <a:schemeClr val="tx2"/>
          </a:solidFill>
          <a:latin typeface="Chalkboard" pitchFamily="-97" charset="0"/>
        </a:defRPr>
      </a:lvl7pPr>
      <a:lvl8pPr marL="1365360" algn="ctr" rtl="0" eaLnBrk="0" fontAlgn="base" hangingPunct="0">
        <a:lnSpc>
          <a:spcPct val="70000"/>
        </a:lnSpc>
        <a:spcBef>
          <a:spcPct val="0"/>
        </a:spcBef>
        <a:spcAft>
          <a:spcPct val="0"/>
        </a:spcAft>
        <a:defRPr kumimoji="1" sz="3600" b="1">
          <a:solidFill>
            <a:schemeClr val="tx2"/>
          </a:solidFill>
          <a:latin typeface="Chalkboard" pitchFamily="-97" charset="0"/>
        </a:defRPr>
      </a:lvl8pPr>
      <a:lvl9pPr marL="1820479" algn="ctr" rtl="0" eaLnBrk="0" fontAlgn="base" hangingPunct="0">
        <a:lnSpc>
          <a:spcPct val="70000"/>
        </a:lnSpc>
        <a:spcBef>
          <a:spcPct val="0"/>
        </a:spcBef>
        <a:spcAft>
          <a:spcPct val="0"/>
        </a:spcAft>
        <a:defRPr kumimoji="1" sz="3600" b="1">
          <a:solidFill>
            <a:schemeClr val="tx2"/>
          </a:solidFill>
          <a:latin typeface="Chalkboard" pitchFamily="-97" charset="0"/>
        </a:defRPr>
      </a:lvl9pPr>
    </p:titleStyle>
    <p:bodyStyle>
      <a:lvl1pPr marL="0" indent="0" algn="l" rtl="0" eaLnBrk="0" fontAlgn="base" hangingPunct="0">
        <a:spcBef>
          <a:spcPct val="20000"/>
        </a:spcBef>
        <a:spcAft>
          <a:spcPct val="0"/>
        </a:spcAft>
        <a:buClr>
          <a:schemeClr val="hlink"/>
        </a:buClr>
        <a:buSzPct val="50000"/>
        <a:buFont typeface="Monotype Sorts" charset="2"/>
        <a:buNone/>
        <a:defRPr kumimoji="1" sz="2800">
          <a:solidFill>
            <a:schemeClr val="tx1"/>
          </a:solidFill>
          <a:latin typeface="+mj-lt"/>
          <a:ea typeface="ＭＳ Ｐゴシック" pitchFamily="-97" charset="-128"/>
          <a:cs typeface="ＭＳ Ｐゴシック" pitchFamily="-97" charset="-128"/>
        </a:defRPr>
      </a:lvl1pPr>
      <a:lvl2pPr marL="455124" indent="0" algn="l" rtl="0" eaLnBrk="0" fontAlgn="base" hangingPunct="0">
        <a:spcBef>
          <a:spcPct val="20000"/>
        </a:spcBef>
        <a:spcAft>
          <a:spcPct val="0"/>
        </a:spcAft>
        <a:buClr>
          <a:schemeClr val="tx2"/>
        </a:buClr>
        <a:buSzPct val="75000"/>
        <a:buFont typeface="Monotype Sorts" charset="2"/>
        <a:buNone/>
        <a:defRPr kumimoji="1" sz="2600">
          <a:solidFill>
            <a:schemeClr val="tx1"/>
          </a:solidFill>
          <a:latin typeface="+mj-lt"/>
          <a:ea typeface="ＭＳ Ｐゴシック" pitchFamily="-97" charset="-128"/>
        </a:defRPr>
      </a:lvl2pPr>
      <a:lvl3pPr marL="910241" indent="0" algn="l" rtl="0" eaLnBrk="0" fontAlgn="base" hangingPunct="0">
        <a:spcBef>
          <a:spcPct val="20000"/>
        </a:spcBef>
        <a:spcAft>
          <a:spcPct val="0"/>
        </a:spcAft>
        <a:buClr>
          <a:schemeClr val="hlink"/>
        </a:buClr>
        <a:buSzPct val="65000"/>
        <a:buFont typeface="Monotype Sorts" charset="2"/>
        <a:buNone/>
        <a:defRPr kumimoji="1" sz="2400">
          <a:solidFill>
            <a:schemeClr val="tx1"/>
          </a:solidFill>
          <a:latin typeface="+mj-lt"/>
          <a:ea typeface="ＭＳ Ｐゴシック" pitchFamily="-97" charset="-128"/>
        </a:defRPr>
      </a:lvl3pPr>
      <a:lvl4pPr marL="1365358" indent="0" algn="l" rtl="0" eaLnBrk="0" fontAlgn="base" hangingPunct="0">
        <a:spcBef>
          <a:spcPct val="20000"/>
        </a:spcBef>
        <a:spcAft>
          <a:spcPct val="0"/>
        </a:spcAft>
        <a:buClr>
          <a:schemeClr val="tx2"/>
        </a:buClr>
        <a:buSzPct val="100000"/>
        <a:buNone/>
        <a:defRPr kumimoji="1" sz="2000">
          <a:solidFill>
            <a:schemeClr val="tx1"/>
          </a:solidFill>
          <a:latin typeface="+mj-lt"/>
          <a:ea typeface="ＭＳ Ｐゴシック" pitchFamily="-97" charset="-128"/>
        </a:defRPr>
      </a:lvl4pPr>
      <a:lvl5pPr marL="1820476" indent="0" algn="l" rtl="0" eaLnBrk="0" fontAlgn="base" hangingPunct="0">
        <a:spcBef>
          <a:spcPct val="20000"/>
        </a:spcBef>
        <a:spcAft>
          <a:spcPct val="0"/>
        </a:spcAft>
        <a:buClr>
          <a:schemeClr val="hlink"/>
        </a:buClr>
        <a:buSzPct val="100000"/>
        <a:buNone/>
        <a:defRPr kumimoji="1" sz="2000">
          <a:solidFill>
            <a:schemeClr val="tx1"/>
          </a:solidFill>
          <a:latin typeface="+mj-lt"/>
          <a:ea typeface="ＭＳ Ｐゴシック" pitchFamily="-97" charset="-128"/>
        </a:defRPr>
      </a:lvl5pPr>
      <a:lvl6pPr marL="2503160" indent="-227573" algn="l" rtl="0" eaLnBrk="0" fontAlgn="base" hangingPunct="0">
        <a:spcBef>
          <a:spcPct val="20000"/>
        </a:spcBef>
        <a:spcAft>
          <a:spcPct val="0"/>
        </a:spcAft>
        <a:buClr>
          <a:schemeClr val="hlink"/>
        </a:buClr>
        <a:buSzPct val="100000"/>
        <a:defRPr kumimoji="1" sz="2000">
          <a:solidFill>
            <a:schemeClr val="tx1"/>
          </a:solidFill>
          <a:latin typeface="+mn-lt"/>
          <a:ea typeface="ＭＳ Ｐゴシック" pitchFamily="-97" charset="-128"/>
        </a:defRPr>
      </a:lvl6pPr>
      <a:lvl7pPr marL="2958280" indent="-227573" algn="l" rtl="0" eaLnBrk="0" fontAlgn="base" hangingPunct="0">
        <a:spcBef>
          <a:spcPct val="20000"/>
        </a:spcBef>
        <a:spcAft>
          <a:spcPct val="0"/>
        </a:spcAft>
        <a:buClr>
          <a:schemeClr val="hlink"/>
        </a:buClr>
        <a:buSzPct val="100000"/>
        <a:defRPr kumimoji="1" sz="2000">
          <a:solidFill>
            <a:schemeClr val="tx1"/>
          </a:solidFill>
          <a:latin typeface="+mn-lt"/>
          <a:ea typeface="ＭＳ Ｐゴシック" pitchFamily="-97" charset="-128"/>
        </a:defRPr>
      </a:lvl7pPr>
      <a:lvl8pPr marL="3413398" indent="-227573" algn="l" rtl="0" eaLnBrk="0" fontAlgn="base" hangingPunct="0">
        <a:spcBef>
          <a:spcPct val="20000"/>
        </a:spcBef>
        <a:spcAft>
          <a:spcPct val="0"/>
        </a:spcAft>
        <a:buClr>
          <a:schemeClr val="hlink"/>
        </a:buClr>
        <a:buSzPct val="100000"/>
        <a:defRPr kumimoji="1" sz="2000">
          <a:solidFill>
            <a:schemeClr val="tx1"/>
          </a:solidFill>
          <a:latin typeface="+mn-lt"/>
          <a:ea typeface="ＭＳ Ｐゴシック" pitchFamily="-97" charset="-128"/>
        </a:defRPr>
      </a:lvl8pPr>
      <a:lvl9pPr marL="3868516" indent="-227573" algn="l" rtl="0" eaLnBrk="0" fontAlgn="base" hangingPunct="0">
        <a:spcBef>
          <a:spcPct val="20000"/>
        </a:spcBef>
        <a:spcAft>
          <a:spcPct val="0"/>
        </a:spcAft>
        <a:buClr>
          <a:schemeClr val="hlink"/>
        </a:buClr>
        <a:buSzPct val="100000"/>
        <a:defRPr kumimoji="1" sz="2000">
          <a:solidFill>
            <a:schemeClr val="tx1"/>
          </a:solidFill>
          <a:latin typeface="+mn-lt"/>
          <a:ea typeface="ＭＳ Ｐゴシック" pitchFamily="-97" charset="-128"/>
        </a:defRPr>
      </a:lvl9pPr>
    </p:bodyStyle>
    <p:otherStyle>
      <a:defPPr>
        <a:defRPr lang="en-US"/>
      </a:defPPr>
      <a:lvl1pPr marL="0" algn="l" defTabSz="455124" rtl="0" eaLnBrk="1" latinLnBrk="0" hangingPunct="1">
        <a:defRPr sz="1800" kern="1200">
          <a:solidFill>
            <a:schemeClr val="tx1"/>
          </a:solidFill>
          <a:latin typeface="+mn-lt"/>
          <a:ea typeface="+mn-ea"/>
          <a:cs typeface="+mn-cs"/>
        </a:defRPr>
      </a:lvl1pPr>
      <a:lvl2pPr marL="455124" algn="l" defTabSz="455124" rtl="0" eaLnBrk="1" latinLnBrk="0" hangingPunct="1">
        <a:defRPr sz="1800" kern="1200">
          <a:solidFill>
            <a:schemeClr val="tx1"/>
          </a:solidFill>
          <a:latin typeface="+mn-lt"/>
          <a:ea typeface="+mn-ea"/>
          <a:cs typeface="+mn-cs"/>
        </a:defRPr>
      </a:lvl2pPr>
      <a:lvl3pPr marL="910241" algn="l" defTabSz="455124" rtl="0" eaLnBrk="1" latinLnBrk="0" hangingPunct="1">
        <a:defRPr sz="1800" kern="1200">
          <a:solidFill>
            <a:schemeClr val="tx1"/>
          </a:solidFill>
          <a:latin typeface="+mn-lt"/>
          <a:ea typeface="+mn-ea"/>
          <a:cs typeface="+mn-cs"/>
        </a:defRPr>
      </a:lvl3pPr>
      <a:lvl4pPr marL="1365360" algn="l" defTabSz="455124" rtl="0" eaLnBrk="1" latinLnBrk="0" hangingPunct="1">
        <a:defRPr sz="1800" kern="1200">
          <a:solidFill>
            <a:schemeClr val="tx1"/>
          </a:solidFill>
          <a:latin typeface="+mn-lt"/>
          <a:ea typeface="+mn-ea"/>
          <a:cs typeface="+mn-cs"/>
        </a:defRPr>
      </a:lvl4pPr>
      <a:lvl5pPr marL="1820479" algn="l" defTabSz="455124" rtl="0" eaLnBrk="1" latinLnBrk="0" hangingPunct="1">
        <a:defRPr sz="1800" kern="1200">
          <a:solidFill>
            <a:schemeClr val="tx1"/>
          </a:solidFill>
          <a:latin typeface="+mn-lt"/>
          <a:ea typeface="+mn-ea"/>
          <a:cs typeface="+mn-cs"/>
        </a:defRPr>
      </a:lvl5pPr>
      <a:lvl6pPr marL="2275599" algn="l" defTabSz="455124" rtl="0" eaLnBrk="1" latinLnBrk="0" hangingPunct="1">
        <a:defRPr sz="1800" kern="1200">
          <a:solidFill>
            <a:schemeClr val="tx1"/>
          </a:solidFill>
          <a:latin typeface="+mn-lt"/>
          <a:ea typeface="+mn-ea"/>
          <a:cs typeface="+mn-cs"/>
        </a:defRPr>
      </a:lvl6pPr>
      <a:lvl7pPr marL="2730717" algn="l" defTabSz="455124" rtl="0" eaLnBrk="1" latinLnBrk="0" hangingPunct="1">
        <a:defRPr sz="1800" kern="1200">
          <a:solidFill>
            <a:schemeClr val="tx1"/>
          </a:solidFill>
          <a:latin typeface="+mn-lt"/>
          <a:ea typeface="+mn-ea"/>
          <a:cs typeface="+mn-cs"/>
        </a:defRPr>
      </a:lvl7pPr>
      <a:lvl8pPr marL="3185839" algn="l" defTabSz="455124" rtl="0" eaLnBrk="1" latinLnBrk="0" hangingPunct="1">
        <a:defRPr sz="1800" kern="1200">
          <a:solidFill>
            <a:schemeClr val="tx1"/>
          </a:solidFill>
          <a:latin typeface="+mn-lt"/>
          <a:ea typeface="+mn-ea"/>
          <a:cs typeface="+mn-cs"/>
        </a:defRPr>
      </a:lvl8pPr>
      <a:lvl9pPr marL="3640956" algn="l" defTabSz="45512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png"/><Relationship Id="rId5" Type="http://schemas.openxmlformats.org/officeDocument/2006/relationships/image" Target="../media/image123.png"/><Relationship Id="rId6" Type="http://schemas.openxmlformats.org/officeDocument/2006/relationships/image" Target="../media/image124.png"/><Relationship Id="rId7" Type="http://schemas.openxmlformats.org/officeDocument/2006/relationships/image" Target="../media/image125.png"/><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27.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8.png"/><Relationship Id="rId3" Type="http://schemas.openxmlformats.org/officeDocument/2006/relationships/image" Target="../media/image129.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png"/><Relationship Id="rId3" Type="http://schemas.openxmlformats.org/officeDocument/2006/relationships/image" Target="../media/image132.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png"/><Relationship Id="rId3" Type="http://schemas.openxmlformats.org/officeDocument/2006/relationships/image" Target="../media/image134.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7.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8.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9.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0.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1.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2.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3.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png"/><Relationship Id="rId3" Type="http://schemas.openxmlformats.org/officeDocument/2006/relationships/image" Target="../media/image146.png"/></Relationships>
</file>

<file path=ppt/slides/_rels/slide141.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147.png"/><Relationship Id="rId1" Type="http://schemas.openxmlformats.org/officeDocument/2006/relationships/slideLayout" Target="../slideLayouts/slideLayout2.xml"/><Relationship Id="rId2" Type="http://schemas.openxmlformats.org/officeDocument/2006/relationships/image" Target="../media/image145.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png"/><Relationship Id="rId3" Type="http://schemas.openxmlformats.org/officeDocument/2006/relationships/image" Target="../media/image149.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0.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1.gif"/></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52.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52.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3.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54.png"/></Relationships>
</file>

<file path=ppt/slides/_rels/slide165.xml.rels><?xml version="1.0" encoding="UTF-8" standalone="yes"?>
<Relationships xmlns="http://schemas.openxmlformats.org/package/2006/relationships"><Relationship Id="rId3" Type="http://schemas.openxmlformats.org/officeDocument/2006/relationships/image" Target="../media/image156.png"/><Relationship Id="rId4" Type="http://schemas.openxmlformats.org/officeDocument/2006/relationships/image" Target="../media/image157.png"/><Relationship Id="rId1" Type="http://schemas.openxmlformats.org/officeDocument/2006/relationships/slideLayout" Target="../slideLayouts/slideLayout2.xml"/><Relationship Id="rId2" Type="http://schemas.openxmlformats.org/officeDocument/2006/relationships/image" Target="../media/image155.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8.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9.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60.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62.png"/><Relationship Id="rId4" Type="http://schemas.openxmlformats.org/officeDocument/2006/relationships/image" Target="../media/image163.png"/><Relationship Id="rId5" Type="http://schemas.openxmlformats.org/officeDocument/2006/relationships/image" Target="../media/image164.png"/><Relationship Id="rId1" Type="http://schemas.openxmlformats.org/officeDocument/2006/relationships/slideLayout" Target="../slideLayouts/slideLayout2.xml"/><Relationship Id="rId2" Type="http://schemas.openxmlformats.org/officeDocument/2006/relationships/image" Target="../media/image161.jpe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5.png"/></Relationships>
</file>

<file path=ppt/slides/_rels/slide176.xml.rels><?xml version="1.0" encoding="UTF-8" standalone="yes"?>
<Relationships xmlns="http://schemas.openxmlformats.org/package/2006/relationships"><Relationship Id="rId3" Type="http://schemas.openxmlformats.org/officeDocument/2006/relationships/image" Target="../media/image166.png"/><Relationship Id="rId4" Type="http://schemas.openxmlformats.org/officeDocument/2006/relationships/image" Target="../media/image167.png"/><Relationship Id="rId5" Type="http://schemas.openxmlformats.org/officeDocument/2006/relationships/image" Target="../media/image168.png"/><Relationship Id="rId6" Type="http://schemas.openxmlformats.org/officeDocument/2006/relationships/image" Target="../media/image169.png"/><Relationship Id="rId7" Type="http://schemas.openxmlformats.org/officeDocument/2006/relationships/image" Target="../media/image170.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177.xml.rels><?xml version="1.0" encoding="UTF-8" standalone="yes"?>
<Relationships xmlns="http://schemas.openxmlformats.org/package/2006/relationships"><Relationship Id="rId3" Type="http://schemas.openxmlformats.org/officeDocument/2006/relationships/image" Target="../media/image172.png"/><Relationship Id="rId4" Type="http://schemas.openxmlformats.org/officeDocument/2006/relationships/image" Target="../media/image173.png"/><Relationship Id="rId5" Type="http://schemas.openxmlformats.org/officeDocument/2006/relationships/image" Target="../media/image174.png"/><Relationship Id="rId1" Type="http://schemas.openxmlformats.org/officeDocument/2006/relationships/slideLayout" Target="../slideLayouts/slideLayout2.xml"/><Relationship Id="rId2" Type="http://schemas.openxmlformats.org/officeDocument/2006/relationships/image" Target="../media/image171.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76.png"/><Relationship Id="rId4" Type="http://schemas.openxmlformats.org/officeDocument/2006/relationships/image" Target="../media/image177.png"/><Relationship Id="rId5" Type="http://schemas.openxmlformats.org/officeDocument/2006/relationships/image" Target="../media/image178.png"/><Relationship Id="rId6" Type="http://schemas.openxmlformats.org/officeDocument/2006/relationships/image" Target="../media/image179.png"/><Relationship Id="rId1" Type="http://schemas.openxmlformats.org/officeDocument/2006/relationships/slideLayout" Target="../slideLayouts/slideLayout2.xml"/><Relationship Id="rId2" Type="http://schemas.openxmlformats.org/officeDocument/2006/relationships/image" Target="../media/image175.png"/></Relationships>
</file>

<file path=ppt/slides/_rels/slide182.xml.rels><?xml version="1.0" encoding="UTF-8" standalone="yes"?>
<Relationships xmlns="http://schemas.openxmlformats.org/package/2006/relationships"><Relationship Id="rId3" Type="http://schemas.openxmlformats.org/officeDocument/2006/relationships/image" Target="../media/image176.png"/><Relationship Id="rId4" Type="http://schemas.openxmlformats.org/officeDocument/2006/relationships/image" Target="../media/image177.png"/><Relationship Id="rId5" Type="http://schemas.openxmlformats.org/officeDocument/2006/relationships/image" Target="../media/image178.png"/><Relationship Id="rId6" Type="http://schemas.openxmlformats.org/officeDocument/2006/relationships/image" Target="../media/image179.png"/><Relationship Id="rId1" Type="http://schemas.openxmlformats.org/officeDocument/2006/relationships/slideLayout" Target="../slideLayouts/slideLayout2.xml"/><Relationship Id="rId2" Type="http://schemas.openxmlformats.org/officeDocument/2006/relationships/image" Target="../media/image175.png"/></Relationships>
</file>

<file path=ppt/slides/_rels/slide183.xml.rels><?xml version="1.0" encoding="UTF-8" standalone="yes"?>
<Relationships xmlns="http://schemas.openxmlformats.org/package/2006/relationships"><Relationship Id="rId3" Type="http://schemas.openxmlformats.org/officeDocument/2006/relationships/image" Target="../media/image176.png"/><Relationship Id="rId4" Type="http://schemas.openxmlformats.org/officeDocument/2006/relationships/image" Target="../media/image177.png"/><Relationship Id="rId5" Type="http://schemas.openxmlformats.org/officeDocument/2006/relationships/image" Target="../media/image178.png"/><Relationship Id="rId6" Type="http://schemas.openxmlformats.org/officeDocument/2006/relationships/image" Target="../media/image179.png"/><Relationship Id="rId7" Type="http://schemas.openxmlformats.org/officeDocument/2006/relationships/image" Target="../media/image180.png"/><Relationship Id="rId8" Type="http://schemas.openxmlformats.org/officeDocument/2006/relationships/image" Target="../media/image181.png"/><Relationship Id="rId1" Type="http://schemas.openxmlformats.org/officeDocument/2006/relationships/slideLayout" Target="../slideLayouts/slideLayout2.xml"/><Relationship Id="rId2" Type="http://schemas.openxmlformats.org/officeDocument/2006/relationships/image" Target="../media/image175.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2.jpg"/></Relationships>
</file>

<file path=ppt/slides/_rels/slide191.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5" Type="http://schemas.openxmlformats.org/officeDocument/2006/relationships/image" Target="../media/image79.jpeg"/><Relationship Id="rId6" Type="http://schemas.openxmlformats.org/officeDocument/2006/relationships/image" Target="../media/image80.png"/><Relationship Id="rId7" Type="http://schemas.openxmlformats.org/officeDocument/2006/relationships/image" Target="../media/image81.emf"/><Relationship Id="rId8" Type="http://schemas.openxmlformats.org/officeDocument/2006/relationships/image" Target="../media/image82.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193.xml.rels><?xml version="1.0" encoding="UTF-8" standalone="yes"?>
<Relationships xmlns="http://schemas.openxmlformats.org/package/2006/relationships"><Relationship Id="rId3" Type="http://schemas.openxmlformats.org/officeDocument/2006/relationships/image" Target="../media/image184.png"/><Relationship Id="rId4" Type="http://schemas.openxmlformats.org/officeDocument/2006/relationships/image" Target="../media/image185.png"/><Relationship Id="rId1" Type="http://schemas.openxmlformats.org/officeDocument/2006/relationships/slideLayout" Target="../slideLayouts/slideLayout1.xml"/><Relationship Id="rId2" Type="http://schemas.openxmlformats.org/officeDocument/2006/relationships/image" Target="../media/image183.jp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6.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7.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27.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27.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27.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1" Type="http://schemas.openxmlformats.org/officeDocument/2006/relationships/image" Target="../media/image22.png"/><Relationship Id="rId12"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wmf"/><Relationship Id="rId9" Type="http://schemas.openxmlformats.org/officeDocument/2006/relationships/image" Target="../media/image20.wmf"/><Relationship Id="rId10" Type="http://schemas.openxmlformats.org/officeDocument/2006/relationships/image" Target="../media/image21.png"/></Relationships>
</file>

<file path=ppt/slides/_rels/slide200.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38.xml"/><Relationship Id="rId5" Type="http://schemas.openxmlformats.org/officeDocument/2006/relationships/image" Target="../media/image189.png"/><Relationship Id="rId1" Type="http://schemas.microsoft.com/office/2007/relationships/media" Target="file://localhost/Users/avolinto/Desktop/JEM-EUSO/ISS_JEM-EUSO_Deployment.mov" TargetMode="External"/><Relationship Id="rId2" Type="http://schemas.openxmlformats.org/officeDocument/2006/relationships/video" Target="file://localhost/Users/avolinto/Desktop/JEM-EUSO/ISS_JEM-EUSO_Deployment.mov" TargetMode="Externa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190.jpeg"/><Relationship Id="rId4" Type="http://schemas.openxmlformats.org/officeDocument/2006/relationships/image" Target="../media/image191.JP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190.jpeg"/></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image" Target="../media/image193.emf"/><Relationship Id="rId5" Type="http://schemas.openxmlformats.org/officeDocument/2006/relationships/oleObject" Target="--localhost-Users-santangelo-ANDREA-CONFERENCES-2011-2011.08.10(ICRCPeking)-!OLE_LINK4" TargetMode="External"/><Relationship Id="rId6" Type="http://schemas.openxmlformats.org/officeDocument/2006/relationships/image" Target="../media/image192.png"/><Relationship Id="rId7" Type="http://schemas.openxmlformats.org/officeDocument/2006/relationships/image" Target="../media/image81.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195.png"/><Relationship Id="rId4" Type="http://schemas.openxmlformats.org/officeDocument/2006/relationships/image" Target="../media/image196.png"/><Relationship Id="rId1" Type="http://schemas.openxmlformats.org/officeDocument/2006/relationships/slideLayout" Target="../slideLayouts/slideLayout7.xml"/><Relationship Id="rId2" Type="http://schemas.openxmlformats.org/officeDocument/2006/relationships/image" Target="../media/image19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png"/><Relationship Id="rId7"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35.png"/><Relationship Id="rId5" Type="http://schemas.openxmlformats.org/officeDocument/2006/relationships/image" Target="../media/image33.png"/><Relationship Id="rId6" Type="http://schemas.openxmlformats.org/officeDocument/2006/relationships/image" Target="../media/image36.png"/><Relationship Id="rId1" Type="http://schemas.microsoft.com/office/2007/relationships/media" Target="file://localhost/Users/avolinto/Movies/Teaching_Movies/Fermi%20All-sky%20Movie%20Shows%20Flaring,%20Fading%20Blazars.mp4" TargetMode="External"/><Relationship Id="rId2" Type="http://schemas.openxmlformats.org/officeDocument/2006/relationships/video" Target="file://localhost/Users/avolinto/Movies/Teaching_Movies/Fermi%20All-sky%20Movie%20Shows%20Flaring,%20Fading%20Blazars.mp4"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png"/><Relationship Id="rId7"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 Id="rId3" Type="http://schemas.openxmlformats.org/officeDocument/2006/relationships/image" Target="../media/image5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 Id="rId3" Type="http://schemas.openxmlformats.org/officeDocument/2006/relationships/image" Target="../media/image5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 Id="rId3" Type="http://schemas.openxmlformats.org/officeDocument/2006/relationships/image" Target="../media/image7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gi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gif"/></Relationships>
</file>

<file path=ppt/slides/_rels/slide66.xml.rels><?xml version="1.0" encoding="UTF-8" standalone="yes"?>
<Relationships xmlns="http://schemas.openxmlformats.org/package/2006/relationships"><Relationship Id="rId3" Type="http://schemas.openxmlformats.org/officeDocument/2006/relationships/image" Target="../media/image73.emf"/><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72.gi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5" Type="http://schemas.openxmlformats.org/officeDocument/2006/relationships/image" Target="../media/image79.jpeg"/><Relationship Id="rId6" Type="http://schemas.openxmlformats.org/officeDocument/2006/relationships/image" Target="../media/image80.png"/><Relationship Id="rId7" Type="http://schemas.openxmlformats.org/officeDocument/2006/relationships/image" Target="../media/image81.emf"/><Relationship Id="rId8" Type="http://schemas.openxmlformats.org/officeDocument/2006/relationships/image" Target="../media/image82.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71.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87.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88.jpeg"/></Relationships>
</file>

<file path=ppt/slides/_rels/slide76.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jpeg"/><Relationship Id="rId5" Type="http://schemas.openxmlformats.org/officeDocument/2006/relationships/image" Target="../media/image91.jpeg"/><Relationship Id="rId6" Type="http://schemas.openxmlformats.org/officeDocument/2006/relationships/image" Target="../media/image92.jpeg"/><Relationship Id="rId7" Type="http://schemas.openxmlformats.org/officeDocument/2006/relationships/image" Target="../media/image93.jpe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78.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jpeg"/><Relationship Id="rId5" Type="http://schemas.openxmlformats.org/officeDocument/2006/relationships/image" Target="../media/image98.jpeg"/><Relationship Id="rId6" Type="http://schemas.openxmlformats.org/officeDocument/2006/relationships/image" Target="../media/image99.jpeg"/><Relationship Id="rId1" Type="http://schemas.openxmlformats.org/officeDocument/2006/relationships/slideLayout" Target="../slideLayouts/slideLayout7.xml"/><Relationship Id="rId2" Type="http://schemas.openxmlformats.org/officeDocument/2006/relationships/image" Target="../media/image95.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e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 Id="rId3" Type="http://schemas.openxmlformats.org/officeDocument/2006/relationships/image" Target="../media/image10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106.png"/><Relationship Id="rId5" Type="http://schemas.openxmlformats.org/officeDocument/2006/relationships/oleObject" Target="../embeddings/oleObject1.bin"/><Relationship Id="rId6" Type="http://schemas.openxmlformats.org/officeDocument/2006/relationships/image" Target="../media/image105.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93.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1" Type="http://schemas.openxmlformats.org/officeDocument/2006/relationships/slideLayout" Target="../slideLayouts/slideLayout6.xml"/><Relationship Id="rId2" Type="http://schemas.openxmlformats.org/officeDocument/2006/relationships/image" Target="../media/image109.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png"/></Relationships>
</file>

<file path=ppt/slides/_rels/slide95.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jpe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96.xml.rels><?xml version="1.0" encoding="UTF-8" standalone="yes"?>
<Relationships xmlns="http://schemas.openxmlformats.org/package/2006/relationships"><Relationship Id="rId11" Type="http://schemas.openxmlformats.org/officeDocument/2006/relationships/image" Target="../media/image21.png"/><Relationship Id="rId12" Type="http://schemas.openxmlformats.org/officeDocument/2006/relationships/image" Target="../media/image22.png"/><Relationship Id="rId13"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wmf"/><Relationship Id="rId10" Type="http://schemas.openxmlformats.org/officeDocument/2006/relationships/image" Target="../media/image20.wmf"/></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15.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1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6" name="Rectangle 3"/>
          <p:cNvSpPr txBox="1">
            <a:spLocks noChangeArrowheads="1"/>
          </p:cNvSpPr>
          <p:nvPr/>
        </p:nvSpPr>
        <p:spPr bwMode="auto">
          <a:xfrm>
            <a:off x="539552" y="116632"/>
            <a:ext cx="4464496" cy="838200"/>
          </a:xfrm>
          <a:prstGeom prst="rect">
            <a:avLst/>
          </a:prstGeom>
          <a:solidFill>
            <a:schemeClr val="accent4">
              <a:lumMod val="10000"/>
              <a:alpha val="60000"/>
            </a:schemeClr>
          </a:solidFill>
          <a:ln w="12700">
            <a:noFill/>
            <a:miter lim="800000"/>
            <a:headEnd/>
            <a:tailEnd/>
          </a:ln>
        </p:spPr>
        <p:txBody>
          <a:bodyPr vert="horz" wrap="square" lIns="90078" tIns="44248" rIns="90078" bIns="44248" numCol="1" anchor="ctr" anchorCtr="0" compatLnSpc="1">
            <a:prstTxWarp prst="textNoShape">
              <a:avLst/>
            </a:prstTxWarp>
          </a:bodyPr>
          <a:lstStyle/>
          <a:p>
            <a:pPr lvl="0" algn="ctr">
              <a:defRPr/>
            </a:pPr>
            <a:r>
              <a:rPr kumimoji="0" lang="en-US" sz="3600" b="1" i="0" kern="0" dirty="0">
                <a:solidFill>
                  <a:srgbClr val="FFFF00"/>
                </a:solidFill>
                <a:latin typeface="Chalkboard" pitchFamily="-65" charset="0"/>
                <a:ea typeface="ＭＳ Ｐゴシック" pitchFamily="-65" charset="-128"/>
                <a:cs typeface="Chalkboard"/>
              </a:rPr>
              <a:t>Cosmic Particles</a:t>
            </a:r>
          </a:p>
        </p:txBody>
      </p:sp>
      <p:sp>
        <p:nvSpPr>
          <p:cNvPr id="8" name="Content Placeholder 4"/>
          <p:cNvSpPr txBox="1">
            <a:spLocks/>
          </p:cNvSpPr>
          <p:nvPr/>
        </p:nvSpPr>
        <p:spPr bwMode="auto">
          <a:xfrm>
            <a:off x="0" y="5715000"/>
            <a:ext cx="3810000" cy="1143000"/>
          </a:xfrm>
          <a:prstGeom prst="rect">
            <a:avLst/>
          </a:prstGeom>
          <a:solidFill>
            <a:schemeClr val="bg1">
              <a:alpha val="48000"/>
            </a:schemeClr>
          </a:solidFill>
          <a:ln w="12700">
            <a:noFill/>
            <a:miter lim="800000"/>
            <a:headEnd/>
            <a:tailEnd/>
          </a:ln>
        </p:spPr>
        <p:txBody>
          <a:bodyPr vert="horz" wrap="square" lIns="90078" tIns="44248" rIns="90078" bIns="44248" numCol="1" anchor="t" anchorCtr="0" compatLnSpc="1">
            <a:prstTxWarp prst="textNoShape">
              <a:avLst/>
            </a:prstTxWarp>
          </a:bodyPr>
          <a:lstStyle/>
          <a:p>
            <a:pPr marL="341339" indent="-341339" algn="ctr" defTabSz="910241">
              <a:spcBef>
                <a:spcPct val="20000"/>
              </a:spcBef>
              <a:buSzPct val="100000"/>
              <a:defRPr/>
            </a:pPr>
            <a:r>
              <a:rPr kumimoji="0" lang="en-US" sz="2800" b="1" i="0" kern="0" dirty="0">
                <a:solidFill>
                  <a:srgbClr val="FFFF00"/>
                </a:solidFill>
                <a:latin typeface="Chalkboard"/>
                <a:ea typeface="ＭＳ Ｐゴシック" pitchFamily="-65" charset="-128"/>
                <a:cs typeface="Chalkboard"/>
              </a:rPr>
              <a:t>Angela V. Olinto</a:t>
            </a:r>
          </a:p>
          <a:p>
            <a:pPr marL="341339" indent="-341339" algn="ctr" defTabSz="910241">
              <a:spcBef>
                <a:spcPct val="20000"/>
              </a:spcBef>
              <a:buSzPct val="100000"/>
              <a:defRPr/>
            </a:pPr>
            <a:r>
              <a:rPr kumimoji="0" lang="en-US" sz="2800" b="1" i="0" kern="0" dirty="0">
                <a:solidFill>
                  <a:srgbClr val="FFFF00"/>
                </a:solidFill>
                <a:latin typeface="Chalkboard"/>
                <a:ea typeface="ＭＳ Ｐゴシック" pitchFamily="-65" charset="-128"/>
                <a:cs typeface="Chalkboard"/>
              </a:rPr>
              <a:t>University of Chicago</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is the easiest Cosmic Particle or “</a:t>
            </a:r>
            <a:r>
              <a:rPr lang="en-US" sz="2300" dirty="0" err="1"/>
              <a:t>Astroparticle</a:t>
            </a:r>
            <a:r>
              <a:rPr lang="en-US" sz="2300" dirty="0"/>
              <a:t>” to detect? </a:t>
            </a:r>
            <a:r>
              <a:rPr lang="en-US" sz="2300" dirty="0">
                <a:solidFill>
                  <a:schemeClr val="tx1"/>
                </a:solidFill>
              </a:rPr>
              <a:t>Photon!</a:t>
            </a:r>
            <a:br>
              <a:rPr lang="en-US" sz="2300" dirty="0">
                <a:solidFill>
                  <a:schemeClr val="tx1"/>
                </a:solidFill>
              </a:rPr>
            </a:br>
            <a:r>
              <a:rPr lang="en-US" sz="2300" dirty="0"/>
              <a:t/>
            </a:r>
            <a:br>
              <a:rPr lang="en-US" sz="2300" dirty="0"/>
            </a:br>
            <a:r>
              <a:rPr lang="en-US" sz="2300" dirty="0"/>
              <a:t>In what Energy range do we observe them?</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endParaRPr lang="en-US" sz="2300" dirty="0">
              <a:solidFill>
                <a:srgbClr val="FFFFFF"/>
              </a:solidFill>
            </a:endParaRPr>
          </a:p>
        </p:txBody>
      </p:sp>
      <p:pic>
        <p:nvPicPr>
          <p:cNvPr id="3" name="Picture 2"/>
          <p:cNvPicPr>
            <a:picLocks noChangeAspect="1"/>
          </p:cNvPicPr>
          <p:nvPr/>
        </p:nvPicPr>
        <p:blipFill rotWithShape="1">
          <a:blip r:embed="rId2"/>
          <a:srcRect t="-7269"/>
          <a:stretch/>
        </p:blipFill>
        <p:spPr>
          <a:xfrm>
            <a:off x="0" y="3123644"/>
            <a:ext cx="8993012" cy="2557734"/>
          </a:xfrm>
          <a:prstGeom prst="rect">
            <a:avLst/>
          </a:prstGeom>
          <a:solidFill>
            <a:schemeClr val="tx1"/>
          </a:solidFill>
        </p:spPr>
      </p:pic>
      <p:pic>
        <p:nvPicPr>
          <p:cNvPr id="4" name="Picture 3"/>
          <p:cNvPicPr>
            <a:picLocks noChangeAspect="1"/>
          </p:cNvPicPr>
          <p:nvPr/>
        </p:nvPicPr>
        <p:blipFill rotWithShape="1">
          <a:blip r:embed="rId3"/>
          <a:srcRect t="10347" b="26934"/>
          <a:stretch/>
        </p:blipFill>
        <p:spPr>
          <a:xfrm>
            <a:off x="710541" y="2636912"/>
            <a:ext cx="1413215" cy="512518"/>
          </a:xfrm>
          <a:prstGeom prst="rect">
            <a:avLst/>
          </a:prstGeom>
          <a:noFill/>
        </p:spPr>
      </p:pic>
      <p:pic>
        <p:nvPicPr>
          <p:cNvPr id="5" name="Picture 4"/>
          <p:cNvPicPr>
            <a:picLocks noChangeAspect="1"/>
          </p:cNvPicPr>
          <p:nvPr/>
        </p:nvPicPr>
        <p:blipFill rotWithShape="1">
          <a:blip r:embed="rId3"/>
          <a:srcRect t="10347" b="26934"/>
          <a:stretch/>
        </p:blipFill>
        <p:spPr>
          <a:xfrm>
            <a:off x="2123729" y="2564904"/>
            <a:ext cx="1368152" cy="512518"/>
          </a:xfrm>
          <a:prstGeom prst="rect">
            <a:avLst/>
          </a:prstGeom>
          <a:noFill/>
        </p:spPr>
      </p:pic>
      <p:pic>
        <p:nvPicPr>
          <p:cNvPr id="9" name="Picture 8"/>
          <p:cNvPicPr>
            <a:picLocks noChangeAspect="1"/>
          </p:cNvPicPr>
          <p:nvPr/>
        </p:nvPicPr>
        <p:blipFill rotWithShape="1">
          <a:blip r:embed="rId3"/>
          <a:srcRect t="10347" b="26934"/>
          <a:stretch/>
        </p:blipFill>
        <p:spPr>
          <a:xfrm>
            <a:off x="3419872" y="2492896"/>
            <a:ext cx="1368152" cy="512518"/>
          </a:xfrm>
          <a:prstGeom prst="rect">
            <a:avLst/>
          </a:prstGeom>
          <a:noFill/>
        </p:spPr>
      </p:pic>
      <p:pic>
        <p:nvPicPr>
          <p:cNvPr id="10" name="Picture 9"/>
          <p:cNvPicPr>
            <a:picLocks noChangeAspect="1"/>
          </p:cNvPicPr>
          <p:nvPr/>
        </p:nvPicPr>
        <p:blipFill rotWithShape="1">
          <a:blip r:embed="rId3"/>
          <a:srcRect t="10347" b="26934"/>
          <a:stretch/>
        </p:blipFill>
        <p:spPr>
          <a:xfrm>
            <a:off x="4788029" y="2420888"/>
            <a:ext cx="1368152" cy="512518"/>
          </a:xfrm>
          <a:prstGeom prst="rect">
            <a:avLst/>
          </a:prstGeom>
          <a:noFill/>
        </p:spPr>
      </p:pic>
      <p:pic>
        <p:nvPicPr>
          <p:cNvPr id="11" name="Picture 10"/>
          <p:cNvPicPr>
            <a:picLocks noChangeAspect="1"/>
          </p:cNvPicPr>
          <p:nvPr/>
        </p:nvPicPr>
        <p:blipFill rotWithShape="1">
          <a:blip r:embed="rId3"/>
          <a:srcRect t="10347" b="26934"/>
          <a:stretch/>
        </p:blipFill>
        <p:spPr>
          <a:xfrm>
            <a:off x="6156179" y="2348880"/>
            <a:ext cx="1368152" cy="512518"/>
          </a:xfrm>
          <a:prstGeom prst="rect">
            <a:avLst/>
          </a:prstGeom>
          <a:noFill/>
        </p:spPr>
      </p:pic>
      <p:pic>
        <p:nvPicPr>
          <p:cNvPr id="12" name="Picture 11"/>
          <p:cNvPicPr>
            <a:picLocks noChangeAspect="1"/>
          </p:cNvPicPr>
          <p:nvPr/>
        </p:nvPicPr>
        <p:blipFill rotWithShape="1">
          <a:blip r:embed="rId3"/>
          <a:srcRect t="10347" b="26934"/>
          <a:stretch/>
        </p:blipFill>
        <p:spPr>
          <a:xfrm>
            <a:off x="7524329" y="2276872"/>
            <a:ext cx="1368152" cy="512518"/>
          </a:xfrm>
          <a:prstGeom prst="rect">
            <a:avLst/>
          </a:prstGeom>
          <a:noFill/>
        </p:spPr>
      </p:pic>
      <p:sp>
        <p:nvSpPr>
          <p:cNvPr id="13" name="Rectangle 12"/>
          <p:cNvSpPr/>
          <p:nvPr/>
        </p:nvSpPr>
        <p:spPr>
          <a:xfrm>
            <a:off x="7668348" y="2996953"/>
            <a:ext cx="1353245" cy="824006"/>
          </a:xfrm>
          <a:prstGeom prst="rect">
            <a:avLst/>
          </a:prstGeom>
        </p:spPr>
        <p:txBody>
          <a:bodyPr wrap="none" lIns="91142" tIns="45573" rIns="91142" bIns="45573">
            <a:spAutoFit/>
          </a:bodyPr>
          <a:lstStyle/>
          <a:p>
            <a:r>
              <a:rPr lang="en-US" i="0" dirty="0" smtClean="0">
                <a:solidFill>
                  <a:srgbClr val="000000"/>
                </a:solidFill>
                <a:latin typeface="Chalkboard"/>
                <a:cs typeface="Chalkboard"/>
              </a:rPr>
              <a:t>15 </a:t>
            </a:r>
            <a:r>
              <a:rPr lang="en-US" i="0" dirty="0" err="1" smtClean="0">
                <a:solidFill>
                  <a:srgbClr val="000000"/>
                </a:solidFill>
                <a:latin typeface="Chalkboard"/>
                <a:cs typeface="Chalkboard"/>
              </a:rPr>
              <a:t>o.o.m</a:t>
            </a:r>
            <a:r>
              <a:rPr lang="en-US" i="0" dirty="0" smtClean="0">
                <a:solidFill>
                  <a:srgbClr val="000000"/>
                </a:solidFill>
                <a:latin typeface="Chalkboard"/>
                <a:cs typeface="Chalkboard"/>
              </a:rPr>
              <a:t>.</a:t>
            </a:r>
          </a:p>
          <a:p>
            <a:r>
              <a:rPr lang="en-US" i="0" dirty="0" smtClean="0">
                <a:solidFill>
                  <a:srgbClr val="000000"/>
                </a:solidFill>
                <a:latin typeface="Chalkboard"/>
                <a:cs typeface="Chalkboard"/>
              </a:rPr>
              <a:t>6 </a:t>
            </a:r>
            <a:r>
              <a:rPr lang="en-US" i="0" dirty="0">
                <a:solidFill>
                  <a:srgbClr val="000000"/>
                </a:solidFill>
                <a:latin typeface="Chalkboard"/>
                <a:cs typeface="Chalkboard"/>
              </a:rPr>
              <a:t>pianos </a:t>
            </a:r>
            <a:endParaRPr lang="en-US" i="0" dirty="0">
              <a:solidFill>
                <a:srgbClr val="000000"/>
              </a:solidFill>
            </a:endParaRPr>
          </a:p>
        </p:txBody>
      </p:sp>
    </p:spTree>
    <p:extLst>
      <p:ext uri="{BB962C8B-B14F-4D97-AF65-F5344CB8AC3E}">
        <p14:creationId xmlns:p14="http://schemas.microsoft.com/office/powerpoint/2010/main" val="2554772476"/>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rab-nebula-1682-400x250.jpg"/>
          <p:cNvPicPr>
            <a:picLocks noChangeAspect="1"/>
          </p:cNvPicPr>
          <p:nvPr/>
        </p:nvPicPr>
        <p:blipFill>
          <a:blip r:embed="rId2"/>
          <a:srcRect l="15000" r="15000"/>
          <a:stretch>
            <a:fillRect/>
          </a:stretch>
        </p:blipFill>
        <p:spPr>
          <a:xfrm>
            <a:off x="0" y="21"/>
            <a:ext cx="8728364" cy="7023687"/>
          </a:xfrm>
          <a:prstGeom prst="rect">
            <a:avLst/>
          </a:prstGeom>
        </p:spPr>
      </p:pic>
      <p:sp>
        <p:nvSpPr>
          <p:cNvPr id="12" name="Title 1"/>
          <p:cNvSpPr txBox="1">
            <a:spLocks/>
          </p:cNvSpPr>
          <p:nvPr/>
        </p:nvSpPr>
        <p:spPr bwMode="auto">
          <a:xfrm>
            <a:off x="1385475" y="134471"/>
            <a:ext cx="6858001" cy="941294"/>
          </a:xfrm>
          <a:prstGeom prst="rect">
            <a:avLst/>
          </a:prstGeom>
          <a:noFill/>
          <a:ln w="9525">
            <a:noFill/>
            <a:miter lim="800000"/>
            <a:headEnd/>
            <a:tailEnd/>
          </a:ln>
        </p:spPr>
        <p:txBody>
          <a:bodyPr vert="horz" wrap="square" lIns="91744" tIns="45871" rIns="91744" bIns="45871" numCol="1" anchor="ctr" anchorCtr="0" compatLnSpc="1">
            <a:prstTxWarp prst="textNoShape">
              <a:avLst/>
            </a:prstTxWarp>
          </a:bodyPr>
          <a:lstStyle/>
          <a:p>
            <a:pPr algn="ctr" defTabSz="818663">
              <a:lnSpc>
                <a:spcPct val="70000"/>
              </a:lnSpc>
            </a:pPr>
            <a:r>
              <a:rPr lang="en-US" sz="3600" b="1" i="0" kern="0">
                <a:solidFill>
                  <a:schemeClr val="tx2"/>
                </a:solidFill>
                <a:latin typeface="+mj-lt"/>
                <a:ea typeface="ＭＳ Ｐゴシック" pitchFamily="-97" charset="-128"/>
                <a:cs typeface="ＭＳ Ｐゴシック" pitchFamily="-97" charset="-128"/>
              </a:rPr>
              <a:t>Young (Ultrafast) Pulsars</a:t>
            </a:r>
          </a:p>
        </p:txBody>
      </p:sp>
    </p:spTree>
    <p:extLst>
      <p:ext uri="{BB962C8B-B14F-4D97-AF65-F5344CB8AC3E}">
        <p14:creationId xmlns:p14="http://schemas.microsoft.com/office/powerpoint/2010/main" val="4217529678"/>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Gamma-ray Bursts</a:t>
            </a:r>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1882588"/>
            <a:ext cx="9144000" cy="4381500"/>
          </a:xfrm>
          <a:prstGeom prst="rect">
            <a:avLst/>
          </a:prstGeom>
        </p:spPr>
      </p:pic>
      <p:sp>
        <p:nvSpPr>
          <p:cNvPr id="6" name="Rectangle 5"/>
          <p:cNvSpPr/>
          <p:nvPr/>
        </p:nvSpPr>
        <p:spPr>
          <a:xfrm>
            <a:off x="0" y="6409914"/>
            <a:ext cx="1872378" cy="448086"/>
          </a:xfrm>
          <a:prstGeom prst="rect">
            <a:avLst/>
          </a:prstGeom>
        </p:spPr>
        <p:txBody>
          <a:bodyPr wrap="none" lIns="81882" tIns="40940" rIns="81882" bIns="40940">
            <a:spAutoFit/>
          </a:bodyPr>
          <a:lstStyle/>
          <a:p>
            <a:r>
              <a:rPr lang="en-US" i="0" smtClean="0"/>
              <a:t>Meszaros ‘01</a:t>
            </a:r>
            <a:endParaRPr lang="en-US" i="0"/>
          </a:p>
        </p:txBody>
      </p:sp>
    </p:spTree>
    <p:extLst>
      <p:ext uri="{BB962C8B-B14F-4D97-AF65-F5344CB8AC3E}">
        <p14:creationId xmlns:p14="http://schemas.microsoft.com/office/powerpoint/2010/main" val="691988324"/>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3" y="235323"/>
            <a:ext cx="8944183" cy="6488206"/>
          </a:xfrm>
          <a:prstGeom prst="rect">
            <a:avLst/>
          </a:prstGeom>
        </p:spPr>
      </p:pic>
    </p:spTree>
    <p:extLst>
      <p:ext uri="{BB962C8B-B14F-4D97-AF65-F5344CB8AC3E}">
        <p14:creationId xmlns:p14="http://schemas.microsoft.com/office/powerpoint/2010/main" val="3953395165"/>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srcRect/>
          <a:stretch>
            <a:fillRect/>
          </a:stretch>
        </p:blipFill>
        <p:spPr bwMode="auto">
          <a:xfrm>
            <a:off x="0" y="87406"/>
            <a:ext cx="9144000" cy="6770594"/>
          </a:xfrm>
          <a:prstGeom prst="rect">
            <a:avLst/>
          </a:prstGeom>
          <a:noFill/>
        </p:spPr>
      </p:pic>
      <p:sp>
        <p:nvSpPr>
          <p:cNvPr id="7" name="Title 1"/>
          <p:cNvSpPr txBox="1">
            <a:spLocks/>
          </p:cNvSpPr>
          <p:nvPr/>
        </p:nvSpPr>
        <p:spPr bwMode="auto">
          <a:xfrm>
            <a:off x="381000" y="67235"/>
            <a:ext cx="8534400" cy="1550894"/>
          </a:xfrm>
          <a:prstGeom prst="rect">
            <a:avLst/>
          </a:prstGeom>
          <a:noFill/>
          <a:ln w="9525">
            <a:noFill/>
            <a:miter lim="800000"/>
            <a:headEnd/>
            <a:tailEnd/>
          </a:ln>
        </p:spPr>
        <p:txBody>
          <a:bodyPr vert="horz" wrap="square" lIns="91775" tIns="45888" rIns="91775" bIns="45888" numCol="1" anchor="ctr" anchorCtr="0" compatLnSpc="1">
            <a:prstTxWarp prst="textNoShape">
              <a:avLst/>
            </a:prstTxWarp>
          </a:bodyPr>
          <a:lstStyle/>
          <a:p>
            <a:pPr algn="ctr" defTabSz="818951">
              <a:lnSpc>
                <a:spcPct val="70000"/>
              </a:lnSpc>
            </a:pPr>
            <a:r>
              <a:rPr lang="en-US" sz="3600" b="1" i="0" kern="0">
                <a:solidFill>
                  <a:schemeClr val="tx2"/>
                </a:solidFill>
                <a:latin typeface="+mj-lt"/>
                <a:ea typeface="ＭＳ Ｐゴシック" pitchFamily="-97" charset="-128"/>
                <a:cs typeface="ＭＳ Ｐゴシック" pitchFamily="-97" charset="-128"/>
              </a:rPr>
              <a:t>Inter Galactic Medium </a:t>
            </a:r>
            <a:br>
              <a:rPr lang="en-US" sz="3600" b="1" i="0" kern="0">
                <a:solidFill>
                  <a:schemeClr val="tx2"/>
                </a:solidFill>
                <a:latin typeface="+mj-lt"/>
                <a:ea typeface="ＭＳ Ｐゴシック" pitchFamily="-97" charset="-128"/>
                <a:cs typeface="ＭＳ Ｐゴシック" pitchFamily="-97" charset="-128"/>
              </a:rPr>
            </a:br>
            <a:r>
              <a:rPr lang="en-US" sz="3600" b="1" i="0" kern="0">
                <a:solidFill>
                  <a:schemeClr val="tx2"/>
                </a:solidFill>
                <a:latin typeface="+mj-lt"/>
                <a:ea typeface="ＭＳ Ｐゴシック" pitchFamily="-97" charset="-128"/>
                <a:cs typeface="ＭＳ Ｐゴシック" pitchFamily="-97" charset="-128"/>
              </a:rPr>
              <a:t>Accretion Shocks</a:t>
            </a:r>
            <a:br>
              <a:rPr lang="en-US" sz="3600" b="1" i="0" kern="0">
                <a:solidFill>
                  <a:schemeClr val="tx2"/>
                </a:solidFill>
                <a:latin typeface="+mj-lt"/>
                <a:ea typeface="ＭＳ Ｐゴシック" pitchFamily="-97" charset="-128"/>
                <a:cs typeface="ＭＳ Ｐゴシック" pitchFamily="-97" charset="-128"/>
              </a:rPr>
            </a:br>
            <a:endParaRPr lang="en-US" sz="3600" b="1" i="0" kern="0">
              <a:solidFill>
                <a:schemeClr val="tx2"/>
              </a:solidFill>
              <a:latin typeface="+mj-lt"/>
              <a:ea typeface="ＭＳ Ｐゴシック" pitchFamily="-97" charset="-128"/>
              <a:cs typeface="ＭＳ Ｐゴシック" pitchFamily="-97" charset="-128"/>
            </a:endParaRPr>
          </a:p>
        </p:txBody>
      </p:sp>
      <p:sp>
        <p:nvSpPr>
          <p:cNvPr id="6" name="Rectangle 5"/>
          <p:cNvSpPr/>
          <p:nvPr/>
        </p:nvSpPr>
        <p:spPr>
          <a:xfrm>
            <a:off x="1177652" y="5513295"/>
            <a:ext cx="7481455" cy="467572"/>
          </a:xfrm>
          <a:prstGeom prst="rect">
            <a:avLst/>
          </a:prstGeom>
        </p:spPr>
        <p:txBody>
          <a:bodyPr wrap="square" lIns="81902" tIns="40950" rIns="81902" bIns="40950">
            <a:spAutoFit/>
          </a:bodyPr>
          <a:lstStyle/>
          <a:p>
            <a:pPr>
              <a:buNone/>
            </a:pPr>
            <a:r>
              <a:rPr lang="en-US" sz="2500" i="0" dirty="0">
                <a:solidFill>
                  <a:srgbClr val="FFFF00"/>
                </a:solidFill>
                <a:latin typeface="+mj-lt"/>
              </a:rPr>
              <a:t>but </a:t>
            </a:r>
            <a:r>
              <a:rPr lang="en-US" sz="2500" i="0" dirty="0" err="1">
                <a:solidFill>
                  <a:srgbClr val="FFFF00"/>
                </a:solidFill>
                <a:latin typeface="+mj-lt"/>
              </a:rPr>
              <a:t>Vannoni</a:t>
            </a:r>
            <a:r>
              <a:rPr lang="en-US" sz="2500" i="0" dirty="0">
                <a:solidFill>
                  <a:srgbClr val="FFFF00"/>
                </a:solidFill>
                <a:latin typeface="+mj-lt"/>
              </a:rPr>
              <a:t> et al. (2009) says </a:t>
            </a:r>
            <a:r>
              <a:rPr lang="en-US" sz="2500" i="0" dirty="0" err="1">
                <a:solidFill>
                  <a:srgbClr val="FFFF00"/>
                </a:solidFill>
                <a:latin typeface="+mj-lt"/>
              </a:rPr>
              <a:t>E</a:t>
            </a:r>
            <a:r>
              <a:rPr lang="en-US" sz="2500" i="0" baseline="-25000" dirty="0" err="1">
                <a:solidFill>
                  <a:srgbClr val="FFFF00"/>
                </a:solidFill>
                <a:latin typeface="+mj-lt"/>
              </a:rPr>
              <a:t>max</a:t>
            </a:r>
            <a:r>
              <a:rPr lang="en-US" sz="2500" i="0" dirty="0">
                <a:solidFill>
                  <a:srgbClr val="FFFF00"/>
                </a:solidFill>
                <a:latin typeface="+mj-lt"/>
              </a:rPr>
              <a:t> &lt; few 10</a:t>
            </a:r>
            <a:r>
              <a:rPr lang="en-US" sz="2500" i="0" baseline="30000" dirty="0">
                <a:solidFill>
                  <a:srgbClr val="FFFF00"/>
                </a:solidFill>
                <a:latin typeface="+mj-lt"/>
              </a:rPr>
              <a:t>19</a:t>
            </a:r>
            <a:r>
              <a:rPr lang="en-US" sz="2500" i="0" dirty="0">
                <a:solidFill>
                  <a:srgbClr val="FFFF00"/>
                </a:solidFill>
                <a:latin typeface="+mj-lt"/>
              </a:rPr>
              <a:t> </a:t>
            </a:r>
            <a:r>
              <a:rPr lang="en-US" sz="2500" i="0" dirty="0" err="1">
                <a:solidFill>
                  <a:srgbClr val="FFFF00"/>
                </a:solidFill>
                <a:latin typeface="+mj-lt"/>
              </a:rPr>
              <a:t>eV</a:t>
            </a:r>
            <a:endParaRPr lang="en-US" sz="2500" i="0" dirty="0">
              <a:solidFill>
                <a:srgbClr val="FFFF00"/>
              </a:solidFill>
              <a:latin typeface="+mj-lt"/>
            </a:endParaRPr>
          </a:p>
        </p:txBody>
      </p:sp>
    </p:spTree>
    <p:extLst>
      <p:ext uri="{BB962C8B-B14F-4D97-AF65-F5344CB8AC3E}">
        <p14:creationId xmlns:p14="http://schemas.microsoft.com/office/powerpoint/2010/main" val="122345498"/>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are they coming from?</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4293448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are they </a:t>
            </a:r>
            <a:r>
              <a:rPr lang="en-US" smtClean="0"/>
              <a:t>coming from?</a:t>
            </a:r>
            <a:endParaRPr lang="en-US" dirty="0"/>
          </a:p>
        </p:txBody>
      </p:sp>
      <p:sp>
        <p:nvSpPr>
          <p:cNvPr id="3" name="Content Placeholder 2"/>
          <p:cNvSpPr>
            <a:spLocks noGrp="1"/>
          </p:cNvSpPr>
          <p:nvPr>
            <p:ph idx="1"/>
          </p:nvPr>
        </p:nvSpPr>
        <p:spPr/>
        <p:txBody>
          <a:bodyPr/>
          <a:lstStyle/>
          <a:p>
            <a:r>
              <a:rPr lang="en-US" dirty="0" smtClean="0"/>
              <a:t>Don’t know!</a:t>
            </a:r>
            <a:endParaRPr lang="en-US" dirty="0"/>
          </a:p>
        </p:txBody>
      </p:sp>
    </p:spTree>
    <p:extLst>
      <p:ext uri="{BB962C8B-B14F-4D97-AF65-F5344CB8AC3E}">
        <p14:creationId xmlns:p14="http://schemas.microsoft.com/office/powerpoint/2010/main" val="11455918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596" y="125106"/>
            <a:ext cx="5469411" cy="1332296"/>
          </a:xfrm>
        </p:spPr>
        <p:txBody>
          <a:bodyPr/>
          <a:lstStyle/>
          <a:p>
            <a:pPr lvl="0"/>
            <a:r>
              <a:rPr lang="en-US" dirty="0" smtClean="0"/>
              <a:t>EECR Anisotropy Hints </a:t>
            </a:r>
            <a:br>
              <a:rPr lang="en-US" dirty="0" smtClean="0"/>
            </a:br>
            <a:r>
              <a:rPr lang="en-US" dirty="0" smtClean="0"/>
              <a:t/>
            </a:r>
            <a:br>
              <a:rPr lang="en-US" dirty="0" smtClean="0"/>
            </a:br>
            <a:r>
              <a:rPr lang="en-US" dirty="0" smtClean="0">
                <a:solidFill>
                  <a:srgbClr val="FFFF00"/>
                </a:solidFill>
              </a:rPr>
              <a:t>E &gt; </a:t>
            </a:r>
            <a:r>
              <a:rPr lang="en-US" dirty="0">
                <a:solidFill>
                  <a:srgbClr val="FFFF00"/>
                </a:solidFill>
              </a:rPr>
              <a:t>60 </a:t>
            </a:r>
            <a:r>
              <a:rPr lang="en-US" dirty="0" err="1" smtClean="0">
                <a:solidFill>
                  <a:srgbClr val="FFFF00"/>
                </a:solidFill>
              </a:rPr>
              <a:t>EeV</a:t>
            </a:r>
            <a:endParaRPr lang="en-US" dirty="0">
              <a:solidFill>
                <a:srgbClr val="FFFF00"/>
              </a:solidFill>
            </a:endParaRPr>
          </a:p>
        </p:txBody>
      </p:sp>
      <p:sp>
        <p:nvSpPr>
          <p:cNvPr id="4" name="Slide Number Placeholder 3"/>
          <p:cNvSpPr>
            <a:spLocks noGrp="1"/>
          </p:cNvSpPr>
          <p:nvPr>
            <p:ph type="sldNum" sz="quarter" idx="12"/>
          </p:nvPr>
        </p:nvSpPr>
        <p:spPr/>
        <p:txBody>
          <a:bodyPr/>
          <a:lstStyle/>
          <a:p>
            <a:fld id="{7996ACCA-1950-1345-BF0F-08D9610C0874}" type="slidenum">
              <a:rPr lang="en-US"/>
              <a:pPr/>
              <a:t>106</a:t>
            </a:fld>
            <a:endParaRPr lang="en-US"/>
          </a:p>
        </p:txBody>
      </p:sp>
      <p:sp>
        <p:nvSpPr>
          <p:cNvPr id="18" name="TextBox 17"/>
          <p:cNvSpPr txBox="1"/>
          <p:nvPr/>
        </p:nvSpPr>
        <p:spPr>
          <a:xfrm>
            <a:off x="6391626" y="13009"/>
            <a:ext cx="902243" cy="448086"/>
          </a:xfrm>
          <a:prstGeom prst="rect">
            <a:avLst/>
          </a:prstGeom>
          <a:noFill/>
        </p:spPr>
        <p:txBody>
          <a:bodyPr wrap="none" lIns="82030" tIns="41015" rIns="82030" bIns="41015" rtlCol="0">
            <a:spAutoFit/>
          </a:bodyPr>
          <a:lstStyle/>
          <a:p>
            <a:r>
              <a:rPr lang="en-US" i="0">
                <a:solidFill>
                  <a:srgbClr val="000000"/>
                </a:solidFill>
              </a:rPr>
              <a:t>Phase</a:t>
            </a:r>
          </a:p>
        </p:txBody>
      </p:sp>
      <p:pic>
        <p:nvPicPr>
          <p:cNvPr id="19" name="Picture 18"/>
          <p:cNvPicPr>
            <a:picLocks noChangeAspect="1"/>
          </p:cNvPicPr>
          <p:nvPr/>
        </p:nvPicPr>
        <p:blipFill>
          <a:blip r:embed="rId2"/>
          <a:stretch>
            <a:fillRect/>
          </a:stretch>
        </p:blipFill>
        <p:spPr>
          <a:xfrm>
            <a:off x="5560350" y="26493"/>
            <a:ext cx="3583650" cy="2484565"/>
          </a:xfrm>
          <a:prstGeom prst="rect">
            <a:avLst/>
          </a:prstGeom>
        </p:spPr>
      </p:pic>
      <p:sp>
        <p:nvSpPr>
          <p:cNvPr id="20" name="TextBox 19"/>
          <p:cNvSpPr txBox="1"/>
          <p:nvPr/>
        </p:nvSpPr>
        <p:spPr>
          <a:xfrm>
            <a:off x="7121110" y="1233687"/>
            <a:ext cx="1834981" cy="420921"/>
          </a:xfrm>
          <a:prstGeom prst="rect">
            <a:avLst/>
          </a:prstGeom>
          <a:noFill/>
        </p:spPr>
        <p:txBody>
          <a:bodyPr wrap="none" lIns="82030" tIns="41015" rIns="82030" bIns="41015" rtlCol="0">
            <a:spAutoFit/>
          </a:bodyPr>
          <a:lstStyle/>
          <a:p>
            <a:r>
              <a:rPr lang="en-US" sz="2200" i="0" dirty="0">
                <a:solidFill>
                  <a:srgbClr val="800000"/>
                </a:solidFill>
                <a:latin typeface="+mj-lt"/>
              </a:rPr>
              <a:t>Auger Phase</a:t>
            </a:r>
          </a:p>
        </p:txBody>
      </p:sp>
      <p:pic>
        <p:nvPicPr>
          <p:cNvPr id="21" name="Picture 20"/>
          <p:cNvPicPr>
            <a:picLocks noChangeAspect="1"/>
          </p:cNvPicPr>
          <p:nvPr/>
        </p:nvPicPr>
        <p:blipFill>
          <a:blip r:embed="rId3"/>
          <a:stretch>
            <a:fillRect/>
          </a:stretch>
        </p:blipFill>
        <p:spPr>
          <a:xfrm>
            <a:off x="-31814" y="4391973"/>
            <a:ext cx="4822149" cy="2466031"/>
          </a:xfrm>
          <a:prstGeom prst="rect">
            <a:avLst/>
          </a:prstGeom>
        </p:spPr>
      </p:pic>
      <p:pic>
        <p:nvPicPr>
          <p:cNvPr id="22" name="Picture 21"/>
          <p:cNvPicPr>
            <a:picLocks noChangeAspect="1"/>
          </p:cNvPicPr>
          <p:nvPr/>
        </p:nvPicPr>
        <p:blipFill>
          <a:blip r:embed="rId4"/>
          <a:stretch>
            <a:fillRect/>
          </a:stretch>
        </p:blipFill>
        <p:spPr>
          <a:xfrm>
            <a:off x="4572003" y="4420680"/>
            <a:ext cx="3814691" cy="2437320"/>
          </a:xfrm>
          <a:prstGeom prst="rect">
            <a:avLst/>
          </a:prstGeom>
        </p:spPr>
      </p:pic>
      <p:sp>
        <p:nvSpPr>
          <p:cNvPr id="23" name="Rectangle 22"/>
          <p:cNvSpPr/>
          <p:nvPr/>
        </p:nvSpPr>
        <p:spPr>
          <a:xfrm>
            <a:off x="30951" y="6396335"/>
            <a:ext cx="8599682" cy="467580"/>
          </a:xfrm>
          <a:prstGeom prst="rect">
            <a:avLst/>
          </a:prstGeom>
        </p:spPr>
        <p:txBody>
          <a:bodyPr wrap="square" lIns="82030" tIns="41015" rIns="82030" bIns="41015">
            <a:spAutoFit/>
          </a:bodyPr>
          <a:lstStyle/>
          <a:p>
            <a:r>
              <a:rPr lang="en-US" sz="2500" i="0" dirty="0">
                <a:solidFill>
                  <a:srgbClr val="800000"/>
                </a:solidFill>
                <a:latin typeface="+mj-lt"/>
              </a:rPr>
              <a:t>TA 25 events above 57 </a:t>
            </a:r>
            <a:r>
              <a:rPr lang="en-US" sz="2500" i="0" dirty="0" err="1">
                <a:solidFill>
                  <a:srgbClr val="800000"/>
                </a:solidFill>
                <a:latin typeface="+mj-lt"/>
              </a:rPr>
              <a:t>EeV</a:t>
            </a:r>
            <a:r>
              <a:rPr lang="en-US" sz="2500" i="0" dirty="0">
                <a:solidFill>
                  <a:srgbClr val="800000"/>
                </a:solidFill>
                <a:latin typeface="+mj-lt"/>
              </a:rPr>
              <a:t> - </a:t>
            </a:r>
            <a:r>
              <a:rPr lang="en-US" sz="2500" i="0" dirty="0" err="1">
                <a:solidFill>
                  <a:srgbClr val="800000"/>
                </a:solidFill>
                <a:latin typeface="+mj-lt"/>
                <a:cs typeface="Arial (Body)"/>
              </a:rPr>
              <a:t>consitant</a:t>
            </a:r>
            <a:r>
              <a:rPr lang="en-US" sz="2500" i="0" dirty="0">
                <a:solidFill>
                  <a:srgbClr val="800000"/>
                </a:solidFill>
                <a:latin typeface="+mj-lt"/>
                <a:cs typeface="Arial (Body)"/>
              </a:rPr>
              <a:t> with LSS</a:t>
            </a:r>
            <a:endParaRPr lang="en-US" i="0" dirty="0">
              <a:solidFill>
                <a:srgbClr val="800000"/>
              </a:solidFill>
              <a:latin typeface="+mj-lt"/>
            </a:endParaRPr>
          </a:p>
        </p:txBody>
      </p:sp>
      <p:pic>
        <p:nvPicPr>
          <p:cNvPr id="24" name="Picture 23"/>
          <p:cNvPicPr>
            <a:picLocks noChangeAspect="1"/>
          </p:cNvPicPr>
          <p:nvPr/>
        </p:nvPicPr>
        <p:blipFill>
          <a:blip r:embed="rId5"/>
          <a:stretch>
            <a:fillRect/>
          </a:stretch>
        </p:blipFill>
        <p:spPr>
          <a:xfrm>
            <a:off x="4528910" y="2285347"/>
            <a:ext cx="4615090" cy="2321189"/>
          </a:xfrm>
          <a:prstGeom prst="rect">
            <a:avLst/>
          </a:prstGeom>
        </p:spPr>
      </p:pic>
      <p:sp>
        <p:nvSpPr>
          <p:cNvPr id="25" name="Rectangle 24"/>
          <p:cNvSpPr/>
          <p:nvPr/>
        </p:nvSpPr>
        <p:spPr>
          <a:xfrm>
            <a:off x="3720997" y="4445587"/>
            <a:ext cx="5629716" cy="852301"/>
          </a:xfrm>
          <a:prstGeom prst="rect">
            <a:avLst/>
          </a:prstGeom>
        </p:spPr>
        <p:txBody>
          <a:bodyPr wrap="square" lIns="82030" tIns="41015" rIns="82030" bIns="41015">
            <a:spAutoFit/>
          </a:bodyPr>
          <a:lstStyle/>
          <a:p>
            <a:r>
              <a:rPr lang="en-US" sz="2500" i="0" dirty="0">
                <a:solidFill>
                  <a:srgbClr val="800000"/>
                </a:solidFill>
                <a:latin typeface="+mj-lt"/>
              </a:rPr>
              <a:t>&gt;100 </a:t>
            </a:r>
            <a:r>
              <a:rPr lang="en-US" sz="2500" i="0" dirty="0" err="1">
                <a:solidFill>
                  <a:srgbClr val="800000"/>
                </a:solidFill>
                <a:latin typeface="+mj-lt"/>
              </a:rPr>
              <a:t>EeV</a:t>
            </a:r>
            <a:r>
              <a:rPr lang="en-US" sz="2500" i="0" dirty="0">
                <a:solidFill>
                  <a:srgbClr val="800000"/>
                </a:solidFill>
                <a:latin typeface="+mj-lt"/>
              </a:rPr>
              <a:t> Auger/TA doublet</a:t>
            </a:r>
          </a:p>
          <a:p>
            <a:r>
              <a:rPr lang="en-US" sz="2500" i="0" dirty="0">
                <a:solidFill>
                  <a:srgbClr val="800000"/>
                </a:solidFill>
                <a:latin typeface="+mj-lt"/>
              </a:rPr>
              <a:t> </a:t>
            </a:r>
          </a:p>
        </p:txBody>
      </p:sp>
      <p:pic>
        <p:nvPicPr>
          <p:cNvPr id="26" name="Picture 25"/>
          <p:cNvPicPr>
            <a:picLocks noChangeAspect="1"/>
          </p:cNvPicPr>
          <p:nvPr/>
        </p:nvPicPr>
        <p:blipFill>
          <a:blip r:embed="rId6"/>
          <a:srcRect t="21333"/>
          <a:stretch>
            <a:fillRect/>
          </a:stretch>
        </p:blipFill>
        <p:spPr>
          <a:xfrm>
            <a:off x="6666778" y="4826802"/>
            <a:ext cx="2367785" cy="403412"/>
          </a:xfrm>
          <a:prstGeom prst="rect">
            <a:avLst/>
          </a:prstGeom>
        </p:spPr>
      </p:pic>
      <p:pic>
        <p:nvPicPr>
          <p:cNvPr id="27" name="Picture 26"/>
          <p:cNvPicPr>
            <a:picLocks noChangeAspect="1"/>
          </p:cNvPicPr>
          <p:nvPr/>
        </p:nvPicPr>
        <p:blipFill>
          <a:blip r:embed="rId7"/>
          <a:stretch>
            <a:fillRect/>
          </a:stretch>
        </p:blipFill>
        <p:spPr>
          <a:xfrm>
            <a:off x="-22623" y="1459369"/>
            <a:ext cx="5247847" cy="2941712"/>
          </a:xfrm>
          <a:prstGeom prst="rect">
            <a:avLst/>
          </a:prstGeom>
        </p:spPr>
      </p:pic>
      <p:sp>
        <p:nvSpPr>
          <p:cNvPr id="28" name="Rounded Rectangular Callout 27"/>
          <p:cNvSpPr/>
          <p:nvPr/>
        </p:nvSpPr>
        <p:spPr bwMode="auto">
          <a:xfrm>
            <a:off x="1167988" y="1459369"/>
            <a:ext cx="3796785" cy="1075765"/>
          </a:xfrm>
          <a:prstGeom prst="wedgeRoundRectCallout">
            <a:avLst>
              <a:gd name="adj1" fmla="val 48276"/>
              <a:gd name="adj2" fmla="val 113674"/>
              <a:gd name="adj3" fmla="val 16667"/>
            </a:avLst>
          </a:prstGeom>
          <a:noFill/>
          <a:ln w="38100" cap="flat" cmpd="sng" algn="ctr">
            <a:solidFill>
              <a:schemeClr val="accent2">
                <a:lumMod val="60000"/>
                <a:lumOff val="40000"/>
              </a:schemeClr>
            </a:solidFill>
            <a:prstDash val="solid"/>
            <a:round/>
            <a:headEnd type="none" w="med" len="med"/>
            <a:tailEnd type="none" w="med" len="med"/>
          </a:ln>
          <a:effectLst/>
        </p:spPr>
        <p:txBody>
          <a:bodyPr vert="horz" wrap="square" lIns="82030" tIns="41015" rIns="82030" bIns="41015" numCol="1" rtlCol="0" anchor="t" anchorCtr="0" compatLnSpc="1">
            <a:prstTxWarp prst="textNoShape">
              <a:avLst/>
            </a:prstTxWarp>
          </a:bodyPr>
          <a:lstStyle/>
          <a:p>
            <a:pPr defTabSz="820295"/>
            <a:r>
              <a:rPr lang="en-US" sz="2200" b="1" i="0" dirty="0">
                <a:solidFill>
                  <a:schemeClr val="bg1"/>
                </a:solidFill>
                <a:latin typeface="+mj-lt"/>
              </a:rPr>
              <a:t>Mild anisotropy - still dominated by isotropic background at 55 </a:t>
            </a:r>
            <a:r>
              <a:rPr lang="en-US" sz="2200" b="1" i="0" dirty="0" err="1">
                <a:solidFill>
                  <a:schemeClr val="bg1"/>
                </a:solidFill>
                <a:latin typeface="+mj-lt"/>
              </a:rPr>
              <a:t>EeV</a:t>
            </a:r>
            <a:endParaRPr lang="en-US" sz="2200" b="1" i="0" dirty="0">
              <a:solidFill>
                <a:schemeClr val="bg1"/>
              </a:solidFill>
              <a:latin typeface="+mj-lt"/>
            </a:endParaRPr>
          </a:p>
        </p:txBody>
      </p:sp>
    </p:spTree>
    <p:extLst>
      <p:ext uri="{BB962C8B-B14F-4D97-AF65-F5344CB8AC3E}">
        <p14:creationId xmlns:p14="http://schemas.microsoft.com/office/powerpoint/2010/main" val="2005106462"/>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Auger – </a:t>
            </a:r>
            <a:r>
              <a:rPr lang="en-US" b="0" dirty="0" smtClean="0"/>
              <a:t>First Harmonic Analysis </a:t>
            </a:r>
            <a:endParaRPr lang="en-US" b="0" dirty="0"/>
          </a:p>
        </p:txBody>
      </p:sp>
      <p:pic>
        <p:nvPicPr>
          <p:cNvPr id="5" name="Picture 4"/>
          <p:cNvPicPr>
            <a:picLocks noChangeAspect="1"/>
          </p:cNvPicPr>
          <p:nvPr/>
        </p:nvPicPr>
        <p:blipFill>
          <a:blip r:embed="rId2"/>
          <a:stretch>
            <a:fillRect/>
          </a:stretch>
        </p:blipFill>
        <p:spPr>
          <a:xfrm>
            <a:off x="0" y="1916832"/>
            <a:ext cx="9144000" cy="4540968"/>
          </a:xfrm>
          <a:prstGeom prst="rect">
            <a:avLst/>
          </a:prstGeom>
        </p:spPr>
      </p:pic>
    </p:spTree>
    <p:extLst>
      <p:ext uri="{BB962C8B-B14F-4D97-AF65-F5344CB8AC3E}">
        <p14:creationId xmlns:p14="http://schemas.microsoft.com/office/powerpoint/2010/main" val="41166637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36" y="0"/>
            <a:ext cx="8534400" cy="1143000"/>
          </a:xfrm>
        </p:spPr>
        <p:txBody>
          <a:bodyPr/>
          <a:lstStyle/>
          <a:p>
            <a:r>
              <a:rPr lang="en-US" dirty="0"/>
              <a:t>How many EECRs &gt; 60 </a:t>
            </a:r>
            <a:r>
              <a:rPr lang="en-US" dirty="0" err="1"/>
              <a:t>EeV</a:t>
            </a:r>
            <a:r>
              <a:rPr lang="en-US" dirty="0"/>
              <a:t>?</a:t>
            </a:r>
          </a:p>
        </p:txBody>
      </p:sp>
      <p:sp>
        <p:nvSpPr>
          <p:cNvPr id="3" name="Content Placeholder 2"/>
          <p:cNvSpPr>
            <a:spLocks noGrp="1"/>
          </p:cNvSpPr>
          <p:nvPr>
            <p:ph idx="1"/>
          </p:nvPr>
        </p:nvSpPr>
        <p:spPr>
          <a:xfrm>
            <a:off x="277093" y="1075764"/>
            <a:ext cx="8451273" cy="5378824"/>
          </a:xfrm>
        </p:spPr>
        <p:txBody>
          <a:bodyPr/>
          <a:lstStyle/>
          <a:p>
            <a:r>
              <a:rPr lang="en-US" dirty="0"/>
              <a:t>Auger w/ 3,000 km</a:t>
            </a:r>
            <a:r>
              <a:rPr lang="en-US" baseline="30000" dirty="0"/>
              <a:t>2</a:t>
            </a:r>
            <a:r>
              <a:rPr lang="en-US" dirty="0"/>
              <a:t> </a:t>
            </a:r>
          </a:p>
          <a:p>
            <a:r>
              <a:rPr lang="en-US" dirty="0">
                <a:latin typeface="+mn-lt"/>
              </a:rPr>
              <a:t>				</a:t>
            </a:r>
            <a:r>
              <a:rPr lang="en-US" dirty="0" smtClean="0">
                <a:latin typeface="+mn-lt"/>
              </a:rPr>
              <a:t>~</a:t>
            </a:r>
            <a:r>
              <a:rPr lang="en-US" dirty="0"/>
              <a:t>20 events &gt; </a:t>
            </a:r>
            <a:r>
              <a:rPr lang="en-US" dirty="0" smtClean="0"/>
              <a:t>60 </a:t>
            </a:r>
            <a:r>
              <a:rPr lang="en-US" dirty="0" err="1"/>
              <a:t>EeV</a:t>
            </a:r>
            <a:r>
              <a:rPr lang="en-US" dirty="0"/>
              <a:t>/ </a:t>
            </a:r>
            <a:r>
              <a:rPr lang="en-US" dirty="0" err="1"/>
              <a:t>yr</a:t>
            </a:r>
            <a:endParaRPr lang="en-US" dirty="0"/>
          </a:p>
          <a:p>
            <a:r>
              <a:rPr lang="en-US" dirty="0"/>
              <a:t>Telescope Array w/ 700 km</a:t>
            </a:r>
            <a:r>
              <a:rPr lang="en-US" baseline="30000" dirty="0"/>
              <a:t>2</a:t>
            </a:r>
            <a:r>
              <a:rPr lang="en-US" dirty="0"/>
              <a:t> </a:t>
            </a:r>
          </a:p>
          <a:p>
            <a:r>
              <a:rPr lang="en-US" dirty="0"/>
              <a:t>				</a:t>
            </a:r>
            <a:r>
              <a:rPr lang="en-US" dirty="0" smtClean="0">
                <a:latin typeface="+mn-lt"/>
              </a:rPr>
              <a:t>~</a:t>
            </a:r>
            <a:r>
              <a:rPr lang="en-US" dirty="0"/>
              <a:t>5</a:t>
            </a:r>
            <a:r>
              <a:rPr lang="en-US" dirty="0" smtClean="0"/>
              <a:t> </a:t>
            </a:r>
            <a:r>
              <a:rPr lang="en-US" dirty="0"/>
              <a:t>events &gt; </a:t>
            </a:r>
            <a:r>
              <a:rPr lang="en-US" dirty="0" smtClean="0"/>
              <a:t>60 </a:t>
            </a:r>
            <a:r>
              <a:rPr lang="en-US" dirty="0" err="1"/>
              <a:t>EeV</a:t>
            </a:r>
            <a:r>
              <a:rPr lang="en-US" dirty="0"/>
              <a:t>/ </a:t>
            </a:r>
            <a:r>
              <a:rPr lang="en-US" dirty="0" err="1"/>
              <a:t>yr</a:t>
            </a:r>
            <a:endParaRPr lang="en-US" dirty="0"/>
          </a:p>
          <a:p>
            <a:r>
              <a:rPr lang="en-US" sz="3200" dirty="0">
                <a:solidFill>
                  <a:srgbClr val="FFFF00"/>
                </a:solidFill>
              </a:rPr>
              <a:t>Auger + TA </a:t>
            </a:r>
            <a:r>
              <a:rPr lang="en-US" sz="3200" dirty="0">
                <a:solidFill>
                  <a:srgbClr val="FFFF00"/>
                </a:solidFill>
                <a:latin typeface="+mn-lt"/>
              </a:rPr>
              <a:t>~</a:t>
            </a:r>
            <a:r>
              <a:rPr lang="en-US" sz="3200" dirty="0">
                <a:solidFill>
                  <a:srgbClr val="FFFF00"/>
                </a:solidFill>
              </a:rPr>
              <a:t> 25 events/</a:t>
            </a:r>
            <a:r>
              <a:rPr lang="en-US" sz="3200" dirty="0" err="1">
                <a:solidFill>
                  <a:srgbClr val="FFFF00"/>
                </a:solidFill>
              </a:rPr>
              <a:t>yr</a:t>
            </a:r>
            <a:r>
              <a:rPr lang="en-US" sz="3200" dirty="0">
                <a:solidFill>
                  <a:srgbClr val="FFFF00"/>
                </a:solidFill>
              </a:rPr>
              <a:t> &gt; 60 </a:t>
            </a:r>
            <a:r>
              <a:rPr lang="en-US" sz="3200" dirty="0" err="1">
                <a:solidFill>
                  <a:srgbClr val="FFFF00"/>
                </a:solidFill>
              </a:rPr>
              <a:t>EeV</a:t>
            </a:r>
            <a:endParaRPr lang="en-US" sz="3200" dirty="0">
              <a:solidFill>
                <a:srgbClr val="FFFF00"/>
              </a:solidFill>
            </a:endParaRPr>
          </a:p>
          <a:p>
            <a:r>
              <a:rPr lang="en-US" sz="3200" dirty="0">
                <a:solidFill>
                  <a:srgbClr val="FFFF00"/>
                </a:solidFill>
              </a:rPr>
              <a:t>40 years to reach 1,000!!!</a:t>
            </a:r>
          </a:p>
          <a:p>
            <a:endParaRPr lang="en-US" sz="3200" dirty="0">
              <a:solidFill>
                <a:srgbClr val="FFFF00"/>
              </a:solidFill>
            </a:endParaRPr>
          </a:p>
          <a:p>
            <a:endParaRPr lang="en-US" sz="3200" dirty="0">
              <a:solidFill>
                <a:srgbClr val="FFFF00"/>
              </a:solidFill>
            </a:endParaRPr>
          </a:p>
          <a:p>
            <a:endParaRPr lang="en-US" sz="3200" dirty="0">
              <a:solidFill>
                <a:srgbClr val="FFFF00"/>
              </a:solidFill>
            </a:endParaRPr>
          </a:p>
          <a:p>
            <a:endParaRPr lang="en-US" sz="3200" dirty="0">
              <a:solidFill>
                <a:srgbClr val="FFFF00"/>
              </a:solidFill>
            </a:endParaRPr>
          </a:p>
          <a:p>
            <a:endParaRPr lang="en-US" dirty="0"/>
          </a:p>
        </p:txBody>
      </p:sp>
      <p:sp>
        <p:nvSpPr>
          <p:cNvPr id="4" name="Slide Number Placeholder 3"/>
          <p:cNvSpPr>
            <a:spLocks noGrp="1"/>
          </p:cNvSpPr>
          <p:nvPr>
            <p:ph type="sldNum" sz="quarter" idx="12"/>
          </p:nvPr>
        </p:nvSpPr>
        <p:spPr/>
        <p:txBody>
          <a:bodyPr/>
          <a:lstStyle/>
          <a:p>
            <a:fld id="{7996ACCA-1950-1345-BF0F-08D9610C0874}" type="slidenum">
              <a:rPr lang="en-US"/>
              <a:pPr/>
              <a:t>108</a:t>
            </a:fld>
            <a:endParaRPr lang="en-US"/>
          </a:p>
        </p:txBody>
      </p:sp>
    </p:spTree>
    <p:extLst>
      <p:ext uri="{BB962C8B-B14F-4D97-AF65-F5344CB8AC3E}">
        <p14:creationId xmlns:p14="http://schemas.microsoft.com/office/powerpoint/2010/main" val="1502762157"/>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36" y="0"/>
            <a:ext cx="8534400" cy="1143000"/>
          </a:xfrm>
        </p:spPr>
        <p:txBody>
          <a:bodyPr/>
          <a:lstStyle/>
          <a:p>
            <a:r>
              <a:rPr lang="en-US"/>
              <a:t>How many EECRs &gt; 60 EeV?</a:t>
            </a:r>
          </a:p>
        </p:txBody>
      </p:sp>
      <p:sp>
        <p:nvSpPr>
          <p:cNvPr id="3" name="Content Placeholder 2"/>
          <p:cNvSpPr>
            <a:spLocks noGrp="1"/>
          </p:cNvSpPr>
          <p:nvPr>
            <p:ph idx="1"/>
          </p:nvPr>
        </p:nvSpPr>
        <p:spPr>
          <a:xfrm>
            <a:off x="277092" y="1075764"/>
            <a:ext cx="8451273" cy="5378824"/>
          </a:xfrm>
        </p:spPr>
        <p:txBody>
          <a:bodyPr/>
          <a:lstStyle/>
          <a:p>
            <a:r>
              <a:rPr lang="en-US" dirty="0"/>
              <a:t>Auger w/ 3,000 km</a:t>
            </a:r>
            <a:r>
              <a:rPr lang="en-US" baseline="30000" dirty="0"/>
              <a:t>2</a:t>
            </a:r>
            <a:r>
              <a:rPr lang="en-US" dirty="0"/>
              <a:t> </a:t>
            </a:r>
          </a:p>
          <a:p>
            <a:r>
              <a:rPr lang="en-US" dirty="0">
                <a:latin typeface="+mn-lt"/>
              </a:rPr>
              <a:t>				</a:t>
            </a:r>
            <a:r>
              <a:rPr lang="en-US" dirty="0" smtClean="0">
                <a:latin typeface="+mn-lt"/>
              </a:rPr>
              <a:t>~</a:t>
            </a:r>
            <a:r>
              <a:rPr lang="en-US" dirty="0"/>
              <a:t>20 events &gt; </a:t>
            </a:r>
            <a:r>
              <a:rPr lang="en-US" dirty="0" smtClean="0"/>
              <a:t>60 </a:t>
            </a:r>
            <a:r>
              <a:rPr lang="en-US" dirty="0" err="1"/>
              <a:t>EeV</a:t>
            </a:r>
            <a:r>
              <a:rPr lang="en-US" dirty="0"/>
              <a:t>/ </a:t>
            </a:r>
            <a:r>
              <a:rPr lang="en-US" dirty="0" err="1"/>
              <a:t>yr</a:t>
            </a:r>
            <a:endParaRPr lang="en-US" dirty="0"/>
          </a:p>
          <a:p>
            <a:r>
              <a:rPr lang="en-US" dirty="0"/>
              <a:t>Telescope Array w/ 700 km</a:t>
            </a:r>
            <a:r>
              <a:rPr lang="en-US" baseline="30000" dirty="0"/>
              <a:t>2</a:t>
            </a:r>
            <a:r>
              <a:rPr lang="en-US" dirty="0"/>
              <a:t> </a:t>
            </a:r>
          </a:p>
          <a:p>
            <a:r>
              <a:rPr lang="en-US" dirty="0"/>
              <a:t>				</a:t>
            </a:r>
            <a:r>
              <a:rPr lang="en-US" dirty="0" smtClean="0">
                <a:latin typeface="+mn-lt"/>
              </a:rPr>
              <a:t>~</a:t>
            </a:r>
            <a:r>
              <a:rPr lang="en-US" dirty="0"/>
              <a:t>5</a:t>
            </a:r>
            <a:r>
              <a:rPr lang="en-US" dirty="0" smtClean="0"/>
              <a:t> </a:t>
            </a:r>
            <a:r>
              <a:rPr lang="en-US" dirty="0"/>
              <a:t>events &gt; </a:t>
            </a:r>
            <a:r>
              <a:rPr lang="en-US" dirty="0" smtClean="0"/>
              <a:t>60 </a:t>
            </a:r>
            <a:r>
              <a:rPr lang="en-US" dirty="0" err="1"/>
              <a:t>EeV</a:t>
            </a:r>
            <a:r>
              <a:rPr lang="en-US" dirty="0"/>
              <a:t>/ </a:t>
            </a:r>
            <a:r>
              <a:rPr lang="en-US" dirty="0" err="1"/>
              <a:t>yr</a:t>
            </a:r>
            <a:endParaRPr lang="en-US" dirty="0"/>
          </a:p>
          <a:p>
            <a:r>
              <a:rPr lang="en-US" sz="3200" dirty="0">
                <a:solidFill>
                  <a:srgbClr val="FFFF00"/>
                </a:solidFill>
              </a:rPr>
              <a:t>Auger + TA </a:t>
            </a:r>
            <a:r>
              <a:rPr lang="en-US" sz="3200" dirty="0">
                <a:solidFill>
                  <a:srgbClr val="FFFF00"/>
                </a:solidFill>
                <a:latin typeface="+mn-lt"/>
              </a:rPr>
              <a:t>~</a:t>
            </a:r>
            <a:r>
              <a:rPr lang="en-US" sz="3200" dirty="0">
                <a:solidFill>
                  <a:srgbClr val="FFFF00"/>
                </a:solidFill>
              </a:rPr>
              <a:t> 25 events/</a:t>
            </a:r>
            <a:r>
              <a:rPr lang="en-US" sz="3200" dirty="0" err="1">
                <a:solidFill>
                  <a:srgbClr val="FFFF00"/>
                </a:solidFill>
              </a:rPr>
              <a:t>yr</a:t>
            </a:r>
            <a:r>
              <a:rPr lang="en-US" sz="3200" dirty="0">
                <a:solidFill>
                  <a:srgbClr val="FFFF00"/>
                </a:solidFill>
              </a:rPr>
              <a:t> </a:t>
            </a:r>
          </a:p>
          <a:p>
            <a:r>
              <a:rPr lang="en-US" sz="3200" dirty="0">
                <a:solidFill>
                  <a:srgbClr val="FFFF00"/>
                </a:solidFill>
              </a:rPr>
              <a:t>40 years to reach 1,000</a:t>
            </a:r>
          </a:p>
          <a:p>
            <a:endParaRPr lang="en-US" sz="3200" dirty="0">
              <a:solidFill>
                <a:srgbClr val="FFFF00"/>
              </a:solidFill>
            </a:endParaRPr>
          </a:p>
          <a:p>
            <a:r>
              <a:rPr lang="en-US" sz="3200" dirty="0"/>
              <a:t>Earth  - surface </a:t>
            </a:r>
            <a:r>
              <a:rPr lang="en-US" sz="3200" dirty="0">
                <a:latin typeface="+mn-lt"/>
              </a:rPr>
              <a:t>~</a:t>
            </a:r>
            <a:r>
              <a:rPr lang="en-US" sz="3200" dirty="0"/>
              <a:t> 5 10</a:t>
            </a:r>
            <a:r>
              <a:rPr lang="en-US" sz="3200" baseline="30000" dirty="0"/>
              <a:t>8</a:t>
            </a:r>
            <a:r>
              <a:rPr lang="en-US" sz="3200" dirty="0"/>
              <a:t> km</a:t>
            </a:r>
            <a:r>
              <a:rPr lang="en-US" sz="3200" baseline="30000" dirty="0"/>
              <a:t>2</a:t>
            </a:r>
          </a:p>
          <a:p>
            <a:r>
              <a:rPr lang="en-US" sz="3200" baseline="30000" dirty="0"/>
              <a:t> </a:t>
            </a:r>
          </a:p>
          <a:p>
            <a:r>
              <a:rPr lang="en-US" sz="3200" dirty="0"/>
              <a:t>					</a:t>
            </a:r>
            <a:r>
              <a:rPr lang="en-US" sz="3200" dirty="0">
                <a:solidFill>
                  <a:srgbClr val="FFFF00"/>
                </a:solidFill>
                <a:latin typeface="+mn-lt"/>
              </a:rPr>
              <a:t>~</a:t>
            </a:r>
            <a:r>
              <a:rPr lang="en-US" sz="3200" dirty="0">
                <a:solidFill>
                  <a:srgbClr val="FFFF00"/>
                </a:solidFill>
              </a:rPr>
              <a:t>3.4 10</a:t>
            </a:r>
            <a:r>
              <a:rPr lang="en-US" sz="3200" baseline="30000" dirty="0">
                <a:solidFill>
                  <a:srgbClr val="FFFF00"/>
                </a:solidFill>
              </a:rPr>
              <a:t>6</a:t>
            </a:r>
            <a:r>
              <a:rPr lang="en-US" sz="3200" dirty="0">
                <a:solidFill>
                  <a:srgbClr val="FFFF00"/>
                </a:solidFill>
              </a:rPr>
              <a:t> events/</a:t>
            </a:r>
            <a:r>
              <a:rPr lang="en-US" sz="3200" dirty="0" err="1">
                <a:solidFill>
                  <a:srgbClr val="FFFF00"/>
                </a:solidFill>
              </a:rPr>
              <a:t>yr</a:t>
            </a:r>
            <a:endParaRPr lang="en-US" sz="3200" baseline="30000" dirty="0">
              <a:solidFill>
                <a:srgbClr val="FFFF00"/>
              </a:solidFill>
            </a:endParaRPr>
          </a:p>
          <a:p>
            <a:endParaRPr lang="en-US" sz="3200" dirty="0">
              <a:solidFill>
                <a:srgbClr val="FFFF00"/>
              </a:solidFill>
            </a:endParaRPr>
          </a:p>
          <a:p>
            <a:endParaRPr lang="en-US" sz="3200" dirty="0">
              <a:solidFill>
                <a:srgbClr val="FFFF00"/>
              </a:solidFill>
            </a:endParaRPr>
          </a:p>
          <a:p>
            <a:endParaRPr lang="en-US" sz="3200" dirty="0">
              <a:solidFill>
                <a:srgbClr val="FFFF00"/>
              </a:solidFill>
            </a:endParaRPr>
          </a:p>
          <a:p>
            <a:endParaRPr lang="en-US" dirty="0"/>
          </a:p>
        </p:txBody>
      </p:sp>
      <p:sp>
        <p:nvSpPr>
          <p:cNvPr id="4" name="Slide Number Placeholder 3"/>
          <p:cNvSpPr>
            <a:spLocks noGrp="1"/>
          </p:cNvSpPr>
          <p:nvPr>
            <p:ph type="sldNum" sz="quarter" idx="12"/>
          </p:nvPr>
        </p:nvSpPr>
        <p:spPr/>
        <p:txBody>
          <a:bodyPr/>
          <a:lstStyle/>
          <a:p>
            <a:fld id="{7996ACCA-1950-1345-BF0F-08D9610C0874}" type="slidenum">
              <a:rPr lang="en-US"/>
              <a:pPr/>
              <a:t>109</a:t>
            </a:fld>
            <a:endParaRPr lang="en-US"/>
          </a:p>
        </p:txBody>
      </p:sp>
      <p:pic>
        <p:nvPicPr>
          <p:cNvPr id="5" name="Picture 4"/>
          <p:cNvPicPr>
            <a:picLocks noChangeAspect="1"/>
          </p:cNvPicPr>
          <p:nvPr/>
        </p:nvPicPr>
        <p:blipFill>
          <a:blip r:embed="rId3"/>
          <a:stretch>
            <a:fillRect/>
          </a:stretch>
        </p:blipFill>
        <p:spPr>
          <a:xfrm>
            <a:off x="6234546" y="3137647"/>
            <a:ext cx="2909455" cy="2823882"/>
          </a:xfrm>
          <a:prstGeom prst="rect">
            <a:avLst/>
          </a:prstGeom>
        </p:spPr>
      </p:pic>
    </p:spTree>
    <p:extLst>
      <p:ext uri="{BB962C8B-B14F-4D97-AF65-F5344CB8AC3E}">
        <p14:creationId xmlns:p14="http://schemas.microsoft.com/office/powerpoint/2010/main" val="266219658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is the easiest Cosmic Particle or “</a:t>
            </a:r>
            <a:r>
              <a:rPr lang="en-US" sz="2300" dirty="0" err="1"/>
              <a:t>Astroparticle</a:t>
            </a:r>
            <a:r>
              <a:rPr lang="en-US" sz="2300" dirty="0"/>
              <a:t>” to detect? </a:t>
            </a:r>
            <a:r>
              <a:rPr lang="en-US" sz="2300" dirty="0">
                <a:solidFill>
                  <a:schemeClr val="tx1"/>
                </a:solidFill>
              </a:rPr>
              <a:t>Photon!</a:t>
            </a:r>
            <a:br>
              <a:rPr lang="en-US" sz="2300" dirty="0">
                <a:solidFill>
                  <a:schemeClr val="tx1"/>
                </a:solidFill>
              </a:rPr>
            </a:br>
            <a:r>
              <a:rPr lang="en-US" sz="2300" dirty="0"/>
              <a:t/>
            </a:r>
            <a:br>
              <a:rPr lang="en-US" sz="2300" dirty="0"/>
            </a:br>
            <a:r>
              <a:rPr lang="en-US" sz="2300" dirty="0"/>
              <a:t>In what Energy range do we observe them?</a:t>
            </a:r>
            <a:br>
              <a:rPr lang="en-US" sz="2300" dirty="0"/>
            </a:br>
            <a:r>
              <a:rPr lang="en-US" sz="2300" b="0" dirty="0">
                <a:solidFill>
                  <a:srgbClr val="FFFFFF"/>
                </a:solidFill>
              </a:rPr>
              <a:t>10</a:t>
            </a:r>
            <a:r>
              <a:rPr lang="en-US" sz="2300" b="0" baseline="30000" dirty="0">
                <a:solidFill>
                  <a:srgbClr val="FFFFFF"/>
                </a:solidFill>
              </a:rPr>
              <a:t>-9</a:t>
            </a:r>
            <a:r>
              <a:rPr lang="en-US" sz="2300" b="0" dirty="0">
                <a:solidFill>
                  <a:srgbClr val="FFFFFF"/>
                </a:solidFill>
              </a:rPr>
              <a:t> </a:t>
            </a:r>
            <a:r>
              <a:rPr lang="en-US" sz="2300" b="0" dirty="0" err="1">
                <a:solidFill>
                  <a:srgbClr val="FFFFFF"/>
                </a:solidFill>
              </a:rPr>
              <a:t>eV</a:t>
            </a:r>
            <a:r>
              <a:rPr lang="en-US" sz="2300" b="0" dirty="0">
                <a:solidFill>
                  <a:srgbClr val="FFFFFF"/>
                </a:solidFill>
              </a:rPr>
              <a:t> to 10</a:t>
            </a:r>
            <a:r>
              <a:rPr lang="en-US" sz="2300" b="0" baseline="30000" dirty="0">
                <a:solidFill>
                  <a:srgbClr val="FFFFFF"/>
                </a:solidFill>
              </a:rPr>
              <a:t>14</a:t>
            </a:r>
            <a:r>
              <a:rPr lang="en-US" sz="2300" b="0" dirty="0">
                <a:solidFill>
                  <a:srgbClr val="FFFFFF"/>
                </a:solidFill>
              </a:rPr>
              <a:t> </a:t>
            </a:r>
            <a:r>
              <a:rPr lang="en-US" sz="2300" b="0" dirty="0" err="1">
                <a:solidFill>
                  <a:srgbClr val="FFFFFF"/>
                </a:solidFill>
              </a:rPr>
              <a:t>eV</a:t>
            </a:r>
            <a:r>
              <a:rPr lang="en-US" sz="2300" b="0" dirty="0">
                <a:solidFill>
                  <a:srgbClr val="FFFFFF"/>
                </a:solidFill>
              </a:rPr>
              <a:t>    (1 </a:t>
            </a:r>
            <a:r>
              <a:rPr lang="en-US" sz="2300" b="0" dirty="0" err="1">
                <a:solidFill>
                  <a:srgbClr val="FFFFFF"/>
                </a:solidFill>
              </a:rPr>
              <a:t>eV</a:t>
            </a:r>
            <a:r>
              <a:rPr lang="en-US" sz="2300" b="0" dirty="0">
                <a:solidFill>
                  <a:srgbClr val="FFFFFF"/>
                </a:solidFill>
              </a:rPr>
              <a:t> = 2.4 10</a:t>
            </a:r>
            <a:r>
              <a:rPr lang="en-US" sz="2300" b="0" baseline="30000" dirty="0">
                <a:solidFill>
                  <a:srgbClr val="FFFFFF"/>
                </a:solidFill>
              </a:rPr>
              <a:t>14</a:t>
            </a:r>
            <a:r>
              <a:rPr lang="en-US" sz="2300" b="0" dirty="0">
                <a:solidFill>
                  <a:srgbClr val="FFFFFF"/>
                </a:solidFill>
              </a:rPr>
              <a:t> Hz)</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endParaRPr lang="en-US" sz="2300" dirty="0">
              <a:solidFill>
                <a:srgbClr val="FFFFFF"/>
              </a:solidFill>
            </a:endParaRPr>
          </a:p>
        </p:txBody>
      </p:sp>
      <p:sp>
        <p:nvSpPr>
          <p:cNvPr id="8" name="Rectangle 7"/>
          <p:cNvSpPr/>
          <p:nvPr/>
        </p:nvSpPr>
        <p:spPr>
          <a:xfrm>
            <a:off x="6300220" y="3284987"/>
            <a:ext cx="2736303" cy="273630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91142" tIns="45573" rIns="91142" bIns="45573" rtlCol="0" anchor="ctr"/>
          <a:lstStyle/>
          <a:p>
            <a:pPr algn="ctr"/>
            <a:endParaRPr lang="en-US"/>
          </a:p>
        </p:txBody>
      </p:sp>
      <p:sp>
        <p:nvSpPr>
          <p:cNvPr id="9" name="Right Arrow 8"/>
          <p:cNvSpPr/>
          <p:nvPr/>
        </p:nvSpPr>
        <p:spPr>
          <a:xfrm>
            <a:off x="6300192" y="4293096"/>
            <a:ext cx="2736304" cy="725132"/>
          </a:xfrm>
          <a:prstGeom prst="rightArrow">
            <a:avLst/>
          </a:prstGeom>
        </p:spPr>
        <p:style>
          <a:lnRef idx="1">
            <a:schemeClr val="accent1"/>
          </a:lnRef>
          <a:fillRef idx="3">
            <a:schemeClr val="accent1"/>
          </a:fillRef>
          <a:effectRef idx="2">
            <a:schemeClr val="accent1"/>
          </a:effectRef>
          <a:fontRef idx="minor">
            <a:schemeClr val="lt1"/>
          </a:fontRef>
        </p:style>
        <p:txBody>
          <a:bodyPr lIns="91142" tIns="45573" rIns="91142" bIns="45573" rtlCol="0" anchor="ctr"/>
          <a:lstStyle/>
          <a:p>
            <a:pPr algn="ctr"/>
            <a:r>
              <a:rPr lang="en-US" sz="1800" i="0" dirty="0" err="1"/>
              <a:t>GammaRays</a:t>
            </a:r>
            <a:endParaRPr lang="en-US" sz="1800" i="0" dirty="0"/>
          </a:p>
        </p:txBody>
      </p:sp>
      <p:sp>
        <p:nvSpPr>
          <p:cNvPr id="21" name="Rectangle 20"/>
          <p:cNvSpPr/>
          <p:nvPr/>
        </p:nvSpPr>
        <p:spPr>
          <a:xfrm>
            <a:off x="7740358" y="2852939"/>
            <a:ext cx="1353245" cy="457390"/>
          </a:xfrm>
          <a:prstGeom prst="rect">
            <a:avLst/>
          </a:prstGeom>
        </p:spPr>
        <p:txBody>
          <a:bodyPr wrap="none" lIns="91142" tIns="45573" rIns="91142" bIns="45573">
            <a:spAutoFit/>
          </a:bodyPr>
          <a:lstStyle/>
          <a:p>
            <a:r>
              <a:rPr lang="en-US" i="0" dirty="0" smtClean="0">
                <a:solidFill>
                  <a:srgbClr val="FFFF00"/>
                </a:solidFill>
                <a:latin typeface="Chalkboard"/>
                <a:cs typeface="Chalkboard"/>
              </a:rPr>
              <a:t>9 </a:t>
            </a:r>
            <a:r>
              <a:rPr lang="en-US" i="0" dirty="0">
                <a:solidFill>
                  <a:srgbClr val="FFFF00"/>
                </a:solidFill>
                <a:latin typeface="Chalkboard"/>
                <a:cs typeface="Chalkboard"/>
              </a:rPr>
              <a:t>pianos</a:t>
            </a:r>
            <a:r>
              <a:rPr lang="en-US" i="0" dirty="0">
                <a:latin typeface="Chalkboard"/>
                <a:cs typeface="Chalkboard"/>
              </a:rPr>
              <a:t> </a:t>
            </a:r>
            <a:endParaRPr lang="en-US" i="0" dirty="0"/>
          </a:p>
        </p:txBody>
      </p:sp>
      <p:pic>
        <p:nvPicPr>
          <p:cNvPr id="22" name="Picture 21"/>
          <p:cNvPicPr>
            <a:picLocks noChangeAspect="1"/>
          </p:cNvPicPr>
          <p:nvPr/>
        </p:nvPicPr>
        <p:blipFill rotWithShape="1">
          <a:blip r:embed="rId2"/>
          <a:srcRect t="-7269"/>
          <a:stretch/>
        </p:blipFill>
        <p:spPr>
          <a:xfrm>
            <a:off x="107505" y="3285012"/>
            <a:ext cx="6217831" cy="2714941"/>
          </a:xfrm>
          <a:prstGeom prst="rect">
            <a:avLst/>
          </a:prstGeom>
          <a:solidFill>
            <a:schemeClr val="tx1"/>
          </a:solidFill>
        </p:spPr>
      </p:pic>
      <p:pic>
        <p:nvPicPr>
          <p:cNvPr id="35" name="Picture 34"/>
          <p:cNvPicPr>
            <a:picLocks noChangeAspect="1"/>
          </p:cNvPicPr>
          <p:nvPr/>
        </p:nvPicPr>
        <p:blipFill rotWithShape="1">
          <a:blip r:embed="rId3"/>
          <a:srcRect t="10347" b="26934"/>
          <a:stretch/>
        </p:blipFill>
        <p:spPr>
          <a:xfrm>
            <a:off x="5220072" y="2780930"/>
            <a:ext cx="981232" cy="491945"/>
          </a:xfrm>
          <a:prstGeom prst="rect">
            <a:avLst/>
          </a:prstGeom>
          <a:noFill/>
        </p:spPr>
      </p:pic>
      <p:pic>
        <p:nvPicPr>
          <p:cNvPr id="36" name="Picture 35"/>
          <p:cNvPicPr>
            <a:picLocks noChangeAspect="1"/>
          </p:cNvPicPr>
          <p:nvPr/>
        </p:nvPicPr>
        <p:blipFill rotWithShape="1">
          <a:blip r:embed="rId3"/>
          <a:srcRect t="10347" b="26934"/>
          <a:stretch/>
        </p:blipFill>
        <p:spPr>
          <a:xfrm>
            <a:off x="4310849" y="2852938"/>
            <a:ext cx="981232" cy="491945"/>
          </a:xfrm>
          <a:prstGeom prst="rect">
            <a:avLst/>
          </a:prstGeom>
          <a:noFill/>
        </p:spPr>
      </p:pic>
      <p:pic>
        <p:nvPicPr>
          <p:cNvPr id="37" name="Picture 36"/>
          <p:cNvPicPr>
            <a:picLocks noChangeAspect="1"/>
          </p:cNvPicPr>
          <p:nvPr/>
        </p:nvPicPr>
        <p:blipFill rotWithShape="1">
          <a:blip r:embed="rId3"/>
          <a:srcRect t="10347" b="26934"/>
          <a:stretch/>
        </p:blipFill>
        <p:spPr>
          <a:xfrm>
            <a:off x="3374749" y="2924945"/>
            <a:ext cx="981232" cy="491945"/>
          </a:xfrm>
          <a:prstGeom prst="rect">
            <a:avLst/>
          </a:prstGeom>
          <a:noFill/>
        </p:spPr>
      </p:pic>
      <p:pic>
        <p:nvPicPr>
          <p:cNvPr id="38" name="Picture 37"/>
          <p:cNvPicPr>
            <a:picLocks noChangeAspect="1"/>
          </p:cNvPicPr>
          <p:nvPr/>
        </p:nvPicPr>
        <p:blipFill rotWithShape="1">
          <a:blip r:embed="rId3"/>
          <a:srcRect t="10347" b="26934"/>
          <a:stretch/>
        </p:blipFill>
        <p:spPr>
          <a:xfrm>
            <a:off x="2438640" y="2996953"/>
            <a:ext cx="981232" cy="491945"/>
          </a:xfrm>
          <a:prstGeom prst="rect">
            <a:avLst/>
          </a:prstGeom>
          <a:noFill/>
        </p:spPr>
      </p:pic>
      <p:pic>
        <p:nvPicPr>
          <p:cNvPr id="39" name="Picture 38"/>
          <p:cNvPicPr>
            <a:picLocks noChangeAspect="1"/>
          </p:cNvPicPr>
          <p:nvPr/>
        </p:nvPicPr>
        <p:blipFill rotWithShape="1">
          <a:blip r:embed="rId3"/>
          <a:srcRect t="10347" b="26934"/>
          <a:stretch/>
        </p:blipFill>
        <p:spPr>
          <a:xfrm>
            <a:off x="1502539" y="3068960"/>
            <a:ext cx="981232" cy="491945"/>
          </a:xfrm>
          <a:prstGeom prst="rect">
            <a:avLst/>
          </a:prstGeom>
          <a:noFill/>
        </p:spPr>
      </p:pic>
      <p:pic>
        <p:nvPicPr>
          <p:cNvPr id="40" name="Picture 39"/>
          <p:cNvPicPr>
            <a:picLocks noChangeAspect="1"/>
          </p:cNvPicPr>
          <p:nvPr/>
        </p:nvPicPr>
        <p:blipFill rotWithShape="1">
          <a:blip r:embed="rId3"/>
          <a:srcRect t="10347" b="26934"/>
          <a:stretch/>
        </p:blipFill>
        <p:spPr>
          <a:xfrm>
            <a:off x="611560" y="3140968"/>
            <a:ext cx="981232" cy="491945"/>
          </a:xfrm>
          <a:prstGeom prst="rect">
            <a:avLst/>
          </a:prstGeom>
          <a:noFill/>
        </p:spPr>
      </p:pic>
      <p:pic>
        <p:nvPicPr>
          <p:cNvPr id="41" name="Picture 40"/>
          <p:cNvPicPr>
            <a:picLocks noChangeAspect="1"/>
          </p:cNvPicPr>
          <p:nvPr/>
        </p:nvPicPr>
        <p:blipFill rotWithShape="1">
          <a:blip r:embed="rId3"/>
          <a:srcRect t="10347" b="26934"/>
          <a:stretch/>
        </p:blipFill>
        <p:spPr>
          <a:xfrm>
            <a:off x="6156179" y="2636915"/>
            <a:ext cx="981232" cy="491945"/>
          </a:xfrm>
          <a:prstGeom prst="rect">
            <a:avLst/>
          </a:prstGeom>
          <a:noFill/>
        </p:spPr>
      </p:pic>
      <p:pic>
        <p:nvPicPr>
          <p:cNvPr id="42" name="Picture 41"/>
          <p:cNvPicPr>
            <a:picLocks noChangeAspect="1"/>
          </p:cNvPicPr>
          <p:nvPr/>
        </p:nvPicPr>
        <p:blipFill rotWithShape="1">
          <a:blip r:embed="rId3"/>
          <a:srcRect t="10347" b="26934"/>
          <a:stretch/>
        </p:blipFill>
        <p:spPr>
          <a:xfrm>
            <a:off x="7092280" y="2492900"/>
            <a:ext cx="981232" cy="491945"/>
          </a:xfrm>
          <a:prstGeom prst="rect">
            <a:avLst/>
          </a:prstGeom>
          <a:noFill/>
        </p:spPr>
      </p:pic>
      <p:pic>
        <p:nvPicPr>
          <p:cNvPr id="43" name="Picture 42"/>
          <p:cNvPicPr>
            <a:picLocks noChangeAspect="1"/>
          </p:cNvPicPr>
          <p:nvPr/>
        </p:nvPicPr>
        <p:blipFill rotWithShape="1">
          <a:blip r:embed="rId3"/>
          <a:srcRect t="10347" b="26934"/>
          <a:stretch/>
        </p:blipFill>
        <p:spPr>
          <a:xfrm>
            <a:off x="8028389" y="2348880"/>
            <a:ext cx="981232" cy="491945"/>
          </a:xfrm>
          <a:prstGeom prst="rect">
            <a:avLst/>
          </a:prstGeom>
          <a:noFill/>
        </p:spPr>
      </p:pic>
      <p:sp>
        <p:nvSpPr>
          <p:cNvPr id="44" name="TextBox 43"/>
          <p:cNvSpPr txBox="1"/>
          <p:nvPr/>
        </p:nvSpPr>
        <p:spPr>
          <a:xfrm>
            <a:off x="5724142" y="3429010"/>
            <a:ext cx="602047" cy="338257"/>
          </a:xfrm>
          <a:prstGeom prst="rect">
            <a:avLst/>
          </a:prstGeom>
          <a:noFill/>
        </p:spPr>
        <p:txBody>
          <a:bodyPr wrap="none" lIns="91142" tIns="45573" rIns="91142" bIns="45573" rtlCol="0">
            <a:spAutoFit/>
          </a:bodyPr>
          <a:lstStyle/>
          <a:p>
            <a:r>
              <a:rPr lang="en-US" sz="1600" i="0" dirty="0">
                <a:solidFill>
                  <a:srgbClr val="000000"/>
                </a:solidFill>
              </a:rPr>
              <a:t>MeV</a:t>
            </a:r>
          </a:p>
        </p:txBody>
      </p:sp>
      <p:sp>
        <p:nvSpPr>
          <p:cNvPr id="45" name="TextBox 44"/>
          <p:cNvSpPr txBox="1"/>
          <p:nvPr/>
        </p:nvSpPr>
        <p:spPr>
          <a:xfrm>
            <a:off x="8208941" y="3501009"/>
            <a:ext cx="1115615" cy="338554"/>
          </a:xfrm>
          <a:prstGeom prst="rect">
            <a:avLst/>
          </a:prstGeom>
          <a:noFill/>
        </p:spPr>
        <p:txBody>
          <a:bodyPr wrap="square" lIns="91142" tIns="45573" rIns="91142" bIns="45573" rtlCol="0">
            <a:spAutoFit/>
          </a:bodyPr>
          <a:lstStyle/>
          <a:p>
            <a:r>
              <a:rPr lang="en-US" sz="1600" i="0" dirty="0">
                <a:solidFill>
                  <a:srgbClr val="000000"/>
                </a:solidFill>
              </a:rPr>
              <a:t>100 </a:t>
            </a:r>
            <a:r>
              <a:rPr lang="en-US" sz="1600" i="0" dirty="0" err="1">
                <a:solidFill>
                  <a:srgbClr val="000000"/>
                </a:solidFill>
              </a:rPr>
              <a:t>TeV</a:t>
            </a:r>
            <a:endParaRPr lang="en-US" sz="1600" i="0" dirty="0">
              <a:solidFill>
                <a:srgbClr val="000000"/>
              </a:solidFill>
            </a:endParaRPr>
          </a:p>
        </p:txBody>
      </p:sp>
    </p:spTree>
    <p:extLst>
      <p:ext uri="{BB962C8B-B14F-4D97-AF65-F5344CB8AC3E}">
        <p14:creationId xmlns:p14="http://schemas.microsoft.com/office/powerpoint/2010/main" val="3459571520"/>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36" y="0"/>
            <a:ext cx="8534400" cy="1143000"/>
          </a:xfrm>
        </p:spPr>
        <p:txBody>
          <a:bodyPr/>
          <a:lstStyle/>
          <a:p>
            <a:r>
              <a:rPr lang="en-US"/>
              <a:t>How many EECRs &gt; 60 EeV?</a:t>
            </a:r>
          </a:p>
        </p:txBody>
      </p:sp>
      <p:sp>
        <p:nvSpPr>
          <p:cNvPr id="3" name="Content Placeholder 2"/>
          <p:cNvSpPr>
            <a:spLocks noGrp="1"/>
          </p:cNvSpPr>
          <p:nvPr>
            <p:ph idx="1"/>
          </p:nvPr>
        </p:nvSpPr>
        <p:spPr>
          <a:xfrm>
            <a:off x="277091" y="1075764"/>
            <a:ext cx="8451273" cy="5378824"/>
          </a:xfrm>
        </p:spPr>
        <p:txBody>
          <a:bodyPr/>
          <a:lstStyle/>
          <a:p>
            <a:r>
              <a:rPr lang="en-US" dirty="0"/>
              <a:t>Auger w/ 3,000 km</a:t>
            </a:r>
            <a:r>
              <a:rPr lang="en-US" baseline="30000" dirty="0"/>
              <a:t>2</a:t>
            </a:r>
            <a:r>
              <a:rPr lang="en-US" dirty="0"/>
              <a:t> </a:t>
            </a:r>
          </a:p>
          <a:p>
            <a:r>
              <a:rPr lang="en-US" dirty="0">
                <a:latin typeface="+mn-lt"/>
              </a:rPr>
              <a:t>				</a:t>
            </a:r>
            <a:r>
              <a:rPr lang="en-US" dirty="0" smtClean="0">
                <a:latin typeface="+mn-lt"/>
              </a:rPr>
              <a:t>~</a:t>
            </a:r>
            <a:r>
              <a:rPr lang="en-US" dirty="0"/>
              <a:t>20 events &gt; </a:t>
            </a:r>
            <a:r>
              <a:rPr lang="en-US" dirty="0" smtClean="0"/>
              <a:t>60 </a:t>
            </a:r>
            <a:r>
              <a:rPr lang="en-US" dirty="0" err="1"/>
              <a:t>EeV</a:t>
            </a:r>
            <a:r>
              <a:rPr lang="en-US" dirty="0"/>
              <a:t>/ </a:t>
            </a:r>
            <a:r>
              <a:rPr lang="en-US" dirty="0" err="1"/>
              <a:t>yr</a:t>
            </a:r>
            <a:endParaRPr lang="en-US" dirty="0"/>
          </a:p>
          <a:p>
            <a:r>
              <a:rPr lang="en-US" dirty="0"/>
              <a:t>Telescope Array w/ 700 km</a:t>
            </a:r>
            <a:r>
              <a:rPr lang="en-US" baseline="30000" dirty="0"/>
              <a:t>2</a:t>
            </a:r>
            <a:r>
              <a:rPr lang="en-US" dirty="0"/>
              <a:t> </a:t>
            </a:r>
          </a:p>
          <a:p>
            <a:r>
              <a:rPr lang="en-US" dirty="0"/>
              <a:t>				</a:t>
            </a:r>
            <a:r>
              <a:rPr lang="en-US" dirty="0" smtClean="0">
                <a:latin typeface="+mn-lt"/>
              </a:rPr>
              <a:t>~</a:t>
            </a:r>
            <a:r>
              <a:rPr lang="en-US" dirty="0"/>
              <a:t>5</a:t>
            </a:r>
            <a:r>
              <a:rPr lang="en-US" dirty="0" smtClean="0"/>
              <a:t> </a:t>
            </a:r>
            <a:r>
              <a:rPr lang="en-US" dirty="0"/>
              <a:t>events &gt; </a:t>
            </a:r>
            <a:r>
              <a:rPr lang="en-US" dirty="0" smtClean="0"/>
              <a:t>60 </a:t>
            </a:r>
            <a:r>
              <a:rPr lang="en-US" dirty="0" err="1"/>
              <a:t>EeV</a:t>
            </a:r>
            <a:r>
              <a:rPr lang="en-US" dirty="0"/>
              <a:t>/ </a:t>
            </a:r>
            <a:r>
              <a:rPr lang="en-US" dirty="0" err="1"/>
              <a:t>yr</a:t>
            </a:r>
            <a:endParaRPr lang="en-US" dirty="0"/>
          </a:p>
          <a:p>
            <a:r>
              <a:rPr lang="en-US" sz="3200" dirty="0">
                <a:solidFill>
                  <a:srgbClr val="FFFF00"/>
                </a:solidFill>
              </a:rPr>
              <a:t>Auger + TA </a:t>
            </a:r>
            <a:r>
              <a:rPr lang="en-US" sz="3200" dirty="0">
                <a:solidFill>
                  <a:srgbClr val="FFFF00"/>
                </a:solidFill>
                <a:latin typeface="+mn-lt"/>
              </a:rPr>
              <a:t>~</a:t>
            </a:r>
            <a:r>
              <a:rPr lang="en-US" sz="3200" dirty="0">
                <a:solidFill>
                  <a:srgbClr val="FFFF00"/>
                </a:solidFill>
              </a:rPr>
              <a:t> 25 events/</a:t>
            </a:r>
            <a:r>
              <a:rPr lang="en-US" sz="3200" dirty="0" err="1">
                <a:solidFill>
                  <a:srgbClr val="FFFF00"/>
                </a:solidFill>
              </a:rPr>
              <a:t>yr</a:t>
            </a:r>
            <a:r>
              <a:rPr lang="en-US" sz="3200" dirty="0">
                <a:solidFill>
                  <a:srgbClr val="FFFF00"/>
                </a:solidFill>
              </a:rPr>
              <a:t> </a:t>
            </a:r>
          </a:p>
          <a:p>
            <a:r>
              <a:rPr lang="en-US" sz="3200" dirty="0">
                <a:solidFill>
                  <a:srgbClr val="FFFF00"/>
                </a:solidFill>
              </a:rPr>
              <a:t>40 years to reach 1,000</a:t>
            </a:r>
          </a:p>
          <a:p>
            <a:endParaRPr lang="en-US" sz="3200" dirty="0">
              <a:solidFill>
                <a:srgbClr val="FFFF00"/>
              </a:solidFill>
            </a:endParaRPr>
          </a:p>
          <a:p>
            <a:r>
              <a:rPr lang="en-US" sz="3200" dirty="0"/>
              <a:t>Earth  - surface </a:t>
            </a:r>
            <a:r>
              <a:rPr lang="en-US" sz="3200" dirty="0">
                <a:latin typeface="+mn-lt"/>
              </a:rPr>
              <a:t>~</a:t>
            </a:r>
            <a:r>
              <a:rPr lang="en-US" sz="3200" dirty="0"/>
              <a:t> 5 10</a:t>
            </a:r>
            <a:r>
              <a:rPr lang="en-US" sz="3200" baseline="30000" dirty="0"/>
              <a:t>8</a:t>
            </a:r>
            <a:r>
              <a:rPr lang="en-US" sz="3200" dirty="0"/>
              <a:t> km</a:t>
            </a:r>
            <a:r>
              <a:rPr lang="en-US" sz="3200" baseline="30000" dirty="0"/>
              <a:t>2</a:t>
            </a:r>
          </a:p>
          <a:p>
            <a:r>
              <a:rPr lang="en-US" sz="3200" baseline="30000" dirty="0"/>
              <a:t> </a:t>
            </a:r>
          </a:p>
          <a:p>
            <a:r>
              <a:rPr lang="en-US" sz="3200" dirty="0"/>
              <a:t>					</a:t>
            </a:r>
            <a:r>
              <a:rPr lang="en-US" sz="3200" dirty="0">
                <a:solidFill>
                  <a:srgbClr val="FFFF00"/>
                </a:solidFill>
                <a:latin typeface="+mn-lt"/>
              </a:rPr>
              <a:t>~</a:t>
            </a:r>
            <a:r>
              <a:rPr lang="en-US" sz="3200" dirty="0">
                <a:solidFill>
                  <a:srgbClr val="FFFF00"/>
                </a:solidFill>
              </a:rPr>
              <a:t>3.4 10</a:t>
            </a:r>
            <a:r>
              <a:rPr lang="en-US" sz="3200" baseline="30000" dirty="0">
                <a:solidFill>
                  <a:srgbClr val="FFFF00"/>
                </a:solidFill>
              </a:rPr>
              <a:t>6</a:t>
            </a:r>
            <a:r>
              <a:rPr lang="en-US" sz="3200" dirty="0">
                <a:solidFill>
                  <a:srgbClr val="FFFF00"/>
                </a:solidFill>
              </a:rPr>
              <a:t> events/</a:t>
            </a:r>
            <a:r>
              <a:rPr lang="en-US" sz="3200" dirty="0" err="1">
                <a:solidFill>
                  <a:srgbClr val="FFFF00"/>
                </a:solidFill>
              </a:rPr>
              <a:t>yr</a:t>
            </a:r>
            <a:endParaRPr lang="en-US" sz="3200" baseline="30000" dirty="0">
              <a:solidFill>
                <a:srgbClr val="FFFF00"/>
              </a:solidFill>
            </a:endParaRPr>
          </a:p>
          <a:p>
            <a:endParaRPr lang="en-US" sz="3200" dirty="0">
              <a:solidFill>
                <a:srgbClr val="FFFF00"/>
              </a:solidFill>
            </a:endParaRPr>
          </a:p>
          <a:p>
            <a:endParaRPr lang="en-US" sz="3200" dirty="0">
              <a:solidFill>
                <a:srgbClr val="FFFF00"/>
              </a:solidFill>
            </a:endParaRPr>
          </a:p>
          <a:p>
            <a:endParaRPr lang="en-US" sz="3200" dirty="0">
              <a:solidFill>
                <a:srgbClr val="FFFF00"/>
              </a:solidFill>
            </a:endParaRPr>
          </a:p>
          <a:p>
            <a:endParaRPr lang="en-US" dirty="0"/>
          </a:p>
        </p:txBody>
      </p:sp>
      <p:sp>
        <p:nvSpPr>
          <p:cNvPr id="4" name="Slide Number Placeholder 3"/>
          <p:cNvSpPr>
            <a:spLocks noGrp="1"/>
          </p:cNvSpPr>
          <p:nvPr>
            <p:ph type="sldNum" sz="quarter" idx="12"/>
          </p:nvPr>
        </p:nvSpPr>
        <p:spPr/>
        <p:txBody>
          <a:bodyPr/>
          <a:lstStyle/>
          <a:p>
            <a:fld id="{7996ACCA-1950-1345-BF0F-08D9610C0874}" type="slidenum">
              <a:rPr lang="en-US"/>
              <a:pPr/>
              <a:t>110</a:t>
            </a:fld>
            <a:endParaRPr lang="en-US"/>
          </a:p>
        </p:txBody>
      </p:sp>
      <p:pic>
        <p:nvPicPr>
          <p:cNvPr id="5" name="Picture 4"/>
          <p:cNvPicPr>
            <a:picLocks noChangeAspect="1"/>
          </p:cNvPicPr>
          <p:nvPr/>
        </p:nvPicPr>
        <p:blipFill>
          <a:blip r:embed="rId3"/>
          <a:stretch>
            <a:fillRect/>
          </a:stretch>
        </p:blipFill>
        <p:spPr>
          <a:xfrm>
            <a:off x="6234545" y="3137647"/>
            <a:ext cx="2909455" cy="2823882"/>
          </a:xfrm>
          <a:prstGeom prst="rect">
            <a:avLst/>
          </a:prstGeom>
        </p:spPr>
      </p:pic>
      <p:sp>
        <p:nvSpPr>
          <p:cNvPr id="6" name="WordArt 4" descr="Narrow vertical"/>
          <p:cNvSpPr>
            <a:spLocks noChangeArrowheads="1" noChangeShapeType="1" noTextEdit="1"/>
          </p:cNvSpPr>
          <p:nvPr/>
        </p:nvSpPr>
        <p:spPr bwMode="auto">
          <a:xfrm rot="20292772">
            <a:off x="1199804" y="3289436"/>
            <a:ext cx="6196665" cy="1273427"/>
          </a:xfrm>
          <a:prstGeom prst="rect">
            <a:avLst/>
          </a:prstGeom>
          <a:solidFill>
            <a:schemeClr val="accent1">
              <a:lumMod val="85000"/>
              <a:lumOff val="15000"/>
              <a:alpha val="39000"/>
            </a:schemeClr>
          </a:solidFill>
        </p:spPr>
        <p:txBody>
          <a:bodyPr wrap="none" lIns="91376" tIns="45688" rIns="91376" bIns="45688" fromWordArt="1">
            <a:prstTxWarp prst="textCurveUp">
              <a:avLst>
                <a:gd name="adj" fmla="val 7084"/>
              </a:avLst>
            </a:prstTxWarp>
          </a:bodyPr>
          <a:lstStyle/>
          <a:p>
            <a:pPr algn="ctr"/>
            <a:r>
              <a:rPr lang="en-US" sz="3200" b="1"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Textile"/>
                <a:ea typeface="Textile"/>
                <a:cs typeface="Textile"/>
              </a:rPr>
              <a:t>5 </a:t>
            </a:r>
            <a:r>
              <a:rPr lang="en-US" sz="3200" b="1" kern="10" dirty="0" err="1">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Textile"/>
                <a:ea typeface="Textile"/>
                <a:cs typeface="Textile"/>
              </a:rPr>
              <a:t>o.o.m</a:t>
            </a:r>
            <a:r>
              <a:rPr lang="en-US" sz="3200" b="1"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Textile"/>
                <a:ea typeface="Textile"/>
                <a:cs typeface="Textile"/>
              </a:rPr>
              <a:t> to go!</a:t>
            </a:r>
          </a:p>
        </p:txBody>
      </p:sp>
    </p:spTree>
    <p:extLst>
      <p:ext uri="{BB962C8B-B14F-4D97-AF65-F5344CB8AC3E}">
        <p14:creationId xmlns:p14="http://schemas.microsoft.com/office/powerpoint/2010/main" val="992773214"/>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hardest Cosmic Particles to detect? </a:t>
            </a: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endParaRPr lang="en-US" sz="2300" dirty="0">
              <a:solidFill>
                <a:srgbClr val="FFFFFF"/>
              </a:solidFill>
            </a:endParaRPr>
          </a:p>
        </p:txBody>
      </p:sp>
    </p:spTree>
    <p:extLst>
      <p:ext uri="{BB962C8B-B14F-4D97-AF65-F5344CB8AC3E}">
        <p14:creationId xmlns:p14="http://schemas.microsoft.com/office/powerpoint/2010/main" val="2039041900"/>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hardest Cosmic Particles to detect? </a:t>
            </a:r>
            <a:r>
              <a:rPr lang="en-US" sz="2300" b="0" dirty="0">
                <a:solidFill>
                  <a:schemeClr val="tx1"/>
                </a:solidFill>
              </a:rPr>
              <a:t/>
            </a:r>
            <a:br>
              <a:rPr lang="en-US" sz="2300" b="0" dirty="0">
                <a:solidFill>
                  <a:schemeClr val="tx1"/>
                </a:solidFill>
              </a:rPr>
            </a:br>
            <a:r>
              <a:rPr lang="en-US" sz="2300" b="0" dirty="0">
                <a:solidFill>
                  <a:schemeClr val="tx1"/>
                </a:solidFill>
              </a:rPr>
              <a:t>Dark Matter??</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endParaRPr lang="en-US" sz="2300" dirty="0">
              <a:solidFill>
                <a:srgbClr val="FFFFFF"/>
              </a:solidFill>
            </a:endParaRPr>
          </a:p>
        </p:txBody>
      </p:sp>
    </p:spTree>
    <p:extLst>
      <p:ext uri="{BB962C8B-B14F-4D97-AF65-F5344CB8AC3E}">
        <p14:creationId xmlns:p14="http://schemas.microsoft.com/office/powerpoint/2010/main" val="272135001"/>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hardest Cosmic Particles to detect? </a:t>
            </a:r>
            <a:r>
              <a:rPr lang="en-US" sz="2300" b="0" dirty="0">
                <a:solidFill>
                  <a:schemeClr val="tx1"/>
                </a:solidFill>
              </a:rPr>
              <a:t/>
            </a:r>
            <a:br>
              <a:rPr lang="en-US" sz="2300" b="0" dirty="0">
                <a:solidFill>
                  <a:schemeClr val="tx1"/>
                </a:solidFill>
              </a:rPr>
            </a:br>
            <a:r>
              <a:rPr lang="en-US" sz="2300" b="0" dirty="0">
                <a:solidFill>
                  <a:schemeClr val="tx1"/>
                </a:solidFill>
              </a:rPr>
              <a:t>Dark Matter??</a:t>
            </a:r>
            <a:br>
              <a:rPr lang="en-US" sz="2300" b="0" dirty="0">
                <a:solidFill>
                  <a:schemeClr val="tx1"/>
                </a:solidFill>
              </a:rPr>
            </a:br>
            <a:r>
              <a:rPr lang="en-US" sz="2300" dirty="0"/>
              <a:t/>
            </a:r>
            <a:br>
              <a:rPr lang="en-US" sz="2300" dirty="0"/>
            </a:br>
            <a:r>
              <a:rPr lang="en-US" sz="2300" dirty="0"/>
              <a:t>How Abundant is it?</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endParaRPr lang="en-US" sz="2300" dirty="0">
              <a:solidFill>
                <a:srgbClr val="FFFFFF"/>
              </a:solidFill>
            </a:endParaRPr>
          </a:p>
        </p:txBody>
      </p:sp>
    </p:spTree>
    <p:extLst>
      <p:ext uri="{BB962C8B-B14F-4D97-AF65-F5344CB8AC3E}">
        <p14:creationId xmlns:p14="http://schemas.microsoft.com/office/powerpoint/2010/main" val="3922167436"/>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hardest Cosmic Particles to detect? </a:t>
            </a:r>
            <a:r>
              <a:rPr lang="en-US" sz="2300" b="0" dirty="0">
                <a:solidFill>
                  <a:schemeClr val="tx1"/>
                </a:solidFill>
              </a:rPr>
              <a:t/>
            </a:r>
            <a:br>
              <a:rPr lang="en-US" sz="2300" b="0" dirty="0">
                <a:solidFill>
                  <a:schemeClr val="tx1"/>
                </a:solidFill>
              </a:rPr>
            </a:br>
            <a:r>
              <a:rPr lang="en-US" sz="2300" b="0" dirty="0">
                <a:solidFill>
                  <a:schemeClr val="tx1"/>
                </a:solidFill>
              </a:rPr>
              <a:t>Dark Matter??</a:t>
            </a:r>
            <a:br>
              <a:rPr lang="en-US" sz="2300" b="0" dirty="0">
                <a:solidFill>
                  <a:schemeClr val="tx1"/>
                </a:solidFill>
              </a:rPr>
            </a:br>
            <a:r>
              <a:rPr lang="en-US" sz="2300" dirty="0"/>
              <a:t/>
            </a:r>
            <a:br>
              <a:rPr lang="en-US" sz="2300" dirty="0"/>
            </a:br>
            <a:r>
              <a:rPr lang="en-US" sz="2300" dirty="0"/>
              <a:t>How Abundant is it?</a:t>
            </a:r>
            <a:br>
              <a:rPr lang="en-US" sz="2300" dirty="0"/>
            </a:br>
            <a:r>
              <a:rPr lang="en-US" sz="2300" b="0" dirty="0">
                <a:solidFill>
                  <a:srgbClr val="FFFFFF"/>
                </a:solidFill>
              </a:rPr>
              <a:t>27% of the contents of the Universe</a:t>
            </a: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endParaRPr lang="en-US" sz="2300" dirty="0"/>
          </a:p>
        </p:txBody>
      </p:sp>
    </p:spTree>
    <p:extLst>
      <p:ext uri="{BB962C8B-B14F-4D97-AF65-F5344CB8AC3E}">
        <p14:creationId xmlns:p14="http://schemas.microsoft.com/office/powerpoint/2010/main" val="4066328429"/>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7584" y="1268761"/>
            <a:ext cx="7660420" cy="4856706"/>
          </a:xfrm>
          <a:prstGeom prst="rect">
            <a:avLst/>
          </a:prstGeom>
        </p:spPr>
      </p:pic>
      <p:sp>
        <p:nvSpPr>
          <p:cNvPr id="3" name="TextBox 2"/>
          <p:cNvSpPr txBox="1"/>
          <p:nvPr/>
        </p:nvSpPr>
        <p:spPr>
          <a:xfrm>
            <a:off x="1473596" y="2022799"/>
            <a:ext cx="814663" cy="523220"/>
          </a:xfrm>
          <a:prstGeom prst="rect">
            <a:avLst/>
          </a:prstGeom>
          <a:noFill/>
        </p:spPr>
        <p:txBody>
          <a:bodyPr wrap="square" lIns="91291" tIns="45646" rIns="91291" bIns="45646" rtlCol="0">
            <a:spAutoFit/>
          </a:bodyPr>
          <a:lstStyle/>
          <a:p>
            <a:r>
              <a:rPr lang="en-US" sz="2800" b="1" dirty="0">
                <a:solidFill>
                  <a:srgbClr val="000000"/>
                </a:solidFill>
              </a:rPr>
              <a:t>5%</a:t>
            </a:r>
          </a:p>
        </p:txBody>
      </p:sp>
      <p:sp>
        <p:nvSpPr>
          <p:cNvPr id="4" name="TextBox 3"/>
          <p:cNvSpPr txBox="1"/>
          <p:nvPr/>
        </p:nvSpPr>
        <p:spPr>
          <a:xfrm>
            <a:off x="1218652" y="4511622"/>
            <a:ext cx="977086" cy="523220"/>
          </a:xfrm>
          <a:prstGeom prst="rect">
            <a:avLst/>
          </a:prstGeom>
          <a:noFill/>
        </p:spPr>
        <p:txBody>
          <a:bodyPr wrap="square" lIns="91291" tIns="45646" rIns="91291" bIns="45646" rtlCol="0">
            <a:spAutoFit/>
          </a:bodyPr>
          <a:lstStyle/>
          <a:p>
            <a:r>
              <a:rPr lang="en-US" sz="2800" b="1" dirty="0">
                <a:solidFill>
                  <a:srgbClr val="000000"/>
                </a:solidFill>
              </a:rPr>
              <a:t>27%</a:t>
            </a:r>
          </a:p>
        </p:txBody>
      </p:sp>
      <p:sp>
        <p:nvSpPr>
          <p:cNvPr id="5" name="TextBox 4"/>
          <p:cNvSpPr txBox="1"/>
          <p:nvPr/>
        </p:nvSpPr>
        <p:spPr>
          <a:xfrm>
            <a:off x="7337277" y="3599641"/>
            <a:ext cx="1051161" cy="523220"/>
          </a:xfrm>
          <a:prstGeom prst="rect">
            <a:avLst/>
          </a:prstGeom>
          <a:noFill/>
        </p:spPr>
        <p:txBody>
          <a:bodyPr wrap="square" lIns="91291" tIns="45646" rIns="91291" bIns="45646" rtlCol="0">
            <a:spAutoFit/>
          </a:bodyPr>
          <a:lstStyle/>
          <a:p>
            <a:r>
              <a:rPr lang="en-US" sz="2800" b="1" dirty="0">
                <a:solidFill>
                  <a:srgbClr val="000000"/>
                </a:solidFill>
              </a:rPr>
              <a:t>68%</a:t>
            </a:r>
          </a:p>
        </p:txBody>
      </p:sp>
      <p:sp>
        <p:nvSpPr>
          <p:cNvPr id="6" name="TextBox 5"/>
          <p:cNvSpPr txBox="1"/>
          <p:nvPr/>
        </p:nvSpPr>
        <p:spPr>
          <a:xfrm>
            <a:off x="1461603" y="245140"/>
            <a:ext cx="7044426" cy="701801"/>
          </a:xfrm>
          <a:prstGeom prst="rect">
            <a:avLst/>
          </a:prstGeom>
          <a:noFill/>
        </p:spPr>
        <p:txBody>
          <a:bodyPr wrap="none" lIns="91291" tIns="45646" rIns="91291" bIns="45646" rtlCol="0">
            <a:spAutoFit/>
          </a:bodyPr>
          <a:lstStyle/>
          <a:p>
            <a:r>
              <a:rPr lang="en-US" sz="4000" dirty="0">
                <a:latin typeface="Chalkboard"/>
                <a:cs typeface="Chalkboard"/>
              </a:rPr>
              <a:t>Components of the Universe</a:t>
            </a:r>
          </a:p>
        </p:txBody>
      </p:sp>
      <p:pic>
        <p:nvPicPr>
          <p:cNvPr id="10" name="Picture 9"/>
          <p:cNvPicPr>
            <a:picLocks noChangeAspect="1"/>
          </p:cNvPicPr>
          <p:nvPr/>
        </p:nvPicPr>
        <p:blipFill>
          <a:blip r:embed="rId3"/>
          <a:stretch>
            <a:fillRect/>
          </a:stretch>
        </p:blipFill>
        <p:spPr>
          <a:xfrm>
            <a:off x="6534132" y="-128196"/>
            <a:ext cx="2793999" cy="746672"/>
          </a:xfrm>
          <a:prstGeom prst="rect">
            <a:avLst/>
          </a:prstGeom>
        </p:spPr>
      </p:pic>
    </p:spTree>
    <p:extLst>
      <p:ext uri="{BB962C8B-B14F-4D97-AF65-F5344CB8AC3E}">
        <p14:creationId xmlns:p14="http://schemas.microsoft.com/office/powerpoint/2010/main" val="2111282755"/>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hardest Cosmic Particles to detect? </a:t>
            </a:r>
            <a:r>
              <a:rPr lang="en-US" sz="2300" b="0" dirty="0">
                <a:solidFill>
                  <a:schemeClr val="tx1"/>
                </a:solidFill>
              </a:rPr>
              <a:t/>
            </a:r>
            <a:br>
              <a:rPr lang="en-US" sz="2300" b="0" dirty="0">
                <a:solidFill>
                  <a:schemeClr val="tx1"/>
                </a:solidFill>
              </a:rPr>
            </a:br>
            <a:r>
              <a:rPr lang="en-US" sz="2300" b="0" dirty="0">
                <a:solidFill>
                  <a:schemeClr val="tx1"/>
                </a:solidFill>
              </a:rPr>
              <a:t>Dark Matter??</a:t>
            </a:r>
            <a:br>
              <a:rPr lang="en-US" sz="2300" b="0" dirty="0">
                <a:solidFill>
                  <a:schemeClr val="tx1"/>
                </a:solidFill>
              </a:rPr>
            </a:br>
            <a:r>
              <a:rPr lang="en-US" sz="2300" dirty="0"/>
              <a:t/>
            </a:r>
            <a:br>
              <a:rPr lang="en-US" sz="2300" dirty="0"/>
            </a:br>
            <a:r>
              <a:rPr lang="en-US" sz="2300" dirty="0"/>
              <a:t>How Abundant is it?</a:t>
            </a:r>
            <a:br>
              <a:rPr lang="en-US" sz="2300" dirty="0"/>
            </a:br>
            <a:r>
              <a:rPr lang="en-US" sz="2300" b="0" dirty="0">
                <a:solidFill>
                  <a:srgbClr val="FFFFFF"/>
                </a:solidFill>
              </a:rPr>
              <a:t>27% of the contents of the Universe</a:t>
            </a: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t>What is their composition?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endParaRPr lang="en-US" sz="2300" b="0" dirty="0">
              <a:solidFill>
                <a:srgbClr val="FFFFFF"/>
              </a:solidFill>
            </a:endParaRPr>
          </a:p>
        </p:txBody>
      </p:sp>
    </p:spTree>
    <p:extLst>
      <p:ext uri="{BB962C8B-B14F-4D97-AF65-F5344CB8AC3E}">
        <p14:creationId xmlns:p14="http://schemas.microsoft.com/office/powerpoint/2010/main" val="210207868"/>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hardest Cosmic Particles to detect? </a:t>
            </a:r>
            <a:r>
              <a:rPr lang="en-US" sz="2300" b="0" dirty="0">
                <a:solidFill>
                  <a:schemeClr val="tx1"/>
                </a:solidFill>
              </a:rPr>
              <a:t/>
            </a:r>
            <a:br>
              <a:rPr lang="en-US" sz="2300" b="0" dirty="0">
                <a:solidFill>
                  <a:schemeClr val="tx1"/>
                </a:solidFill>
              </a:rPr>
            </a:br>
            <a:r>
              <a:rPr lang="en-US" sz="2300" b="0" dirty="0">
                <a:solidFill>
                  <a:schemeClr val="tx1"/>
                </a:solidFill>
              </a:rPr>
              <a:t>Dark Matter??</a:t>
            </a:r>
            <a:br>
              <a:rPr lang="en-US" sz="2300" b="0" dirty="0">
                <a:solidFill>
                  <a:schemeClr val="tx1"/>
                </a:solidFill>
              </a:rPr>
            </a:br>
            <a:r>
              <a:rPr lang="en-US" sz="2300" dirty="0"/>
              <a:t/>
            </a:r>
            <a:br>
              <a:rPr lang="en-US" sz="2300" dirty="0"/>
            </a:br>
            <a:r>
              <a:rPr lang="en-US" sz="2300" dirty="0"/>
              <a:t>How Abundant is it?</a:t>
            </a:r>
            <a:br>
              <a:rPr lang="en-US" sz="2300" dirty="0"/>
            </a:br>
            <a:r>
              <a:rPr lang="en-US" sz="2300" b="0" dirty="0">
                <a:solidFill>
                  <a:srgbClr val="FFFFFF"/>
                </a:solidFill>
              </a:rPr>
              <a:t>27% of the contents of the Universe</a:t>
            </a: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t>What is their composition? </a:t>
            </a:r>
            <a:r>
              <a:rPr lang="en-US" sz="2300" b="0" dirty="0">
                <a:solidFill>
                  <a:srgbClr val="FFFFFF"/>
                </a:solidFill>
              </a:rPr>
              <a:t>Unknown</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endParaRPr lang="en-US" sz="2300" dirty="0">
              <a:solidFill>
                <a:srgbClr val="FFFFFF"/>
              </a:solidFill>
            </a:endParaRPr>
          </a:p>
        </p:txBody>
      </p:sp>
    </p:spTree>
    <p:extLst>
      <p:ext uri="{BB962C8B-B14F-4D97-AF65-F5344CB8AC3E}">
        <p14:creationId xmlns:p14="http://schemas.microsoft.com/office/powerpoint/2010/main" val="1363959439"/>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hardest Cosmic Particles to detect? </a:t>
            </a:r>
            <a:r>
              <a:rPr lang="en-US" sz="2300" b="0" dirty="0">
                <a:solidFill>
                  <a:schemeClr val="tx1"/>
                </a:solidFill>
              </a:rPr>
              <a:t/>
            </a:r>
            <a:br>
              <a:rPr lang="en-US" sz="2300" b="0" dirty="0">
                <a:solidFill>
                  <a:schemeClr val="tx1"/>
                </a:solidFill>
              </a:rPr>
            </a:br>
            <a:r>
              <a:rPr lang="en-US" sz="2300" b="0" dirty="0">
                <a:solidFill>
                  <a:schemeClr val="tx1"/>
                </a:solidFill>
              </a:rPr>
              <a:t>Dark Matter??</a:t>
            </a:r>
            <a:br>
              <a:rPr lang="en-US" sz="2300" b="0" dirty="0">
                <a:solidFill>
                  <a:schemeClr val="tx1"/>
                </a:solidFill>
              </a:rPr>
            </a:br>
            <a:r>
              <a:rPr lang="en-US" sz="2300" dirty="0"/>
              <a:t/>
            </a:r>
            <a:br>
              <a:rPr lang="en-US" sz="2300" dirty="0"/>
            </a:br>
            <a:r>
              <a:rPr lang="en-US" sz="2300" dirty="0"/>
              <a:t>How Abundant is it?</a:t>
            </a:r>
            <a:br>
              <a:rPr lang="en-US" sz="2300" dirty="0"/>
            </a:br>
            <a:r>
              <a:rPr lang="en-US" sz="2300" b="0" dirty="0">
                <a:solidFill>
                  <a:srgbClr val="FFFFFF"/>
                </a:solidFill>
              </a:rPr>
              <a:t>27% of the contents of the Universe</a:t>
            </a: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t>What is their composition? </a:t>
            </a:r>
            <a:r>
              <a:rPr lang="en-US" sz="2300" b="0" dirty="0">
                <a:solidFill>
                  <a:srgbClr val="FFFFFF"/>
                </a:solidFill>
              </a:rPr>
              <a:t>Unknown</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dirty="0"/>
              <a:t>How far can we “observe” them from?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endParaRPr lang="en-US" sz="2300" dirty="0">
              <a:solidFill>
                <a:srgbClr val="FFFFFF"/>
              </a:solidFill>
            </a:endParaRPr>
          </a:p>
        </p:txBody>
      </p:sp>
    </p:spTree>
    <p:extLst>
      <p:ext uri="{BB962C8B-B14F-4D97-AF65-F5344CB8AC3E}">
        <p14:creationId xmlns:p14="http://schemas.microsoft.com/office/powerpoint/2010/main" val="4061291371"/>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hardest Cosmic Particles to detect? </a:t>
            </a:r>
            <a:r>
              <a:rPr lang="en-US" sz="2300" b="0" dirty="0">
                <a:solidFill>
                  <a:schemeClr val="tx1"/>
                </a:solidFill>
              </a:rPr>
              <a:t/>
            </a:r>
            <a:br>
              <a:rPr lang="en-US" sz="2300" b="0" dirty="0">
                <a:solidFill>
                  <a:schemeClr val="tx1"/>
                </a:solidFill>
              </a:rPr>
            </a:br>
            <a:r>
              <a:rPr lang="en-US" sz="2300" b="0" dirty="0">
                <a:solidFill>
                  <a:schemeClr val="tx1"/>
                </a:solidFill>
              </a:rPr>
              <a:t>Dark Matter??</a:t>
            </a:r>
            <a:br>
              <a:rPr lang="en-US" sz="2300" b="0" dirty="0">
                <a:solidFill>
                  <a:schemeClr val="tx1"/>
                </a:solidFill>
              </a:rPr>
            </a:br>
            <a:r>
              <a:rPr lang="en-US" sz="2300" dirty="0"/>
              <a:t/>
            </a:r>
            <a:br>
              <a:rPr lang="en-US" sz="2300" dirty="0"/>
            </a:br>
            <a:r>
              <a:rPr lang="en-US" sz="2300" dirty="0"/>
              <a:t>How Abundant is it?</a:t>
            </a:r>
            <a:br>
              <a:rPr lang="en-US" sz="2300" dirty="0"/>
            </a:br>
            <a:r>
              <a:rPr lang="en-US" sz="2300" b="0" dirty="0">
                <a:solidFill>
                  <a:srgbClr val="FFFFFF"/>
                </a:solidFill>
              </a:rPr>
              <a:t>27% of the contents of the Universe</a:t>
            </a: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t>What is their composition? </a:t>
            </a:r>
            <a:r>
              <a:rPr lang="en-US" sz="2300" b="0" dirty="0">
                <a:solidFill>
                  <a:srgbClr val="FFFFFF"/>
                </a:solidFill>
              </a:rPr>
              <a:t>Unknown</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dirty="0"/>
              <a:t>How far can we observe them from? </a:t>
            </a:r>
            <a:br>
              <a:rPr lang="en-US" sz="2300" dirty="0"/>
            </a:br>
            <a:r>
              <a:rPr lang="nl-NL" sz="2300" b="0" dirty="0" err="1">
                <a:solidFill>
                  <a:srgbClr val="FFFFFF"/>
                </a:solidFill>
              </a:rPr>
              <a:t>Indirectly</a:t>
            </a:r>
            <a:r>
              <a:rPr lang="nl-NL" sz="2300" b="0" dirty="0">
                <a:solidFill>
                  <a:srgbClr val="FFFFFF"/>
                </a:solidFill>
              </a:rPr>
              <a:t> </a:t>
            </a:r>
            <a:r>
              <a:rPr lang="nl-NL" sz="2300" b="0" dirty="0" err="1">
                <a:solidFill>
                  <a:srgbClr val="FFFFFF"/>
                </a:solidFill>
              </a:rPr>
              <a:t>from</a:t>
            </a:r>
            <a:r>
              <a:rPr lang="nl-NL" sz="2300" b="0" dirty="0">
                <a:solidFill>
                  <a:srgbClr val="FFFFFF"/>
                </a:solidFill>
              </a:rPr>
              <a:t> </a:t>
            </a:r>
            <a:r>
              <a:rPr lang="nl-NL" sz="2300" b="0" dirty="0" err="1">
                <a:solidFill>
                  <a:srgbClr val="FFFFFF"/>
                </a:solidFill>
              </a:rPr>
              <a:t>z</a:t>
            </a:r>
            <a:r>
              <a:rPr lang="nl-NL" sz="2300" b="0" dirty="0">
                <a:solidFill>
                  <a:srgbClr val="FFFFFF"/>
                </a:solidFill>
              </a:rPr>
              <a:t>=1100; Large </a:t>
            </a:r>
            <a:r>
              <a:rPr lang="nl-NL" sz="2300" b="0" dirty="0" err="1">
                <a:solidFill>
                  <a:srgbClr val="FFFFFF"/>
                </a:solidFill>
              </a:rPr>
              <a:t>Scale</a:t>
            </a:r>
            <a:r>
              <a:rPr lang="nl-NL" sz="2300" b="0" dirty="0">
                <a:solidFill>
                  <a:srgbClr val="FFFFFF"/>
                </a:solidFill>
              </a:rPr>
              <a:t> </a:t>
            </a:r>
            <a:r>
              <a:rPr lang="nl-NL" sz="2300" b="0" dirty="0" err="1">
                <a:solidFill>
                  <a:srgbClr val="FFFFFF"/>
                </a:solidFill>
              </a:rPr>
              <a:t>Structure</a:t>
            </a:r>
            <a:r>
              <a:rPr lang="nl-NL" sz="2300" b="0" dirty="0">
                <a:solidFill>
                  <a:srgbClr val="FFFFFF"/>
                </a:solidFill>
              </a:rPr>
              <a:t>, Clusters, </a:t>
            </a:r>
            <a:r>
              <a:rPr lang="nl-NL" sz="2300" b="0" dirty="0" err="1">
                <a:solidFill>
                  <a:srgbClr val="FFFFFF"/>
                </a:solidFill>
              </a:rPr>
              <a:t>galaxy</a:t>
            </a:r>
            <a:r>
              <a:rPr lang="nl-NL" sz="2300" b="0" dirty="0">
                <a:solidFill>
                  <a:srgbClr val="FFFFFF"/>
                </a:solidFill>
              </a:rPr>
              <a:t> </a:t>
            </a:r>
            <a:r>
              <a:rPr lang="nl-NL" sz="2300" b="0" dirty="0" err="1">
                <a:solidFill>
                  <a:srgbClr val="FFFFFF"/>
                </a:solidFill>
              </a:rPr>
              <a:t>rotation</a:t>
            </a:r>
            <a:r>
              <a:rPr lang="nl-NL" sz="2300" b="0" dirty="0">
                <a:solidFill>
                  <a:srgbClr val="FFFFFF"/>
                </a:solidFill>
              </a:rPr>
              <a:t> curves</a:t>
            </a:r>
            <a:br>
              <a:rPr lang="nl-NL" sz="2300" b="0" dirty="0">
                <a:solidFill>
                  <a:srgbClr val="FFFFFF"/>
                </a:solidFill>
              </a:rPr>
            </a:br>
            <a:r>
              <a:rPr lang="nl-NL" sz="2300" b="0" dirty="0">
                <a:solidFill>
                  <a:srgbClr val="FFFFFF"/>
                </a:solidFill>
              </a:rPr>
              <a:t/>
            </a:r>
            <a:br>
              <a:rPr lang="nl-NL" sz="2300" b="0" dirty="0">
                <a:solidFill>
                  <a:srgbClr val="FFFFFF"/>
                </a:solidFill>
              </a:rPr>
            </a:br>
            <a:r>
              <a:rPr lang="nl-NL" sz="2300" b="0" dirty="0">
                <a:solidFill>
                  <a:srgbClr val="FFFFFF"/>
                </a:solidFill>
              </a:rPr>
              <a:t/>
            </a:r>
            <a:br>
              <a:rPr lang="nl-NL" sz="2300" b="0" dirty="0">
                <a:solidFill>
                  <a:srgbClr val="FFFFFF"/>
                </a:solidFill>
              </a:rPr>
            </a:br>
            <a:r>
              <a:rPr lang="nl-NL" sz="2300" b="0" dirty="0">
                <a:solidFill>
                  <a:srgbClr val="FFFFFF"/>
                </a:solidFill>
              </a:rPr>
              <a:t/>
            </a:r>
            <a:br>
              <a:rPr lang="nl-NL" sz="2300" b="0" dirty="0">
                <a:solidFill>
                  <a:srgbClr val="FFFFFF"/>
                </a:solidFill>
              </a:rPr>
            </a:br>
            <a:r>
              <a:rPr lang="nl-NL" sz="2300" b="0" dirty="0">
                <a:solidFill>
                  <a:srgbClr val="FFFFFF"/>
                </a:solidFill>
              </a:rPr>
              <a:t/>
            </a:r>
            <a:br>
              <a:rPr lang="nl-NL" sz="2300" b="0" dirty="0">
                <a:solidFill>
                  <a:srgbClr val="FFFFFF"/>
                </a:solidFill>
              </a:rPr>
            </a:br>
            <a:r>
              <a:rPr lang="nl-NL" sz="2300" b="0" dirty="0">
                <a:solidFill>
                  <a:srgbClr val="FFFFFF"/>
                </a:solidFill>
              </a:rPr>
              <a:t/>
            </a:r>
            <a:br>
              <a:rPr lang="nl-NL" sz="2300" b="0" dirty="0">
                <a:solidFill>
                  <a:srgbClr val="FFFFFF"/>
                </a:solidFill>
              </a:rPr>
            </a:br>
            <a:endParaRPr lang="en-US" sz="2300" dirty="0">
              <a:solidFill>
                <a:srgbClr val="FFFFFF"/>
              </a:solidFill>
            </a:endParaRPr>
          </a:p>
        </p:txBody>
      </p:sp>
    </p:spTree>
    <p:extLst>
      <p:ext uri="{BB962C8B-B14F-4D97-AF65-F5344CB8AC3E}">
        <p14:creationId xmlns:p14="http://schemas.microsoft.com/office/powerpoint/2010/main" val="64082980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is the easiest Cosmic Particle or “</a:t>
            </a:r>
            <a:r>
              <a:rPr lang="en-US" sz="2300" dirty="0" err="1"/>
              <a:t>Astroparticle</a:t>
            </a:r>
            <a:r>
              <a:rPr lang="en-US" sz="2300" dirty="0"/>
              <a:t>” to detect? </a:t>
            </a:r>
            <a:r>
              <a:rPr lang="en-US" sz="2300" dirty="0">
                <a:solidFill>
                  <a:schemeClr val="tx1"/>
                </a:solidFill>
              </a:rPr>
              <a:t>Photon!</a:t>
            </a:r>
            <a:br>
              <a:rPr lang="en-US" sz="2300" dirty="0">
                <a:solidFill>
                  <a:schemeClr val="tx1"/>
                </a:solidFill>
              </a:rPr>
            </a:br>
            <a:r>
              <a:rPr lang="en-US" sz="2300" dirty="0"/>
              <a:t/>
            </a:r>
            <a:br>
              <a:rPr lang="en-US" sz="2300" dirty="0"/>
            </a:br>
            <a:r>
              <a:rPr lang="en-US" sz="2300" dirty="0"/>
              <a:t>In what Energy range do we observe them?</a:t>
            </a:r>
            <a:br>
              <a:rPr lang="en-US" sz="2300" dirty="0"/>
            </a:br>
            <a:r>
              <a:rPr lang="en-US" sz="2300" b="0" dirty="0">
                <a:solidFill>
                  <a:srgbClr val="FFFFFF"/>
                </a:solidFill>
              </a:rPr>
              <a:t>10</a:t>
            </a:r>
            <a:r>
              <a:rPr lang="en-US" sz="2300" b="0" baseline="30000" dirty="0">
                <a:solidFill>
                  <a:srgbClr val="FFFFFF"/>
                </a:solidFill>
              </a:rPr>
              <a:t>-9</a:t>
            </a:r>
            <a:r>
              <a:rPr lang="en-US" sz="2300" b="0" dirty="0">
                <a:solidFill>
                  <a:srgbClr val="FFFFFF"/>
                </a:solidFill>
              </a:rPr>
              <a:t> </a:t>
            </a:r>
            <a:r>
              <a:rPr lang="en-US" sz="2300" b="0" dirty="0" err="1">
                <a:solidFill>
                  <a:srgbClr val="FFFFFF"/>
                </a:solidFill>
              </a:rPr>
              <a:t>eV</a:t>
            </a:r>
            <a:r>
              <a:rPr lang="en-US" sz="2300" b="0" dirty="0">
                <a:solidFill>
                  <a:srgbClr val="FFFFFF"/>
                </a:solidFill>
              </a:rPr>
              <a:t> to 10</a:t>
            </a:r>
            <a:r>
              <a:rPr lang="en-US" sz="2300" b="0" baseline="30000" dirty="0">
                <a:solidFill>
                  <a:srgbClr val="FFFFFF"/>
                </a:solidFill>
              </a:rPr>
              <a:t>14</a:t>
            </a:r>
            <a:r>
              <a:rPr lang="en-US" sz="2300" b="0" dirty="0">
                <a:solidFill>
                  <a:srgbClr val="FFFFFF"/>
                </a:solidFill>
              </a:rPr>
              <a:t> </a:t>
            </a:r>
            <a:r>
              <a:rPr lang="en-US" sz="2300" b="0" dirty="0" err="1">
                <a:solidFill>
                  <a:srgbClr val="FFFFFF"/>
                </a:solidFill>
              </a:rPr>
              <a:t>eV</a:t>
            </a:r>
            <a:r>
              <a:rPr lang="en-US" sz="2300" b="0" dirty="0">
                <a:solidFill>
                  <a:srgbClr val="FFFFFF"/>
                </a:solidFill>
              </a:rPr>
              <a:t>    (1 </a:t>
            </a:r>
            <a:r>
              <a:rPr lang="en-US" sz="2300" b="0" dirty="0" err="1">
                <a:solidFill>
                  <a:srgbClr val="FFFFFF"/>
                </a:solidFill>
              </a:rPr>
              <a:t>eV</a:t>
            </a:r>
            <a:r>
              <a:rPr lang="en-US" sz="2300" b="0" dirty="0">
                <a:solidFill>
                  <a:srgbClr val="FFFFFF"/>
                </a:solidFill>
              </a:rPr>
              <a:t> = 2.4 10</a:t>
            </a:r>
            <a:r>
              <a:rPr lang="en-US" sz="2300" b="0" baseline="30000" dirty="0">
                <a:solidFill>
                  <a:srgbClr val="FFFFFF"/>
                </a:solidFill>
              </a:rPr>
              <a:t>14</a:t>
            </a:r>
            <a:r>
              <a:rPr lang="en-US" sz="2300" b="0" dirty="0">
                <a:solidFill>
                  <a:srgbClr val="FFFFFF"/>
                </a:solidFill>
              </a:rPr>
              <a:t> Hz)</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dirty="0"/>
              <a:t>How far can we observe them from?</a:t>
            </a:r>
            <a:br>
              <a:rPr lang="en-US" sz="2300" dirty="0"/>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endParaRPr lang="en-US" sz="2300" dirty="0">
              <a:solidFill>
                <a:srgbClr val="FFFFFF"/>
              </a:solidFill>
            </a:endParaRPr>
          </a:p>
        </p:txBody>
      </p:sp>
    </p:spTree>
    <p:extLst>
      <p:ext uri="{BB962C8B-B14F-4D97-AF65-F5344CB8AC3E}">
        <p14:creationId xmlns:p14="http://schemas.microsoft.com/office/powerpoint/2010/main" val="2955964484"/>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hardest Cosmic Particles to detect? </a:t>
            </a:r>
            <a:r>
              <a:rPr lang="en-US" sz="2300" b="0" dirty="0">
                <a:solidFill>
                  <a:schemeClr val="tx1"/>
                </a:solidFill>
              </a:rPr>
              <a:t/>
            </a:r>
            <a:br>
              <a:rPr lang="en-US" sz="2300" b="0" dirty="0">
                <a:solidFill>
                  <a:schemeClr val="tx1"/>
                </a:solidFill>
              </a:rPr>
            </a:br>
            <a:r>
              <a:rPr lang="en-US" sz="2300" b="0" dirty="0">
                <a:solidFill>
                  <a:schemeClr val="tx1"/>
                </a:solidFill>
              </a:rPr>
              <a:t>Dark Matter??</a:t>
            </a:r>
            <a:br>
              <a:rPr lang="en-US" sz="2300" b="0" dirty="0">
                <a:solidFill>
                  <a:schemeClr val="tx1"/>
                </a:solidFill>
              </a:rPr>
            </a:br>
            <a:r>
              <a:rPr lang="en-US" sz="2300" dirty="0"/>
              <a:t/>
            </a:r>
            <a:br>
              <a:rPr lang="en-US" sz="2300" dirty="0"/>
            </a:br>
            <a:r>
              <a:rPr lang="en-US" sz="2300" dirty="0"/>
              <a:t>How Abundant is it?</a:t>
            </a:r>
            <a:br>
              <a:rPr lang="en-US" sz="2300" dirty="0"/>
            </a:br>
            <a:r>
              <a:rPr lang="en-US" sz="2300" b="0" dirty="0">
                <a:solidFill>
                  <a:srgbClr val="FFFFFF"/>
                </a:solidFill>
              </a:rPr>
              <a:t>27% of the contents of the Universe</a:t>
            </a: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t>What is their composition? </a:t>
            </a:r>
            <a:r>
              <a:rPr lang="en-US" sz="2300" b="0" dirty="0">
                <a:solidFill>
                  <a:srgbClr val="FFFFFF"/>
                </a:solidFill>
              </a:rPr>
              <a:t>Unknown</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dirty="0"/>
              <a:t>How far can we observe them from? </a:t>
            </a:r>
            <a:br>
              <a:rPr lang="en-US" sz="2300" dirty="0"/>
            </a:br>
            <a:r>
              <a:rPr lang="nl-NL" sz="2300" b="0" dirty="0" err="1">
                <a:solidFill>
                  <a:srgbClr val="FFFFFF"/>
                </a:solidFill>
              </a:rPr>
              <a:t>Indirectly</a:t>
            </a:r>
            <a:r>
              <a:rPr lang="nl-NL" sz="2300" b="0" dirty="0">
                <a:solidFill>
                  <a:srgbClr val="FFFFFF"/>
                </a:solidFill>
              </a:rPr>
              <a:t> </a:t>
            </a:r>
            <a:r>
              <a:rPr lang="nl-NL" sz="2300" b="0" dirty="0" err="1">
                <a:solidFill>
                  <a:srgbClr val="FFFFFF"/>
                </a:solidFill>
              </a:rPr>
              <a:t>from</a:t>
            </a:r>
            <a:r>
              <a:rPr lang="nl-NL" sz="2300" b="0" dirty="0">
                <a:solidFill>
                  <a:srgbClr val="FFFFFF"/>
                </a:solidFill>
              </a:rPr>
              <a:t> </a:t>
            </a:r>
            <a:r>
              <a:rPr lang="nl-NL" sz="2300" b="0" dirty="0" err="1">
                <a:solidFill>
                  <a:srgbClr val="FFFFFF"/>
                </a:solidFill>
              </a:rPr>
              <a:t>z</a:t>
            </a:r>
            <a:r>
              <a:rPr lang="nl-NL" sz="2300" b="0" dirty="0">
                <a:solidFill>
                  <a:srgbClr val="FFFFFF"/>
                </a:solidFill>
              </a:rPr>
              <a:t>=1100, Clusters, </a:t>
            </a:r>
            <a:r>
              <a:rPr lang="nl-NL" sz="2300" b="0" dirty="0" err="1">
                <a:solidFill>
                  <a:srgbClr val="FFFFFF"/>
                </a:solidFill>
              </a:rPr>
              <a:t>galaxies</a:t>
            </a:r>
            <a:r>
              <a:rPr lang="nl-NL" sz="2300" b="0" dirty="0">
                <a:solidFill>
                  <a:srgbClr val="FFFFFF"/>
                </a:solidFill>
              </a:rPr>
              <a:t/>
            </a:r>
            <a:br>
              <a:rPr lang="nl-NL" sz="2300" b="0" dirty="0">
                <a:solidFill>
                  <a:srgbClr val="FFFFFF"/>
                </a:solidFill>
              </a:rPr>
            </a:br>
            <a:r>
              <a:rPr lang="nl-NL" sz="2300" b="0" dirty="0">
                <a:solidFill>
                  <a:srgbClr val="FFFFFF"/>
                </a:solidFill>
              </a:rPr>
              <a:t/>
            </a:r>
            <a:br>
              <a:rPr lang="nl-NL" sz="2300" b="0" dirty="0">
                <a:solidFill>
                  <a:srgbClr val="FFFFFF"/>
                </a:solidFill>
              </a:rPr>
            </a:br>
            <a:r>
              <a:rPr lang="en-US" sz="2300" dirty="0"/>
              <a:t>How are they generated? </a:t>
            </a: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endParaRPr lang="en-US" sz="2300" b="0" dirty="0">
              <a:solidFill>
                <a:srgbClr val="FFFFFF"/>
              </a:solidFill>
            </a:endParaRPr>
          </a:p>
        </p:txBody>
      </p:sp>
    </p:spTree>
    <p:extLst>
      <p:ext uri="{BB962C8B-B14F-4D97-AF65-F5344CB8AC3E}">
        <p14:creationId xmlns:p14="http://schemas.microsoft.com/office/powerpoint/2010/main" val="5517733"/>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hardest Cosmic Particles to detect? </a:t>
            </a:r>
            <a:r>
              <a:rPr lang="en-US" sz="2300" b="0" dirty="0">
                <a:solidFill>
                  <a:schemeClr val="tx1"/>
                </a:solidFill>
              </a:rPr>
              <a:t/>
            </a:r>
            <a:br>
              <a:rPr lang="en-US" sz="2300" b="0" dirty="0">
                <a:solidFill>
                  <a:schemeClr val="tx1"/>
                </a:solidFill>
              </a:rPr>
            </a:br>
            <a:r>
              <a:rPr lang="en-US" sz="2300" b="0" dirty="0">
                <a:solidFill>
                  <a:schemeClr val="tx1"/>
                </a:solidFill>
              </a:rPr>
              <a:t>Dark Matter??</a:t>
            </a:r>
            <a:br>
              <a:rPr lang="en-US" sz="2300" b="0" dirty="0">
                <a:solidFill>
                  <a:schemeClr val="tx1"/>
                </a:solidFill>
              </a:rPr>
            </a:br>
            <a:r>
              <a:rPr lang="en-US" sz="2300" dirty="0"/>
              <a:t/>
            </a:r>
            <a:br>
              <a:rPr lang="en-US" sz="2300" dirty="0"/>
            </a:br>
            <a:r>
              <a:rPr lang="en-US" sz="2300" dirty="0"/>
              <a:t>How Abundant is it?</a:t>
            </a:r>
            <a:br>
              <a:rPr lang="en-US" sz="2300" dirty="0"/>
            </a:br>
            <a:r>
              <a:rPr lang="en-US" sz="2300" b="0" dirty="0">
                <a:solidFill>
                  <a:srgbClr val="FFFFFF"/>
                </a:solidFill>
              </a:rPr>
              <a:t>27% of the contents of the Universe</a:t>
            </a: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t>What is their composition? </a:t>
            </a:r>
            <a:r>
              <a:rPr lang="en-US" sz="2300" b="0" dirty="0">
                <a:solidFill>
                  <a:srgbClr val="FFFFFF"/>
                </a:solidFill>
              </a:rPr>
              <a:t>Unknown</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dirty="0"/>
              <a:t>How far can we observe them from? </a:t>
            </a:r>
            <a:br>
              <a:rPr lang="en-US" sz="2300" dirty="0"/>
            </a:br>
            <a:r>
              <a:rPr lang="nl-NL" sz="2300" b="0" dirty="0" err="1">
                <a:solidFill>
                  <a:srgbClr val="FFFFFF"/>
                </a:solidFill>
              </a:rPr>
              <a:t>Indirectly</a:t>
            </a:r>
            <a:r>
              <a:rPr lang="nl-NL" sz="2300" b="0" dirty="0">
                <a:solidFill>
                  <a:srgbClr val="FFFFFF"/>
                </a:solidFill>
              </a:rPr>
              <a:t> </a:t>
            </a:r>
            <a:r>
              <a:rPr lang="nl-NL" sz="2300" b="0" dirty="0" err="1">
                <a:solidFill>
                  <a:srgbClr val="FFFFFF"/>
                </a:solidFill>
              </a:rPr>
              <a:t>from</a:t>
            </a:r>
            <a:r>
              <a:rPr lang="nl-NL" sz="2300" b="0" dirty="0">
                <a:solidFill>
                  <a:srgbClr val="FFFFFF"/>
                </a:solidFill>
              </a:rPr>
              <a:t> </a:t>
            </a:r>
            <a:r>
              <a:rPr lang="nl-NL" sz="2300" b="0" dirty="0" err="1">
                <a:solidFill>
                  <a:srgbClr val="FFFFFF"/>
                </a:solidFill>
              </a:rPr>
              <a:t>z</a:t>
            </a:r>
            <a:r>
              <a:rPr lang="nl-NL" sz="2300" b="0" dirty="0">
                <a:solidFill>
                  <a:srgbClr val="FFFFFF"/>
                </a:solidFill>
              </a:rPr>
              <a:t>=1100, Clusters, </a:t>
            </a:r>
            <a:r>
              <a:rPr lang="nl-NL" sz="2300" b="0" dirty="0" err="1">
                <a:solidFill>
                  <a:srgbClr val="FFFFFF"/>
                </a:solidFill>
              </a:rPr>
              <a:t>galaxies</a:t>
            </a:r>
            <a:r>
              <a:rPr lang="nl-NL" sz="2300" b="0" dirty="0">
                <a:solidFill>
                  <a:srgbClr val="FFFFFF"/>
                </a:solidFill>
              </a:rPr>
              <a:t/>
            </a:r>
            <a:br>
              <a:rPr lang="nl-NL" sz="2300" b="0" dirty="0">
                <a:solidFill>
                  <a:srgbClr val="FFFFFF"/>
                </a:solidFill>
              </a:rPr>
            </a:br>
            <a:r>
              <a:rPr lang="nl-NL" sz="2300" b="0" dirty="0">
                <a:solidFill>
                  <a:srgbClr val="FFFFFF"/>
                </a:solidFill>
              </a:rPr>
              <a:t/>
            </a:r>
            <a:br>
              <a:rPr lang="nl-NL" sz="2300" b="0" dirty="0">
                <a:solidFill>
                  <a:srgbClr val="FFFFFF"/>
                </a:solidFill>
              </a:rPr>
            </a:br>
            <a:r>
              <a:rPr lang="en-US" sz="2300" dirty="0"/>
              <a:t>How are they generated? </a:t>
            </a:r>
            <a:r>
              <a:rPr lang="en-US" sz="2300" b="0" dirty="0">
                <a:solidFill>
                  <a:srgbClr val="FFFFFF"/>
                </a:solidFill>
              </a:rPr>
              <a:t/>
            </a:r>
            <a:br>
              <a:rPr lang="en-US" sz="2300" b="0" dirty="0">
                <a:solidFill>
                  <a:srgbClr val="FFFFFF"/>
                </a:solidFill>
              </a:rPr>
            </a:br>
            <a:r>
              <a:rPr lang="en-US" sz="2300" b="0" dirty="0">
                <a:solidFill>
                  <a:srgbClr val="FFFFFF"/>
                </a:solidFill>
              </a:rPr>
              <a:t>Early Universe??</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endParaRPr lang="en-US" sz="2300" dirty="0">
              <a:solidFill>
                <a:srgbClr val="FFFFFF"/>
              </a:solidFill>
            </a:endParaRPr>
          </a:p>
        </p:txBody>
      </p:sp>
    </p:spTree>
    <p:extLst>
      <p:ext uri="{BB962C8B-B14F-4D97-AF65-F5344CB8AC3E}">
        <p14:creationId xmlns:p14="http://schemas.microsoft.com/office/powerpoint/2010/main" val="2900083427"/>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hardest Cosmic Particles to detect? </a:t>
            </a:r>
            <a:r>
              <a:rPr lang="en-US" sz="2300" b="0" dirty="0">
                <a:solidFill>
                  <a:schemeClr val="tx1"/>
                </a:solidFill>
              </a:rPr>
              <a:t/>
            </a:r>
            <a:br>
              <a:rPr lang="en-US" sz="2300" b="0" dirty="0">
                <a:solidFill>
                  <a:schemeClr val="tx1"/>
                </a:solidFill>
              </a:rPr>
            </a:br>
            <a:r>
              <a:rPr lang="en-US" sz="2300" b="0" dirty="0">
                <a:solidFill>
                  <a:schemeClr val="tx1"/>
                </a:solidFill>
              </a:rPr>
              <a:t>Dark Matter??</a:t>
            </a:r>
            <a:br>
              <a:rPr lang="en-US" sz="2300" b="0" dirty="0">
                <a:solidFill>
                  <a:schemeClr val="tx1"/>
                </a:solidFill>
              </a:rPr>
            </a:br>
            <a:r>
              <a:rPr lang="en-US" sz="2300" dirty="0"/>
              <a:t/>
            </a:r>
            <a:br>
              <a:rPr lang="en-US" sz="2300" dirty="0"/>
            </a:br>
            <a:r>
              <a:rPr lang="en-US" sz="2300" dirty="0"/>
              <a:t>How Abundant is it?</a:t>
            </a:r>
            <a:br>
              <a:rPr lang="en-US" sz="2300" dirty="0"/>
            </a:br>
            <a:r>
              <a:rPr lang="en-US" sz="2300" b="0" dirty="0">
                <a:solidFill>
                  <a:srgbClr val="FFFFFF"/>
                </a:solidFill>
              </a:rPr>
              <a:t>27% of the contents of the Universe</a:t>
            </a: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t>What is their composition? </a:t>
            </a:r>
            <a:r>
              <a:rPr lang="en-US" sz="2300" b="0" dirty="0">
                <a:solidFill>
                  <a:srgbClr val="FFFFFF"/>
                </a:solidFill>
              </a:rPr>
              <a:t>Unknown</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dirty="0"/>
              <a:t>How far can we observe them from? </a:t>
            </a:r>
            <a:br>
              <a:rPr lang="en-US" sz="2300" dirty="0"/>
            </a:br>
            <a:r>
              <a:rPr lang="nl-NL" sz="2300" b="0" dirty="0" err="1">
                <a:solidFill>
                  <a:srgbClr val="FFFFFF"/>
                </a:solidFill>
              </a:rPr>
              <a:t>Indirectly</a:t>
            </a:r>
            <a:r>
              <a:rPr lang="nl-NL" sz="2300" b="0" dirty="0">
                <a:solidFill>
                  <a:srgbClr val="FFFFFF"/>
                </a:solidFill>
              </a:rPr>
              <a:t> </a:t>
            </a:r>
            <a:r>
              <a:rPr lang="nl-NL" sz="2300" b="0" dirty="0" err="1">
                <a:solidFill>
                  <a:srgbClr val="FFFFFF"/>
                </a:solidFill>
              </a:rPr>
              <a:t>from</a:t>
            </a:r>
            <a:r>
              <a:rPr lang="nl-NL" sz="2300" b="0" dirty="0">
                <a:solidFill>
                  <a:srgbClr val="FFFFFF"/>
                </a:solidFill>
              </a:rPr>
              <a:t> </a:t>
            </a:r>
            <a:r>
              <a:rPr lang="nl-NL" sz="2300" b="0" dirty="0" err="1">
                <a:solidFill>
                  <a:srgbClr val="FFFFFF"/>
                </a:solidFill>
              </a:rPr>
              <a:t>z</a:t>
            </a:r>
            <a:r>
              <a:rPr lang="nl-NL" sz="2300" b="0" dirty="0">
                <a:solidFill>
                  <a:srgbClr val="FFFFFF"/>
                </a:solidFill>
              </a:rPr>
              <a:t>=1100, Clusters, </a:t>
            </a:r>
            <a:r>
              <a:rPr lang="nl-NL" sz="2300" b="0" dirty="0" err="1">
                <a:solidFill>
                  <a:srgbClr val="FFFFFF"/>
                </a:solidFill>
              </a:rPr>
              <a:t>galaxies</a:t>
            </a:r>
            <a:r>
              <a:rPr lang="nl-NL" sz="2300" b="0" dirty="0">
                <a:solidFill>
                  <a:srgbClr val="FFFFFF"/>
                </a:solidFill>
              </a:rPr>
              <a:t/>
            </a:r>
            <a:br>
              <a:rPr lang="nl-NL" sz="2300" b="0" dirty="0">
                <a:solidFill>
                  <a:srgbClr val="FFFFFF"/>
                </a:solidFill>
              </a:rPr>
            </a:br>
            <a:r>
              <a:rPr lang="nl-NL" sz="2300" b="0" dirty="0">
                <a:solidFill>
                  <a:srgbClr val="FFFFFF"/>
                </a:solidFill>
              </a:rPr>
              <a:t/>
            </a:r>
            <a:br>
              <a:rPr lang="nl-NL" sz="2300" b="0" dirty="0">
                <a:solidFill>
                  <a:srgbClr val="FFFFFF"/>
                </a:solidFill>
              </a:rPr>
            </a:br>
            <a:r>
              <a:rPr lang="en-US" sz="2300" dirty="0"/>
              <a:t>How are they generated? </a:t>
            </a:r>
            <a:r>
              <a:rPr lang="en-US" sz="2300" b="0" dirty="0">
                <a:solidFill>
                  <a:srgbClr val="FFFFFF"/>
                </a:solidFill>
              </a:rPr>
              <a:t/>
            </a:r>
            <a:br>
              <a:rPr lang="en-US" sz="2300" b="0" dirty="0">
                <a:solidFill>
                  <a:srgbClr val="FFFFFF"/>
                </a:solidFill>
              </a:rPr>
            </a:br>
            <a:r>
              <a:rPr lang="en-US" sz="2300" b="0" dirty="0">
                <a:solidFill>
                  <a:srgbClr val="FFFFFF"/>
                </a:solidFill>
              </a:rPr>
              <a:t>Early Universe??</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dirty="0"/>
              <a:t>How are we trying to observe them?</a:t>
            </a:r>
            <a:br>
              <a:rPr lang="en-US" sz="2300" dirty="0"/>
            </a:br>
            <a:r>
              <a:rPr lang="en-US" sz="2300" dirty="0"/>
              <a:t/>
            </a:r>
            <a:br>
              <a:rPr lang="en-US" sz="2300" dirty="0"/>
            </a:br>
            <a:endParaRPr lang="en-US" sz="2300" b="0" dirty="0">
              <a:solidFill>
                <a:srgbClr val="FFFFFF"/>
              </a:solidFill>
            </a:endParaRPr>
          </a:p>
        </p:txBody>
      </p:sp>
    </p:spTree>
    <p:extLst>
      <p:ext uri="{BB962C8B-B14F-4D97-AF65-F5344CB8AC3E}">
        <p14:creationId xmlns:p14="http://schemas.microsoft.com/office/powerpoint/2010/main" val="246925625"/>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hardest Cosmic Particles to detect? </a:t>
            </a:r>
            <a:r>
              <a:rPr lang="en-US" sz="2300" b="0" dirty="0">
                <a:solidFill>
                  <a:schemeClr val="tx1"/>
                </a:solidFill>
              </a:rPr>
              <a:t/>
            </a:r>
            <a:br>
              <a:rPr lang="en-US" sz="2300" b="0" dirty="0">
                <a:solidFill>
                  <a:schemeClr val="tx1"/>
                </a:solidFill>
              </a:rPr>
            </a:br>
            <a:r>
              <a:rPr lang="en-US" sz="2300" b="0" dirty="0">
                <a:solidFill>
                  <a:schemeClr val="tx1"/>
                </a:solidFill>
              </a:rPr>
              <a:t>Dark Matter??</a:t>
            </a:r>
            <a:br>
              <a:rPr lang="en-US" sz="2300" b="0" dirty="0">
                <a:solidFill>
                  <a:schemeClr val="tx1"/>
                </a:solidFill>
              </a:rPr>
            </a:br>
            <a:r>
              <a:rPr lang="en-US" sz="2300" dirty="0"/>
              <a:t/>
            </a:r>
            <a:br>
              <a:rPr lang="en-US" sz="2300" dirty="0"/>
            </a:br>
            <a:r>
              <a:rPr lang="en-US" sz="2300" dirty="0"/>
              <a:t>How Abundant is it?</a:t>
            </a:r>
            <a:br>
              <a:rPr lang="en-US" sz="2300" dirty="0"/>
            </a:br>
            <a:r>
              <a:rPr lang="en-US" sz="2300" b="0" dirty="0">
                <a:solidFill>
                  <a:srgbClr val="FFFFFF"/>
                </a:solidFill>
              </a:rPr>
              <a:t>27% of the contents of the Universe</a:t>
            </a: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t>What is their composition? </a:t>
            </a:r>
            <a:r>
              <a:rPr lang="en-US" sz="2300" b="0" dirty="0">
                <a:solidFill>
                  <a:srgbClr val="FFFFFF"/>
                </a:solidFill>
              </a:rPr>
              <a:t>Unknown</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dirty="0"/>
              <a:t>How far can we observe them from? </a:t>
            </a:r>
            <a:br>
              <a:rPr lang="en-US" sz="2300" dirty="0"/>
            </a:br>
            <a:r>
              <a:rPr lang="nl-NL" sz="2300" b="0" dirty="0" err="1">
                <a:solidFill>
                  <a:srgbClr val="FFFFFF"/>
                </a:solidFill>
              </a:rPr>
              <a:t>Indirectly</a:t>
            </a:r>
            <a:r>
              <a:rPr lang="nl-NL" sz="2300" b="0" dirty="0">
                <a:solidFill>
                  <a:srgbClr val="FFFFFF"/>
                </a:solidFill>
              </a:rPr>
              <a:t> </a:t>
            </a:r>
            <a:r>
              <a:rPr lang="nl-NL" sz="2300" b="0" dirty="0" err="1">
                <a:solidFill>
                  <a:srgbClr val="FFFFFF"/>
                </a:solidFill>
              </a:rPr>
              <a:t>from</a:t>
            </a:r>
            <a:r>
              <a:rPr lang="nl-NL" sz="2300" b="0" dirty="0">
                <a:solidFill>
                  <a:srgbClr val="FFFFFF"/>
                </a:solidFill>
              </a:rPr>
              <a:t> </a:t>
            </a:r>
            <a:r>
              <a:rPr lang="nl-NL" sz="2300" b="0" dirty="0" err="1">
                <a:solidFill>
                  <a:srgbClr val="FFFFFF"/>
                </a:solidFill>
              </a:rPr>
              <a:t>z</a:t>
            </a:r>
            <a:r>
              <a:rPr lang="nl-NL" sz="2300" b="0" dirty="0">
                <a:solidFill>
                  <a:srgbClr val="FFFFFF"/>
                </a:solidFill>
              </a:rPr>
              <a:t>=1100, Clusters, </a:t>
            </a:r>
            <a:r>
              <a:rPr lang="nl-NL" sz="2300" b="0" dirty="0" err="1">
                <a:solidFill>
                  <a:srgbClr val="FFFFFF"/>
                </a:solidFill>
              </a:rPr>
              <a:t>galaxies</a:t>
            </a:r>
            <a:r>
              <a:rPr lang="nl-NL" sz="2300" b="0" dirty="0">
                <a:solidFill>
                  <a:srgbClr val="FFFFFF"/>
                </a:solidFill>
              </a:rPr>
              <a:t/>
            </a:r>
            <a:br>
              <a:rPr lang="nl-NL" sz="2300" b="0" dirty="0">
                <a:solidFill>
                  <a:srgbClr val="FFFFFF"/>
                </a:solidFill>
              </a:rPr>
            </a:br>
            <a:r>
              <a:rPr lang="nl-NL" sz="2300" b="0" dirty="0">
                <a:solidFill>
                  <a:srgbClr val="FFFFFF"/>
                </a:solidFill>
              </a:rPr>
              <a:t/>
            </a:r>
            <a:br>
              <a:rPr lang="nl-NL" sz="2300" b="0" dirty="0">
                <a:solidFill>
                  <a:srgbClr val="FFFFFF"/>
                </a:solidFill>
              </a:rPr>
            </a:br>
            <a:r>
              <a:rPr lang="en-US" sz="2300" dirty="0"/>
              <a:t>How are they generated? </a:t>
            </a:r>
            <a:r>
              <a:rPr lang="en-US" sz="2300" b="0" dirty="0">
                <a:solidFill>
                  <a:srgbClr val="FFFFFF"/>
                </a:solidFill>
              </a:rPr>
              <a:t/>
            </a:r>
            <a:br>
              <a:rPr lang="en-US" sz="2300" b="0" dirty="0">
                <a:solidFill>
                  <a:srgbClr val="FFFFFF"/>
                </a:solidFill>
              </a:rPr>
            </a:br>
            <a:r>
              <a:rPr lang="en-US" sz="2300" b="0" dirty="0">
                <a:solidFill>
                  <a:srgbClr val="FFFFFF"/>
                </a:solidFill>
              </a:rPr>
              <a:t>Early Universe??</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dirty="0"/>
              <a:t>How are we trying to observe them?</a:t>
            </a:r>
            <a:br>
              <a:rPr lang="en-US" sz="2300" dirty="0"/>
            </a:br>
            <a:r>
              <a:rPr lang="en-US" sz="2300" b="0" dirty="0">
                <a:solidFill>
                  <a:srgbClr val="FFFFFF"/>
                </a:solidFill>
              </a:rPr>
              <a:t>Direct Detection, Accelerator Production, Indirect Searches (gamma-rays, positrons, anti-protons, neutrinos, …) </a:t>
            </a:r>
            <a:endParaRPr lang="en-US" sz="2300" dirty="0">
              <a:solidFill>
                <a:srgbClr val="FFFFFF"/>
              </a:solidFill>
            </a:endParaRPr>
          </a:p>
        </p:txBody>
      </p:sp>
    </p:spTree>
    <p:extLst>
      <p:ext uri="{BB962C8B-B14F-4D97-AF65-F5344CB8AC3E}">
        <p14:creationId xmlns:p14="http://schemas.microsoft.com/office/powerpoint/2010/main" val="4001207731"/>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982" y="3"/>
            <a:ext cx="8534400" cy="824005"/>
          </a:xfrm>
        </p:spPr>
        <p:txBody>
          <a:bodyPr>
            <a:normAutofit/>
          </a:bodyPr>
          <a:lstStyle/>
          <a:p>
            <a:r>
              <a:rPr lang="en-US" b="0" dirty="0"/>
              <a:t>Recent Highlights (April 3, 2013) </a:t>
            </a:r>
          </a:p>
        </p:txBody>
      </p:sp>
      <p:sp>
        <p:nvSpPr>
          <p:cNvPr id="3" name="Content Placeholder 2"/>
          <p:cNvSpPr>
            <a:spLocks noGrp="1"/>
          </p:cNvSpPr>
          <p:nvPr>
            <p:ph sz="quarter" idx="1"/>
          </p:nvPr>
        </p:nvSpPr>
        <p:spPr>
          <a:xfrm>
            <a:off x="186058" y="569880"/>
            <a:ext cx="8640960" cy="5230993"/>
          </a:xfrm>
        </p:spPr>
        <p:txBody>
          <a:bodyPr>
            <a:normAutofit/>
          </a:bodyPr>
          <a:lstStyle/>
          <a:p>
            <a:r>
              <a:rPr lang="en-US" dirty="0"/>
              <a:t>AMS </a:t>
            </a:r>
            <a:r>
              <a:rPr lang="en-US" dirty="0" smtClean="0"/>
              <a:t>first results</a:t>
            </a:r>
            <a:endParaRPr lang="en-US" dirty="0"/>
          </a:p>
          <a:p>
            <a:pPr marL="273616" lvl="1"/>
            <a:endParaRPr lang="en-US" dirty="0"/>
          </a:p>
          <a:p>
            <a:endParaRPr lang="en-US" dirty="0"/>
          </a:p>
          <a:p>
            <a:pPr lvl="1">
              <a:buNone/>
            </a:pPr>
            <a:endParaRPr lang="en-US" dirty="0"/>
          </a:p>
          <a:p>
            <a:pPr lvl="1"/>
            <a:endParaRPr lang="en-US" dirty="0"/>
          </a:p>
          <a:p>
            <a:pPr lvl="1"/>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462F3608-DB29-4B41-88FE-A1F09AB2A40C}" type="slidenum">
              <a:rPr lang="en-US"/>
              <a:pPr/>
              <a:t>124</a:t>
            </a:fld>
            <a:endParaRPr lang="en-US"/>
          </a:p>
        </p:txBody>
      </p:sp>
      <p:sp>
        <p:nvSpPr>
          <p:cNvPr id="5" name="Date Placeholder 4"/>
          <p:cNvSpPr>
            <a:spLocks noGrp="1"/>
          </p:cNvSpPr>
          <p:nvPr>
            <p:ph type="dt" sz="half" idx="10"/>
          </p:nvPr>
        </p:nvSpPr>
        <p:spPr/>
        <p:txBody>
          <a:bodyPr/>
          <a:lstStyle/>
          <a:p>
            <a:r>
              <a:rPr lang="en-US"/>
              <a:t>PhysPAG 8/14/12</a:t>
            </a:r>
          </a:p>
        </p:txBody>
      </p:sp>
      <p:sp>
        <p:nvSpPr>
          <p:cNvPr id="6" name="Footer Placeholder 5"/>
          <p:cNvSpPr>
            <a:spLocks noGrp="1"/>
          </p:cNvSpPr>
          <p:nvPr>
            <p:ph type="ftr" sz="quarter" idx="11"/>
          </p:nvPr>
        </p:nvSpPr>
        <p:spPr/>
        <p:txBody>
          <a:bodyPr/>
          <a:lstStyle/>
          <a:p>
            <a:r>
              <a:rPr lang="en-US"/>
              <a:t>Angela Olinto</a:t>
            </a:r>
          </a:p>
        </p:txBody>
      </p:sp>
      <p:pic>
        <p:nvPicPr>
          <p:cNvPr id="7" name="Picture 6"/>
          <p:cNvPicPr>
            <a:picLocks noChangeAspect="1"/>
          </p:cNvPicPr>
          <p:nvPr/>
        </p:nvPicPr>
        <p:blipFill>
          <a:blip r:embed="rId3"/>
          <a:stretch>
            <a:fillRect/>
          </a:stretch>
        </p:blipFill>
        <p:spPr>
          <a:xfrm>
            <a:off x="0" y="1205226"/>
            <a:ext cx="9144000" cy="5652776"/>
          </a:xfrm>
          <a:prstGeom prst="rect">
            <a:avLst/>
          </a:prstGeom>
        </p:spPr>
      </p:pic>
      <p:pic>
        <p:nvPicPr>
          <p:cNvPr id="9" name="Picture 8"/>
          <p:cNvPicPr>
            <a:picLocks noChangeAspect="1"/>
          </p:cNvPicPr>
          <p:nvPr/>
        </p:nvPicPr>
        <p:blipFill>
          <a:blip r:embed="rId4"/>
          <a:stretch>
            <a:fillRect/>
          </a:stretch>
        </p:blipFill>
        <p:spPr>
          <a:xfrm>
            <a:off x="4860035" y="696937"/>
            <a:ext cx="4283971" cy="3393795"/>
          </a:xfrm>
          <a:prstGeom prst="rect">
            <a:avLst/>
          </a:prstGeom>
        </p:spPr>
      </p:pic>
      <p:sp>
        <p:nvSpPr>
          <p:cNvPr id="10" name="Rectangle 9"/>
          <p:cNvSpPr/>
          <p:nvPr/>
        </p:nvSpPr>
        <p:spPr>
          <a:xfrm>
            <a:off x="5724133" y="3068965"/>
            <a:ext cx="3299699" cy="457379"/>
          </a:xfrm>
          <a:prstGeom prst="rect">
            <a:avLst/>
          </a:prstGeom>
        </p:spPr>
        <p:txBody>
          <a:bodyPr wrap="none" lIns="91205" tIns="45604" rIns="91205" bIns="45604">
            <a:spAutoFit/>
          </a:bodyPr>
          <a:lstStyle/>
          <a:p>
            <a:r>
              <a:rPr lang="en-US" i="0" dirty="0">
                <a:solidFill>
                  <a:srgbClr val="FF0000"/>
                </a:solidFill>
              </a:rPr>
              <a:t>PRL 110, 141102 (2013)</a:t>
            </a:r>
          </a:p>
        </p:txBody>
      </p:sp>
    </p:spTree>
    <p:extLst>
      <p:ext uri="{BB962C8B-B14F-4D97-AF65-F5344CB8AC3E}">
        <p14:creationId xmlns:p14="http://schemas.microsoft.com/office/powerpoint/2010/main" val="232576009"/>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0" y="12700"/>
            <a:ext cx="9144000" cy="6816055"/>
          </a:xfrm>
          <a:prstGeom prst="rect">
            <a:avLst/>
          </a:prstGeom>
        </p:spPr>
      </p:pic>
      <p:sp>
        <p:nvSpPr>
          <p:cNvPr id="8" name="TextBox 7"/>
          <p:cNvSpPr txBox="1"/>
          <p:nvPr/>
        </p:nvSpPr>
        <p:spPr>
          <a:xfrm>
            <a:off x="5" y="6396335"/>
            <a:ext cx="2226691" cy="461665"/>
          </a:xfrm>
          <a:prstGeom prst="rect">
            <a:avLst/>
          </a:prstGeom>
          <a:noFill/>
        </p:spPr>
        <p:txBody>
          <a:bodyPr wrap="none" lIns="91387" tIns="45693" rIns="91387" bIns="45693" rtlCol="0">
            <a:spAutoFit/>
          </a:bodyPr>
          <a:lstStyle/>
          <a:p>
            <a:r>
              <a:rPr lang="en-US" i="0" dirty="0" smtClean="0">
                <a:solidFill>
                  <a:srgbClr val="FF0000"/>
                </a:solidFill>
              </a:rPr>
              <a:t>S. Ting ICRC13</a:t>
            </a:r>
            <a:endParaRPr lang="en-US" i="0" dirty="0">
              <a:solidFill>
                <a:srgbClr val="FF0000"/>
              </a:solidFill>
            </a:endParaRPr>
          </a:p>
        </p:txBody>
      </p:sp>
    </p:spTree>
    <p:extLst>
      <p:ext uri="{BB962C8B-B14F-4D97-AF65-F5344CB8AC3E}">
        <p14:creationId xmlns:p14="http://schemas.microsoft.com/office/powerpoint/2010/main" val="245788110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784" y="304800"/>
            <a:ext cx="8534400" cy="1143000"/>
          </a:xfrm>
        </p:spPr>
        <p:txBody>
          <a:bodyPr/>
          <a:lstStyle/>
          <a:p>
            <a:endParaRPr lang="en-US"/>
          </a:p>
        </p:txBody>
      </p:sp>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5" y="6396335"/>
            <a:ext cx="2226691" cy="461665"/>
          </a:xfrm>
          <a:prstGeom prst="rect">
            <a:avLst/>
          </a:prstGeom>
          <a:noFill/>
        </p:spPr>
        <p:txBody>
          <a:bodyPr wrap="none" lIns="91387" tIns="45693" rIns="91387" bIns="45693" rtlCol="0">
            <a:spAutoFit/>
          </a:bodyPr>
          <a:lstStyle/>
          <a:p>
            <a:r>
              <a:rPr lang="en-US" i="0" dirty="0" smtClean="0">
                <a:solidFill>
                  <a:srgbClr val="FF0000"/>
                </a:solidFill>
              </a:rPr>
              <a:t>S. Ting ICRC13</a:t>
            </a:r>
            <a:endParaRPr lang="en-US" i="0" dirty="0">
              <a:solidFill>
                <a:srgbClr val="FF0000"/>
              </a:solidFill>
            </a:endParaRPr>
          </a:p>
        </p:txBody>
      </p:sp>
    </p:spTree>
    <p:extLst>
      <p:ext uri="{BB962C8B-B14F-4D97-AF65-F5344CB8AC3E}">
        <p14:creationId xmlns:p14="http://schemas.microsoft.com/office/powerpoint/2010/main" val="182491870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784" y="304800"/>
            <a:ext cx="8534400" cy="1143000"/>
          </a:xfrm>
        </p:spPr>
        <p:txBody>
          <a:bodyPr/>
          <a:lstStyle/>
          <a:p>
            <a:endParaRPr lang="en-US"/>
          </a:p>
        </p:txBody>
      </p:sp>
      <p:pic>
        <p:nvPicPr>
          <p:cNvPr id="5" name="Picture 4"/>
          <p:cNvPicPr>
            <a:picLocks noChangeAspect="1"/>
          </p:cNvPicPr>
          <p:nvPr/>
        </p:nvPicPr>
        <p:blipFill>
          <a:blip r:embed="rId2"/>
          <a:stretch>
            <a:fillRect/>
          </a:stretch>
        </p:blipFill>
        <p:spPr>
          <a:xfrm>
            <a:off x="-684584" y="12700"/>
            <a:ext cx="9144000" cy="6816055"/>
          </a:xfrm>
          <a:prstGeom prst="rect">
            <a:avLst/>
          </a:prstGeom>
        </p:spPr>
      </p:pic>
      <p:pic>
        <p:nvPicPr>
          <p:cNvPr id="7" name="Picture 6"/>
          <p:cNvPicPr>
            <a:picLocks noChangeAspect="1"/>
          </p:cNvPicPr>
          <p:nvPr/>
        </p:nvPicPr>
        <p:blipFill>
          <a:blip r:embed="rId3"/>
          <a:stretch>
            <a:fillRect/>
          </a:stretch>
        </p:blipFill>
        <p:spPr>
          <a:xfrm>
            <a:off x="3455368" y="2996952"/>
            <a:ext cx="5760640" cy="3847908"/>
          </a:xfrm>
          <a:prstGeom prst="rect">
            <a:avLst/>
          </a:prstGeom>
        </p:spPr>
      </p:pic>
      <p:sp>
        <p:nvSpPr>
          <p:cNvPr id="6" name="TextBox 5"/>
          <p:cNvSpPr txBox="1"/>
          <p:nvPr/>
        </p:nvSpPr>
        <p:spPr>
          <a:xfrm>
            <a:off x="5" y="6396335"/>
            <a:ext cx="2226691" cy="461665"/>
          </a:xfrm>
          <a:prstGeom prst="rect">
            <a:avLst/>
          </a:prstGeom>
          <a:noFill/>
        </p:spPr>
        <p:txBody>
          <a:bodyPr wrap="none" lIns="91387" tIns="45693" rIns="91387" bIns="45693" rtlCol="0">
            <a:spAutoFit/>
          </a:bodyPr>
          <a:lstStyle/>
          <a:p>
            <a:r>
              <a:rPr lang="en-US" i="0" dirty="0" smtClean="0">
                <a:solidFill>
                  <a:srgbClr val="FF0000"/>
                </a:solidFill>
              </a:rPr>
              <a:t>S. Ting ICRC13</a:t>
            </a:r>
            <a:endParaRPr lang="en-US" i="0" dirty="0">
              <a:solidFill>
                <a:srgbClr val="FF0000"/>
              </a:solidFill>
            </a:endParaRPr>
          </a:p>
        </p:txBody>
      </p:sp>
    </p:spTree>
    <p:extLst>
      <p:ext uri="{BB962C8B-B14F-4D97-AF65-F5344CB8AC3E}">
        <p14:creationId xmlns:p14="http://schemas.microsoft.com/office/powerpoint/2010/main" val="192013589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7" name="TextBox 6"/>
          <p:cNvSpPr txBox="1"/>
          <p:nvPr/>
        </p:nvSpPr>
        <p:spPr>
          <a:xfrm>
            <a:off x="5" y="6423723"/>
            <a:ext cx="2226691" cy="461665"/>
          </a:xfrm>
          <a:prstGeom prst="rect">
            <a:avLst/>
          </a:prstGeom>
          <a:noFill/>
        </p:spPr>
        <p:txBody>
          <a:bodyPr wrap="none" lIns="91387" tIns="45693" rIns="91387" bIns="45693" rtlCol="0">
            <a:spAutoFit/>
          </a:bodyPr>
          <a:lstStyle/>
          <a:p>
            <a:r>
              <a:rPr lang="en-US" i="0" dirty="0" smtClean="0">
                <a:solidFill>
                  <a:srgbClr val="FF0000"/>
                </a:solidFill>
              </a:rPr>
              <a:t>S. Ting ICRC13</a:t>
            </a:r>
            <a:endParaRPr lang="en-US" i="0" dirty="0">
              <a:solidFill>
                <a:srgbClr val="FF0000"/>
              </a:solidFill>
            </a:endParaRPr>
          </a:p>
        </p:txBody>
      </p:sp>
    </p:spTree>
    <p:extLst>
      <p:ext uri="{BB962C8B-B14F-4D97-AF65-F5344CB8AC3E}">
        <p14:creationId xmlns:p14="http://schemas.microsoft.com/office/powerpoint/2010/main" val="405203315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pic>
        <p:nvPicPr>
          <p:cNvPr id="6" name="Picture 5"/>
          <p:cNvPicPr>
            <a:picLocks noChangeAspect="1"/>
          </p:cNvPicPr>
          <p:nvPr/>
        </p:nvPicPr>
        <p:blipFill>
          <a:blip r:embed="rId3"/>
          <a:stretch>
            <a:fillRect/>
          </a:stretch>
        </p:blipFill>
        <p:spPr>
          <a:xfrm>
            <a:off x="114300" y="0"/>
            <a:ext cx="8892330" cy="6858000"/>
          </a:xfrm>
          <a:prstGeom prst="rect">
            <a:avLst/>
          </a:prstGeom>
        </p:spPr>
      </p:pic>
      <p:sp>
        <p:nvSpPr>
          <p:cNvPr id="4" name="TextBox 3"/>
          <p:cNvSpPr txBox="1"/>
          <p:nvPr/>
        </p:nvSpPr>
        <p:spPr>
          <a:xfrm>
            <a:off x="5" y="6396335"/>
            <a:ext cx="2226691" cy="461665"/>
          </a:xfrm>
          <a:prstGeom prst="rect">
            <a:avLst/>
          </a:prstGeom>
          <a:noFill/>
        </p:spPr>
        <p:txBody>
          <a:bodyPr wrap="none" lIns="91387" tIns="45693" rIns="91387" bIns="45693" rtlCol="0">
            <a:spAutoFit/>
          </a:bodyPr>
          <a:lstStyle/>
          <a:p>
            <a:r>
              <a:rPr lang="en-US" i="0" dirty="0" smtClean="0">
                <a:solidFill>
                  <a:srgbClr val="FF0000"/>
                </a:solidFill>
              </a:rPr>
              <a:t>S. Ting ICRC13</a:t>
            </a:r>
            <a:endParaRPr lang="en-US" i="0" dirty="0">
              <a:solidFill>
                <a:srgbClr val="FF0000"/>
              </a:solidFill>
            </a:endParaRPr>
          </a:p>
        </p:txBody>
      </p:sp>
    </p:spTree>
    <p:extLst>
      <p:ext uri="{BB962C8B-B14F-4D97-AF65-F5344CB8AC3E}">
        <p14:creationId xmlns:p14="http://schemas.microsoft.com/office/powerpoint/2010/main" val="1528620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is the easiest Cosmic Particle or “</a:t>
            </a:r>
            <a:r>
              <a:rPr lang="en-US" sz="2300" dirty="0" err="1"/>
              <a:t>Astroparticle</a:t>
            </a:r>
            <a:r>
              <a:rPr lang="en-US" sz="2300" dirty="0"/>
              <a:t>” to detect? </a:t>
            </a:r>
            <a:r>
              <a:rPr lang="en-US" sz="2300" dirty="0">
                <a:solidFill>
                  <a:schemeClr val="tx1"/>
                </a:solidFill>
              </a:rPr>
              <a:t>Photon!</a:t>
            </a:r>
            <a:br>
              <a:rPr lang="en-US" sz="2300" dirty="0">
                <a:solidFill>
                  <a:schemeClr val="tx1"/>
                </a:solidFill>
              </a:rPr>
            </a:br>
            <a:r>
              <a:rPr lang="en-US" sz="2300" dirty="0"/>
              <a:t/>
            </a:r>
            <a:br>
              <a:rPr lang="en-US" sz="2300" dirty="0"/>
            </a:br>
            <a:r>
              <a:rPr lang="en-US" sz="2300" dirty="0"/>
              <a:t>In what Energy range do we observe them?</a:t>
            </a:r>
            <a:br>
              <a:rPr lang="en-US" sz="2300" dirty="0"/>
            </a:br>
            <a:r>
              <a:rPr lang="en-US" sz="2300" b="0" dirty="0">
                <a:solidFill>
                  <a:srgbClr val="FFFFFF"/>
                </a:solidFill>
              </a:rPr>
              <a:t>10</a:t>
            </a:r>
            <a:r>
              <a:rPr lang="en-US" sz="2300" b="0" baseline="30000" dirty="0">
                <a:solidFill>
                  <a:srgbClr val="FFFFFF"/>
                </a:solidFill>
              </a:rPr>
              <a:t>-9</a:t>
            </a:r>
            <a:r>
              <a:rPr lang="en-US" sz="2300" b="0" dirty="0">
                <a:solidFill>
                  <a:srgbClr val="FFFFFF"/>
                </a:solidFill>
              </a:rPr>
              <a:t> </a:t>
            </a:r>
            <a:r>
              <a:rPr lang="en-US" sz="2300" b="0" dirty="0" err="1">
                <a:solidFill>
                  <a:srgbClr val="FFFFFF"/>
                </a:solidFill>
              </a:rPr>
              <a:t>eV</a:t>
            </a:r>
            <a:r>
              <a:rPr lang="en-US" sz="2300" b="0" dirty="0">
                <a:solidFill>
                  <a:srgbClr val="FFFFFF"/>
                </a:solidFill>
              </a:rPr>
              <a:t> to 10</a:t>
            </a:r>
            <a:r>
              <a:rPr lang="en-US" sz="2300" b="0" baseline="30000" dirty="0">
                <a:solidFill>
                  <a:srgbClr val="FFFFFF"/>
                </a:solidFill>
              </a:rPr>
              <a:t>14</a:t>
            </a:r>
            <a:r>
              <a:rPr lang="en-US" sz="2300" b="0" dirty="0">
                <a:solidFill>
                  <a:srgbClr val="FFFFFF"/>
                </a:solidFill>
              </a:rPr>
              <a:t> </a:t>
            </a:r>
            <a:r>
              <a:rPr lang="en-US" sz="2300" b="0" dirty="0" err="1">
                <a:solidFill>
                  <a:srgbClr val="FFFFFF"/>
                </a:solidFill>
              </a:rPr>
              <a:t>eV</a:t>
            </a:r>
            <a:r>
              <a:rPr lang="en-US" sz="2300" b="0" dirty="0">
                <a:solidFill>
                  <a:srgbClr val="FFFFFF"/>
                </a:solidFill>
              </a:rPr>
              <a:t>    (1 </a:t>
            </a:r>
            <a:r>
              <a:rPr lang="en-US" sz="2300" b="0" dirty="0" err="1">
                <a:solidFill>
                  <a:srgbClr val="FFFFFF"/>
                </a:solidFill>
              </a:rPr>
              <a:t>eV</a:t>
            </a:r>
            <a:r>
              <a:rPr lang="en-US" sz="2300" b="0" dirty="0">
                <a:solidFill>
                  <a:srgbClr val="FFFFFF"/>
                </a:solidFill>
              </a:rPr>
              <a:t> = 2.4 10</a:t>
            </a:r>
            <a:r>
              <a:rPr lang="en-US" sz="2300" b="0" baseline="30000" dirty="0">
                <a:solidFill>
                  <a:srgbClr val="FFFFFF"/>
                </a:solidFill>
              </a:rPr>
              <a:t>14</a:t>
            </a:r>
            <a:r>
              <a:rPr lang="en-US" sz="2300" b="0" dirty="0">
                <a:solidFill>
                  <a:srgbClr val="FFFFFF"/>
                </a:solidFill>
              </a:rPr>
              <a:t> Hz)</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dirty="0"/>
              <a:t>How far can we observe them from?</a:t>
            </a:r>
            <a:br>
              <a:rPr lang="en-US" sz="2300" dirty="0"/>
            </a:br>
            <a:r>
              <a:rPr lang="en-US" sz="2300" b="0" dirty="0">
                <a:solidFill>
                  <a:schemeClr val="tx1"/>
                </a:solidFill>
              </a:rPr>
              <a:t>Energy Dependent</a:t>
            </a:r>
            <a:r>
              <a:rPr lang="en-US" sz="2300" dirty="0"/>
              <a:t/>
            </a:r>
            <a:br>
              <a:rPr lang="en-US" sz="2300" dirty="0"/>
            </a:br>
            <a:r>
              <a:rPr lang="en-US" sz="2300" b="0" dirty="0">
                <a:solidFill>
                  <a:srgbClr val="FFFFFF"/>
                </a:solidFill>
              </a:rPr>
              <a:t>z = 1100 (</a:t>
            </a:r>
            <a:r>
              <a:rPr lang="en-US" sz="2300" b="0" dirty="0" err="1">
                <a:solidFill>
                  <a:srgbClr val="FFFFFF"/>
                </a:solidFill>
              </a:rPr>
              <a:t>E</a:t>
            </a:r>
            <a:r>
              <a:rPr lang="en-US" sz="2300" b="0" baseline="-25000" dirty="0" err="1">
                <a:solidFill>
                  <a:srgbClr val="FFFFFF"/>
                </a:solidFill>
              </a:rPr>
              <a:t>cmb</a:t>
            </a:r>
            <a:r>
              <a:rPr lang="en-US" sz="2300" b="0" dirty="0">
                <a:solidFill>
                  <a:srgbClr val="FFFFFF"/>
                </a:solidFill>
                <a:latin typeface="+mn-lt"/>
              </a:rPr>
              <a:t>~</a:t>
            </a:r>
            <a:r>
              <a:rPr lang="en-US" sz="2300" b="0" dirty="0">
                <a:solidFill>
                  <a:srgbClr val="FFFFFF"/>
                </a:solidFill>
              </a:rPr>
              <a:t> 10</a:t>
            </a:r>
            <a:r>
              <a:rPr lang="en-US" sz="2300" b="0" baseline="30000" dirty="0">
                <a:solidFill>
                  <a:srgbClr val="FFFFFF"/>
                </a:solidFill>
              </a:rPr>
              <a:t>-3 </a:t>
            </a:r>
            <a:r>
              <a:rPr lang="en-US" sz="2300" b="0" dirty="0" err="1">
                <a:solidFill>
                  <a:srgbClr val="FFFFFF"/>
                </a:solidFill>
              </a:rPr>
              <a:t>eV</a:t>
            </a:r>
            <a:r>
              <a:rPr lang="en-US" sz="2300" b="0" dirty="0">
                <a:solidFill>
                  <a:srgbClr val="FFFFFF"/>
                </a:solidFill>
              </a:rPr>
              <a:t>) </a:t>
            </a:r>
            <a:br>
              <a:rPr lang="en-US" sz="2300" b="0" dirty="0">
                <a:solidFill>
                  <a:srgbClr val="FFFFFF"/>
                </a:solidFill>
              </a:rPr>
            </a:br>
            <a:r>
              <a:rPr lang="en-US" sz="2300" b="0" dirty="0">
                <a:solidFill>
                  <a:srgbClr val="FFFFFF"/>
                </a:solidFill>
              </a:rPr>
              <a:t>Galactic Sources (E </a:t>
            </a:r>
            <a:r>
              <a:rPr lang="en-US" sz="2300" b="0" dirty="0">
                <a:solidFill>
                  <a:srgbClr val="FFFFFF"/>
                </a:solidFill>
                <a:latin typeface="+mn-lt"/>
              </a:rPr>
              <a:t>~</a:t>
            </a:r>
            <a:r>
              <a:rPr lang="en-US" sz="2300" b="0" dirty="0">
                <a:solidFill>
                  <a:srgbClr val="FFFFFF"/>
                </a:solidFill>
              </a:rPr>
              <a:t> 100 </a:t>
            </a:r>
            <a:r>
              <a:rPr lang="en-US" sz="2300" b="0" dirty="0" err="1">
                <a:solidFill>
                  <a:srgbClr val="FFFFFF"/>
                </a:solidFill>
              </a:rPr>
              <a:t>TeV</a:t>
            </a:r>
            <a:r>
              <a:rPr lang="en-US" sz="2300" b="0" dirty="0">
                <a:solidFill>
                  <a:srgbClr val="FFFFFF"/>
                </a:solidFill>
              </a:rPr>
              <a:t>)</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endParaRPr lang="en-US" sz="2300" dirty="0">
              <a:solidFill>
                <a:srgbClr val="FFFFFF"/>
              </a:solidFill>
            </a:endParaRPr>
          </a:p>
        </p:txBody>
      </p:sp>
      <p:pic>
        <p:nvPicPr>
          <p:cNvPr id="3" name="Picture 2"/>
          <p:cNvPicPr>
            <a:picLocks noChangeAspect="1"/>
          </p:cNvPicPr>
          <p:nvPr/>
        </p:nvPicPr>
        <p:blipFill>
          <a:blip r:embed="rId2"/>
          <a:stretch>
            <a:fillRect/>
          </a:stretch>
        </p:blipFill>
        <p:spPr>
          <a:xfrm>
            <a:off x="39" y="4751784"/>
            <a:ext cx="4267199" cy="2133600"/>
          </a:xfrm>
          <a:prstGeom prst="rect">
            <a:avLst/>
          </a:prstGeom>
        </p:spPr>
      </p:pic>
      <p:pic>
        <p:nvPicPr>
          <p:cNvPr id="4" name="Picture 3"/>
          <p:cNvPicPr>
            <a:picLocks noChangeAspect="1"/>
          </p:cNvPicPr>
          <p:nvPr/>
        </p:nvPicPr>
        <p:blipFill>
          <a:blip r:embed="rId3"/>
          <a:stretch>
            <a:fillRect/>
          </a:stretch>
        </p:blipFill>
        <p:spPr>
          <a:xfrm>
            <a:off x="4572000" y="5056584"/>
            <a:ext cx="1524000" cy="1524000"/>
          </a:xfrm>
          <a:prstGeom prst="rect">
            <a:avLst/>
          </a:prstGeom>
        </p:spPr>
      </p:pic>
      <p:sp>
        <p:nvSpPr>
          <p:cNvPr id="5" name="Rectangle 4"/>
          <p:cNvSpPr/>
          <p:nvPr/>
        </p:nvSpPr>
        <p:spPr>
          <a:xfrm>
            <a:off x="4876805" y="4675587"/>
            <a:ext cx="881171" cy="461665"/>
          </a:xfrm>
          <a:prstGeom prst="rect">
            <a:avLst/>
          </a:prstGeom>
        </p:spPr>
        <p:txBody>
          <a:bodyPr wrap="none" lIns="91024" tIns="45514" rIns="91024" bIns="45514">
            <a:spAutoFit/>
          </a:bodyPr>
          <a:lstStyle/>
          <a:p>
            <a:r>
              <a:rPr lang="en-US" i="0" smtClean="0">
                <a:latin typeface="+mj-lt"/>
              </a:rPr>
              <a:t>z=10</a:t>
            </a:r>
            <a:endParaRPr lang="en-US">
              <a:latin typeface="+mj-lt"/>
            </a:endParaRPr>
          </a:p>
        </p:txBody>
      </p:sp>
      <p:sp>
        <p:nvSpPr>
          <p:cNvPr id="6" name="TextBox 5"/>
          <p:cNvSpPr txBox="1"/>
          <p:nvPr/>
        </p:nvSpPr>
        <p:spPr>
          <a:xfrm>
            <a:off x="4267207" y="6423720"/>
            <a:ext cx="2403967" cy="457390"/>
          </a:xfrm>
          <a:prstGeom prst="rect">
            <a:avLst/>
          </a:prstGeom>
          <a:noFill/>
        </p:spPr>
        <p:txBody>
          <a:bodyPr wrap="none" lIns="91024" tIns="45514" rIns="91024" bIns="45514" rtlCol="0">
            <a:spAutoFit/>
          </a:bodyPr>
          <a:lstStyle/>
          <a:p>
            <a:r>
              <a:rPr lang="en-US" i="0" smtClean="0">
                <a:latin typeface="+mj-lt"/>
              </a:rPr>
              <a:t>UDFj-39546284</a:t>
            </a:r>
            <a:endParaRPr lang="en-US" i="0">
              <a:latin typeface="+mj-lt"/>
            </a:endParaRPr>
          </a:p>
        </p:txBody>
      </p:sp>
      <p:pic>
        <p:nvPicPr>
          <p:cNvPr id="7" name="Picture 6"/>
          <p:cNvPicPr>
            <a:picLocks noChangeAspect="1"/>
          </p:cNvPicPr>
          <p:nvPr/>
        </p:nvPicPr>
        <p:blipFill>
          <a:blip r:embed="rId4"/>
          <a:stretch>
            <a:fillRect/>
          </a:stretch>
        </p:blipFill>
        <p:spPr>
          <a:xfrm>
            <a:off x="6851357" y="4878784"/>
            <a:ext cx="2292647" cy="2006600"/>
          </a:xfrm>
          <a:prstGeom prst="rect">
            <a:avLst/>
          </a:prstGeom>
        </p:spPr>
      </p:pic>
    </p:spTree>
    <p:extLst>
      <p:ext uri="{BB962C8B-B14F-4D97-AF65-F5344CB8AC3E}">
        <p14:creationId xmlns:p14="http://schemas.microsoft.com/office/powerpoint/2010/main" val="2875465765"/>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0" y="38100"/>
            <a:ext cx="9144000" cy="6759062"/>
          </a:xfrm>
          <a:prstGeom prst="rect">
            <a:avLst/>
          </a:prstGeom>
        </p:spPr>
      </p:pic>
      <p:sp>
        <p:nvSpPr>
          <p:cNvPr id="6" name="TextBox 5"/>
          <p:cNvSpPr txBox="1"/>
          <p:nvPr/>
        </p:nvSpPr>
        <p:spPr>
          <a:xfrm>
            <a:off x="5" y="6396335"/>
            <a:ext cx="2226691" cy="461665"/>
          </a:xfrm>
          <a:prstGeom prst="rect">
            <a:avLst/>
          </a:prstGeom>
          <a:noFill/>
        </p:spPr>
        <p:txBody>
          <a:bodyPr wrap="none" lIns="91387" tIns="45693" rIns="91387" bIns="45693" rtlCol="0">
            <a:spAutoFit/>
          </a:bodyPr>
          <a:lstStyle/>
          <a:p>
            <a:r>
              <a:rPr lang="en-US" i="0" dirty="0" smtClean="0">
                <a:solidFill>
                  <a:srgbClr val="FF0000"/>
                </a:solidFill>
              </a:rPr>
              <a:t>S. Ting ICRC13</a:t>
            </a:r>
            <a:endParaRPr lang="en-US" i="0" dirty="0">
              <a:solidFill>
                <a:srgbClr val="FF0000"/>
              </a:solidFill>
            </a:endParaRPr>
          </a:p>
        </p:txBody>
      </p:sp>
    </p:spTree>
    <p:extLst>
      <p:ext uri="{BB962C8B-B14F-4D97-AF65-F5344CB8AC3E}">
        <p14:creationId xmlns:p14="http://schemas.microsoft.com/office/powerpoint/2010/main" val="128857515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5" y="6396335"/>
            <a:ext cx="2226691" cy="461665"/>
          </a:xfrm>
          <a:prstGeom prst="rect">
            <a:avLst/>
          </a:prstGeom>
          <a:noFill/>
        </p:spPr>
        <p:txBody>
          <a:bodyPr wrap="none" lIns="91387" tIns="45693" rIns="91387" bIns="45693" rtlCol="0">
            <a:spAutoFit/>
          </a:bodyPr>
          <a:lstStyle/>
          <a:p>
            <a:r>
              <a:rPr lang="en-US" i="0" dirty="0" smtClean="0">
                <a:solidFill>
                  <a:srgbClr val="FF0000"/>
                </a:solidFill>
              </a:rPr>
              <a:t>S. Ting ICRC13</a:t>
            </a:r>
            <a:endParaRPr lang="en-US" i="0" dirty="0">
              <a:solidFill>
                <a:srgbClr val="FF0000"/>
              </a:solidFill>
            </a:endParaRPr>
          </a:p>
        </p:txBody>
      </p:sp>
    </p:spTree>
    <p:extLst>
      <p:ext uri="{BB962C8B-B14F-4D97-AF65-F5344CB8AC3E}">
        <p14:creationId xmlns:p14="http://schemas.microsoft.com/office/powerpoint/2010/main" val="323852219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4" y="0"/>
            <a:ext cx="8982433" cy="6858000"/>
          </a:xfrm>
          <a:prstGeom prst="rect">
            <a:avLst/>
          </a:prstGeom>
        </p:spPr>
      </p:pic>
      <p:sp>
        <p:nvSpPr>
          <p:cNvPr id="3" name="TextBox 2"/>
          <p:cNvSpPr txBox="1"/>
          <p:nvPr/>
        </p:nvSpPr>
        <p:spPr>
          <a:xfrm>
            <a:off x="5" y="6381328"/>
            <a:ext cx="2226691" cy="461665"/>
          </a:xfrm>
          <a:prstGeom prst="rect">
            <a:avLst/>
          </a:prstGeom>
          <a:noFill/>
        </p:spPr>
        <p:txBody>
          <a:bodyPr wrap="none" lIns="91387" tIns="45693" rIns="91387" bIns="45693" rtlCol="0">
            <a:spAutoFit/>
          </a:bodyPr>
          <a:lstStyle/>
          <a:p>
            <a:r>
              <a:rPr lang="en-US" i="0" dirty="0" smtClean="0">
                <a:solidFill>
                  <a:srgbClr val="FF0000"/>
                </a:solidFill>
              </a:rPr>
              <a:t>S. Ting ICRC13</a:t>
            </a:r>
            <a:endParaRPr lang="en-US" i="0" dirty="0">
              <a:solidFill>
                <a:srgbClr val="FF0000"/>
              </a:solidFill>
            </a:endParaRPr>
          </a:p>
        </p:txBody>
      </p:sp>
    </p:spTree>
    <p:extLst>
      <p:ext uri="{BB962C8B-B14F-4D97-AF65-F5344CB8AC3E}">
        <p14:creationId xmlns:p14="http://schemas.microsoft.com/office/powerpoint/2010/main" val="77939901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
            <a:ext cx="9144000" cy="6837405"/>
          </a:xfrm>
          <a:prstGeom prst="rect">
            <a:avLst/>
          </a:prstGeom>
        </p:spPr>
      </p:pic>
      <p:sp>
        <p:nvSpPr>
          <p:cNvPr id="3" name="TextBox 2"/>
          <p:cNvSpPr txBox="1"/>
          <p:nvPr/>
        </p:nvSpPr>
        <p:spPr>
          <a:xfrm>
            <a:off x="5" y="6396335"/>
            <a:ext cx="2226691" cy="461665"/>
          </a:xfrm>
          <a:prstGeom prst="rect">
            <a:avLst/>
          </a:prstGeom>
          <a:noFill/>
        </p:spPr>
        <p:txBody>
          <a:bodyPr wrap="none" lIns="91387" tIns="45693" rIns="91387" bIns="45693" rtlCol="0">
            <a:spAutoFit/>
          </a:bodyPr>
          <a:lstStyle/>
          <a:p>
            <a:r>
              <a:rPr lang="en-US" i="0" dirty="0" smtClean="0">
                <a:solidFill>
                  <a:srgbClr val="FF0000"/>
                </a:solidFill>
              </a:rPr>
              <a:t>S. Ting ICRC13</a:t>
            </a:r>
            <a:endParaRPr lang="en-US" i="0" dirty="0">
              <a:solidFill>
                <a:srgbClr val="FF0000"/>
              </a:solidFill>
            </a:endParaRPr>
          </a:p>
        </p:txBody>
      </p:sp>
    </p:spTree>
    <p:extLst>
      <p:ext uri="{BB962C8B-B14F-4D97-AF65-F5344CB8AC3E}">
        <p14:creationId xmlns:p14="http://schemas.microsoft.com/office/powerpoint/2010/main" val="130514855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5" y="6396335"/>
            <a:ext cx="2226691" cy="461665"/>
          </a:xfrm>
          <a:prstGeom prst="rect">
            <a:avLst/>
          </a:prstGeom>
          <a:noFill/>
        </p:spPr>
        <p:txBody>
          <a:bodyPr wrap="none" lIns="91387" tIns="45693" rIns="91387" bIns="45693" rtlCol="0">
            <a:spAutoFit/>
          </a:bodyPr>
          <a:lstStyle/>
          <a:p>
            <a:r>
              <a:rPr lang="en-US" i="0" dirty="0" smtClean="0">
                <a:solidFill>
                  <a:srgbClr val="FF0000"/>
                </a:solidFill>
              </a:rPr>
              <a:t>S. Ting ICRC13</a:t>
            </a:r>
            <a:endParaRPr lang="en-US" i="0" dirty="0">
              <a:solidFill>
                <a:srgbClr val="FF0000"/>
              </a:solidFill>
            </a:endParaRPr>
          </a:p>
        </p:txBody>
      </p:sp>
    </p:spTree>
    <p:extLst>
      <p:ext uri="{BB962C8B-B14F-4D97-AF65-F5344CB8AC3E}">
        <p14:creationId xmlns:p14="http://schemas.microsoft.com/office/powerpoint/2010/main" val="234193594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0"/>
            <a:ext cx="8712968" cy="6858000"/>
          </a:xfrm>
          <a:prstGeom prst="rect">
            <a:avLst/>
          </a:prstGeom>
        </p:spPr>
      </p:pic>
      <p:sp>
        <p:nvSpPr>
          <p:cNvPr id="3" name="TextBox 2"/>
          <p:cNvSpPr txBox="1"/>
          <p:nvPr/>
        </p:nvSpPr>
        <p:spPr>
          <a:xfrm>
            <a:off x="5" y="6396335"/>
            <a:ext cx="2226691" cy="461665"/>
          </a:xfrm>
          <a:prstGeom prst="rect">
            <a:avLst/>
          </a:prstGeom>
          <a:noFill/>
        </p:spPr>
        <p:txBody>
          <a:bodyPr wrap="none" lIns="91387" tIns="45693" rIns="91387" bIns="45693" rtlCol="0">
            <a:spAutoFit/>
          </a:bodyPr>
          <a:lstStyle/>
          <a:p>
            <a:r>
              <a:rPr lang="en-US" i="0" dirty="0" smtClean="0">
                <a:solidFill>
                  <a:srgbClr val="FF0000"/>
                </a:solidFill>
              </a:rPr>
              <a:t>S. Ting ICRC13</a:t>
            </a:r>
            <a:endParaRPr lang="en-US" i="0" dirty="0">
              <a:solidFill>
                <a:srgbClr val="FF0000"/>
              </a:solidFill>
            </a:endParaRPr>
          </a:p>
        </p:txBody>
      </p:sp>
    </p:spTree>
    <p:extLst>
      <p:ext uri="{BB962C8B-B14F-4D97-AF65-F5344CB8AC3E}">
        <p14:creationId xmlns:p14="http://schemas.microsoft.com/office/powerpoint/2010/main" val="105461967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5905" y="0"/>
            <a:ext cx="8708735" cy="6858000"/>
          </a:xfrm>
          <a:prstGeom prst="rect">
            <a:avLst/>
          </a:prstGeom>
        </p:spPr>
      </p:pic>
      <p:sp>
        <p:nvSpPr>
          <p:cNvPr id="3" name="TextBox 2"/>
          <p:cNvSpPr txBox="1"/>
          <p:nvPr/>
        </p:nvSpPr>
        <p:spPr>
          <a:xfrm>
            <a:off x="5" y="6396335"/>
            <a:ext cx="2226691" cy="461665"/>
          </a:xfrm>
          <a:prstGeom prst="rect">
            <a:avLst/>
          </a:prstGeom>
          <a:noFill/>
        </p:spPr>
        <p:txBody>
          <a:bodyPr wrap="none" lIns="91387" tIns="45693" rIns="91387" bIns="45693" rtlCol="0">
            <a:spAutoFit/>
          </a:bodyPr>
          <a:lstStyle/>
          <a:p>
            <a:r>
              <a:rPr lang="en-US" i="0" dirty="0" smtClean="0">
                <a:solidFill>
                  <a:srgbClr val="FF0000"/>
                </a:solidFill>
              </a:rPr>
              <a:t>S. Ting ICRC13</a:t>
            </a:r>
            <a:endParaRPr lang="en-US" i="0" dirty="0">
              <a:solidFill>
                <a:srgbClr val="FF0000"/>
              </a:solidFill>
            </a:endParaRPr>
          </a:p>
        </p:txBody>
      </p:sp>
    </p:spTree>
    <p:extLst>
      <p:ext uri="{BB962C8B-B14F-4D97-AF65-F5344CB8AC3E}">
        <p14:creationId xmlns:p14="http://schemas.microsoft.com/office/powerpoint/2010/main" val="387471313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6201"/>
            <a:ext cx="9144000" cy="6684936"/>
          </a:xfrm>
          <a:prstGeom prst="rect">
            <a:avLst/>
          </a:prstGeom>
        </p:spPr>
      </p:pic>
      <p:sp>
        <p:nvSpPr>
          <p:cNvPr id="3" name="TextBox 2"/>
          <p:cNvSpPr txBox="1"/>
          <p:nvPr/>
        </p:nvSpPr>
        <p:spPr>
          <a:xfrm>
            <a:off x="5" y="6396335"/>
            <a:ext cx="2226691" cy="461665"/>
          </a:xfrm>
          <a:prstGeom prst="rect">
            <a:avLst/>
          </a:prstGeom>
          <a:noFill/>
        </p:spPr>
        <p:txBody>
          <a:bodyPr wrap="none" lIns="91387" tIns="45693" rIns="91387" bIns="45693" rtlCol="0">
            <a:spAutoFit/>
          </a:bodyPr>
          <a:lstStyle/>
          <a:p>
            <a:r>
              <a:rPr lang="en-US" i="0" dirty="0" smtClean="0">
                <a:solidFill>
                  <a:srgbClr val="FF0000"/>
                </a:solidFill>
              </a:rPr>
              <a:t>S. Ting ICRC13</a:t>
            </a:r>
            <a:endParaRPr lang="en-US" i="0" dirty="0">
              <a:solidFill>
                <a:srgbClr val="FF0000"/>
              </a:solidFill>
            </a:endParaRPr>
          </a:p>
        </p:txBody>
      </p:sp>
    </p:spTree>
    <p:extLst>
      <p:ext uri="{BB962C8B-B14F-4D97-AF65-F5344CB8AC3E}">
        <p14:creationId xmlns:p14="http://schemas.microsoft.com/office/powerpoint/2010/main" val="331557553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30205"/>
            <a:ext cx="9144000" cy="6175573"/>
          </a:xfrm>
          <a:prstGeom prst="rect">
            <a:avLst/>
          </a:prstGeom>
        </p:spPr>
      </p:pic>
      <p:sp>
        <p:nvSpPr>
          <p:cNvPr id="3" name="TextBox 2"/>
          <p:cNvSpPr txBox="1"/>
          <p:nvPr/>
        </p:nvSpPr>
        <p:spPr>
          <a:xfrm>
            <a:off x="5" y="6396335"/>
            <a:ext cx="2226691" cy="461665"/>
          </a:xfrm>
          <a:prstGeom prst="rect">
            <a:avLst/>
          </a:prstGeom>
          <a:noFill/>
        </p:spPr>
        <p:txBody>
          <a:bodyPr wrap="none" lIns="91387" tIns="45693" rIns="91387" bIns="45693" rtlCol="0">
            <a:spAutoFit/>
          </a:bodyPr>
          <a:lstStyle/>
          <a:p>
            <a:r>
              <a:rPr lang="en-US" i="0" dirty="0" smtClean="0">
                <a:solidFill>
                  <a:srgbClr val="FF0000"/>
                </a:solidFill>
              </a:rPr>
              <a:t>S. Ting ICRC13</a:t>
            </a:r>
            <a:endParaRPr lang="en-US" i="0" dirty="0">
              <a:solidFill>
                <a:srgbClr val="FF0000"/>
              </a:solidFill>
            </a:endParaRPr>
          </a:p>
        </p:txBody>
      </p:sp>
    </p:spTree>
    <p:extLst>
      <p:ext uri="{BB962C8B-B14F-4D97-AF65-F5344CB8AC3E}">
        <p14:creationId xmlns:p14="http://schemas.microsoft.com/office/powerpoint/2010/main" val="239227058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92100"/>
            <a:ext cx="9144000" cy="6266661"/>
          </a:xfrm>
          <a:prstGeom prst="rect">
            <a:avLst/>
          </a:prstGeom>
        </p:spPr>
      </p:pic>
      <p:sp>
        <p:nvSpPr>
          <p:cNvPr id="3" name="TextBox 2"/>
          <p:cNvSpPr txBox="1"/>
          <p:nvPr/>
        </p:nvSpPr>
        <p:spPr>
          <a:xfrm>
            <a:off x="5" y="6396335"/>
            <a:ext cx="2226691" cy="461665"/>
          </a:xfrm>
          <a:prstGeom prst="rect">
            <a:avLst/>
          </a:prstGeom>
          <a:noFill/>
        </p:spPr>
        <p:txBody>
          <a:bodyPr wrap="none" lIns="91387" tIns="45693" rIns="91387" bIns="45693" rtlCol="0">
            <a:spAutoFit/>
          </a:bodyPr>
          <a:lstStyle/>
          <a:p>
            <a:r>
              <a:rPr lang="en-US" i="0" dirty="0" smtClean="0">
                <a:solidFill>
                  <a:srgbClr val="FF0000"/>
                </a:solidFill>
              </a:rPr>
              <a:t>S. Ting ICRC13</a:t>
            </a:r>
            <a:endParaRPr lang="en-US" i="0" dirty="0">
              <a:solidFill>
                <a:srgbClr val="FF0000"/>
              </a:solidFill>
            </a:endParaRPr>
          </a:p>
        </p:txBody>
      </p:sp>
    </p:spTree>
    <p:extLst>
      <p:ext uri="{BB962C8B-B14F-4D97-AF65-F5344CB8AC3E}">
        <p14:creationId xmlns:p14="http://schemas.microsoft.com/office/powerpoint/2010/main" val="3018370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4400" cy="533400"/>
          </a:xfrm>
        </p:spPr>
        <p:txBody>
          <a:bodyPr/>
          <a:lstStyle/>
          <a:p>
            <a:r>
              <a:rPr lang="en-US"/>
              <a:t>RX J1713.7-3946</a:t>
            </a:r>
          </a:p>
        </p:txBody>
      </p:sp>
      <p:pic>
        <p:nvPicPr>
          <p:cNvPr id="5" name="Picture 4"/>
          <p:cNvPicPr>
            <a:picLocks noChangeAspect="1"/>
          </p:cNvPicPr>
          <p:nvPr/>
        </p:nvPicPr>
        <p:blipFill>
          <a:blip r:embed="rId2"/>
          <a:stretch>
            <a:fillRect/>
          </a:stretch>
        </p:blipFill>
        <p:spPr>
          <a:xfrm>
            <a:off x="968878" y="736600"/>
            <a:ext cx="6994025" cy="6121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 y="-152400"/>
            <a:ext cx="6109806" cy="3352800"/>
          </a:xfrm>
          <a:prstGeom prst="rect">
            <a:avLst/>
          </a:prstGeom>
        </p:spPr>
      </p:pic>
      <p:pic>
        <p:nvPicPr>
          <p:cNvPr id="5" name="Picture 4"/>
          <p:cNvPicPr>
            <a:picLocks noChangeAspect="1"/>
          </p:cNvPicPr>
          <p:nvPr/>
        </p:nvPicPr>
        <p:blipFill>
          <a:blip r:embed="rId3"/>
          <a:stretch>
            <a:fillRect/>
          </a:stretch>
        </p:blipFill>
        <p:spPr>
          <a:xfrm>
            <a:off x="5774971" y="2057400"/>
            <a:ext cx="3369059" cy="4800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 y="-152400"/>
            <a:ext cx="6109806" cy="3352800"/>
          </a:xfrm>
          <a:prstGeom prst="rect">
            <a:avLst/>
          </a:prstGeom>
        </p:spPr>
      </p:pic>
      <p:pic>
        <p:nvPicPr>
          <p:cNvPr id="5" name="Picture 4"/>
          <p:cNvPicPr>
            <a:picLocks noChangeAspect="1"/>
          </p:cNvPicPr>
          <p:nvPr/>
        </p:nvPicPr>
        <p:blipFill>
          <a:blip r:embed="rId3"/>
          <a:stretch>
            <a:fillRect/>
          </a:stretch>
        </p:blipFill>
        <p:spPr>
          <a:xfrm>
            <a:off x="5774971" y="2057400"/>
            <a:ext cx="3369059" cy="4800600"/>
          </a:xfrm>
          <a:prstGeom prst="rect">
            <a:avLst/>
          </a:prstGeom>
        </p:spPr>
      </p:pic>
      <p:pic>
        <p:nvPicPr>
          <p:cNvPr id="6" name="Picture 5"/>
          <p:cNvPicPr>
            <a:picLocks noChangeAspect="1"/>
          </p:cNvPicPr>
          <p:nvPr/>
        </p:nvPicPr>
        <p:blipFill>
          <a:blip r:embed="rId4"/>
          <a:stretch>
            <a:fillRect/>
          </a:stretch>
        </p:blipFill>
        <p:spPr>
          <a:xfrm>
            <a:off x="1511300" y="107954"/>
            <a:ext cx="6121400" cy="66421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3048000" cy="1143000"/>
          </a:xfrm>
        </p:spPr>
        <p:txBody>
          <a:bodyPr/>
          <a:lstStyle/>
          <a:p>
            <a:r>
              <a:rPr lang="en-US"/>
              <a:t>Gamma-rays</a:t>
            </a:r>
          </a:p>
        </p:txBody>
      </p:sp>
      <p:pic>
        <p:nvPicPr>
          <p:cNvPr id="4" name="Picture 3"/>
          <p:cNvPicPr>
            <a:picLocks noChangeAspect="1"/>
          </p:cNvPicPr>
          <p:nvPr/>
        </p:nvPicPr>
        <p:blipFill>
          <a:blip r:embed="rId2"/>
          <a:srcRect r="5842"/>
          <a:stretch>
            <a:fillRect/>
          </a:stretch>
        </p:blipFill>
        <p:spPr>
          <a:xfrm>
            <a:off x="31" y="2971800"/>
            <a:ext cx="6029277" cy="3886200"/>
          </a:xfrm>
          <a:prstGeom prst="rect">
            <a:avLst/>
          </a:prstGeom>
        </p:spPr>
      </p:pic>
      <p:pic>
        <p:nvPicPr>
          <p:cNvPr id="5" name="Picture 4"/>
          <p:cNvPicPr>
            <a:picLocks noChangeAspect="1"/>
          </p:cNvPicPr>
          <p:nvPr/>
        </p:nvPicPr>
        <p:blipFill>
          <a:blip r:embed="rId3"/>
          <a:stretch>
            <a:fillRect/>
          </a:stretch>
        </p:blipFill>
        <p:spPr>
          <a:xfrm>
            <a:off x="4267200" y="0"/>
            <a:ext cx="4876800" cy="3124200"/>
          </a:xfrm>
          <a:prstGeom prst="rect">
            <a:avLst/>
          </a:prstGeom>
        </p:spPr>
      </p:pic>
      <p:sp>
        <p:nvSpPr>
          <p:cNvPr id="6" name="TextBox 5"/>
          <p:cNvSpPr txBox="1"/>
          <p:nvPr/>
        </p:nvSpPr>
        <p:spPr>
          <a:xfrm>
            <a:off x="0" y="1752600"/>
            <a:ext cx="4267200" cy="1569660"/>
          </a:xfrm>
          <a:prstGeom prst="rect">
            <a:avLst/>
          </a:prstGeom>
          <a:noFill/>
        </p:spPr>
        <p:txBody>
          <a:bodyPr wrap="square" lIns="91109" tIns="45557" rIns="91109" bIns="45557" rtlCol="0">
            <a:spAutoFit/>
          </a:bodyPr>
          <a:lstStyle/>
          <a:p>
            <a:r>
              <a:rPr lang="en-US" i="0" smtClean="0">
                <a:latin typeface="+mj-lt"/>
              </a:rPr>
              <a:t>For some annihilation channels, bounds exclude light thermal relics</a:t>
            </a:r>
          </a:p>
          <a:p>
            <a:endParaRPr lang="en-US"/>
          </a:p>
        </p:txBody>
      </p:sp>
      <p:sp>
        <p:nvSpPr>
          <p:cNvPr id="7" name="TextBox 6"/>
          <p:cNvSpPr txBox="1"/>
          <p:nvPr/>
        </p:nvSpPr>
        <p:spPr>
          <a:xfrm>
            <a:off x="6172200" y="3048003"/>
            <a:ext cx="3093632" cy="1923822"/>
          </a:xfrm>
          <a:prstGeom prst="rect">
            <a:avLst/>
          </a:prstGeom>
          <a:noFill/>
        </p:spPr>
        <p:txBody>
          <a:bodyPr wrap="none" lIns="91109" tIns="45557" rIns="91109" bIns="45557" rtlCol="0">
            <a:spAutoFit/>
          </a:bodyPr>
          <a:lstStyle/>
          <a:p>
            <a:endParaRPr lang="en-US" i="0" smtClean="0">
              <a:latin typeface="+mj-lt"/>
            </a:endParaRPr>
          </a:p>
          <a:p>
            <a:r>
              <a:rPr lang="en-US" i="0" smtClean="0">
                <a:latin typeface="+mj-lt"/>
              </a:rPr>
              <a:t>Current interest: </a:t>
            </a:r>
          </a:p>
          <a:p>
            <a:r>
              <a:rPr lang="en-US" i="0" smtClean="0">
                <a:latin typeface="+mj-lt"/>
              </a:rPr>
              <a:t>3-5σ Eγ=130 GeV, </a:t>
            </a:r>
          </a:p>
          <a:p>
            <a:r>
              <a:rPr lang="en-US" i="0" smtClean="0">
                <a:latin typeface="+mj-lt"/>
              </a:rPr>
              <a:t>〈σv〉= </a:t>
            </a:r>
            <a:r>
              <a:rPr lang="en-US" b="1" i="0" smtClean="0">
                <a:latin typeface="+mj-lt"/>
              </a:rPr>
              <a:t>10</a:t>
            </a:r>
            <a:r>
              <a:rPr lang="en-US" b="1" i="0" baseline="30000" smtClean="0">
                <a:latin typeface="+mj-lt"/>
              </a:rPr>
              <a:t>-27</a:t>
            </a:r>
            <a:r>
              <a:rPr lang="en-US" b="1" i="0" smtClean="0">
                <a:latin typeface="+mj-lt"/>
              </a:rPr>
              <a:t>cm3/s</a:t>
            </a:r>
          </a:p>
          <a:p>
            <a:endParaRPr lang="en-US"/>
          </a:p>
        </p:txBody>
      </p:sp>
    </p:spTree>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26334" cy="6858000"/>
          </a:xfrm>
          <a:prstGeom prst="rect">
            <a:avLst/>
          </a:prstGeom>
        </p:spPr>
      </p:pic>
      <p:sp>
        <p:nvSpPr>
          <p:cNvPr id="3" name="TextBox 2"/>
          <p:cNvSpPr txBox="1"/>
          <p:nvPr/>
        </p:nvSpPr>
        <p:spPr>
          <a:xfrm>
            <a:off x="6354083" y="692696"/>
            <a:ext cx="2789796" cy="461665"/>
          </a:xfrm>
          <a:prstGeom prst="rect">
            <a:avLst/>
          </a:prstGeom>
          <a:noFill/>
        </p:spPr>
        <p:txBody>
          <a:bodyPr wrap="none" lIns="91387" tIns="45693" rIns="91387" bIns="45693" rtlCol="0">
            <a:spAutoFit/>
          </a:bodyPr>
          <a:lstStyle/>
          <a:p>
            <a:r>
              <a:rPr lang="en-US" i="0" dirty="0" smtClean="0"/>
              <a:t>J. </a:t>
            </a:r>
            <a:r>
              <a:rPr lang="en-US" i="0" dirty="0" err="1" smtClean="0"/>
              <a:t>McEnery</a:t>
            </a:r>
            <a:r>
              <a:rPr lang="en-US" i="0" dirty="0" smtClean="0"/>
              <a:t> ICRC13</a:t>
            </a:r>
            <a:endParaRPr lang="en-US" i="0" dirty="0"/>
          </a:p>
        </p:txBody>
      </p:sp>
    </p:spTree>
    <p:extLst>
      <p:ext uri="{BB962C8B-B14F-4D97-AF65-F5344CB8AC3E}">
        <p14:creationId xmlns:p14="http://schemas.microsoft.com/office/powerpoint/2010/main" val="203867957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2</a:t>
            </a:r>
            <a:r>
              <a:rPr lang="en-US" sz="2300" baseline="30000" dirty="0"/>
              <a:t>nd</a:t>
            </a:r>
            <a:r>
              <a:rPr lang="en-US" sz="2300" dirty="0"/>
              <a:t> hardest Cosmic Particles to detect? </a:t>
            </a: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endParaRPr lang="en-US" sz="2300" b="0" dirty="0">
              <a:solidFill>
                <a:schemeClr val="tx1"/>
              </a:solidFill>
            </a:endParaRPr>
          </a:p>
        </p:txBody>
      </p:sp>
    </p:spTree>
    <p:extLst>
      <p:ext uri="{BB962C8B-B14F-4D97-AF65-F5344CB8AC3E}">
        <p14:creationId xmlns:p14="http://schemas.microsoft.com/office/powerpoint/2010/main" val="1114639674"/>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2</a:t>
            </a:r>
            <a:r>
              <a:rPr lang="en-US" sz="2300" baseline="30000" dirty="0"/>
              <a:t>nd</a:t>
            </a:r>
            <a:r>
              <a:rPr lang="en-US" sz="2300" dirty="0"/>
              <a:t> hardest Cosmic Particles to detect? </a:t>
            </a:r>
            <a:r>
              <a:rPr lang="en-US" sz="2300" b="0" dirty="0">
                <a:solidFill>
                  <a:schemeClr val="tx1"/>
                </a:solidFill>
              </a:rPr>
              <a:t/>
            </a:r>
            <a:br>
              <a:rPr lang="en-US" sz="2300" b="0" dirty="0">
                <a:solidFill>
                  <a:schemeClr val="tx1"/>
                </a:solidFill>
              </a:rPr>
            </a:br>
            <a:r>
              <a:rPr lang="en-US" sz="2300" b="0" dirty="0">
                <a:solidFill>
                  <a:schemeClr val="tx1"/>
                </a:solidFill>
              </a:rPr>
              <a:t>Gravitons/Gravitational Waves</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endParaRPr lang="en-US" sz="2300" dirty="0"/>
          </a:p>
        </p:txBody>
      </p:sp>
    </p:spTree>
    <p:extLst>
      <p:ext uri="{BB962C8B-B14F-4D97-AF65-F5344CB8AC3E}">
        <p14:creationId xmlns:p14="http://schemas.microsoft.com/office/powerpoint/2010/main" val="2109027323"/>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2</a:t>
            </a:r>
            <a:r>
              <a:rPr lang="en-US" sz="2300" baseline="30000" dirty="0"/>
              <a:t>nd</a:t>
            </a:r>
            <a:r>
              <a:rPr lang="en-US" sz="2300" dirty="0"/>
              <a:t> hardest Cosmic Particles to detect? </a:t>
            </a:r>
            <a:r>
              <a:rPr lang="en-US" sz="2300" b="0" dirty="0">
                <a:solidFill>
                  <a:schemeClr val="tx1"/>
                </a:solidFill>
              </a:rPr>
              <a:t/>
            </a:r>
            <a:br>
              <a:rPr lang="en-US" sz="2300" b="0" dirty="0">
                <a:solidFill>
                  <a:schemeClr val="tx1"/>
                </a:solidFill>
              </a:rPr>
            </a:br>
            <a:r>
              <a:rPr lang="en-US" sz="2300" b="0" dirty="0">
                <a:solidFill>
                  <a:schemeClr val="tx1"/>
                </a:solidFill>
              </a:rPr>
              <a:t>Gravitons/Gravitational Waves</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dirty="0"/>
              <a:t>How far can we observe them from?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endParaRPr lang="en-US" sz="2400" b="0" dirty="0">
              <a:solidFill>
                <a:srgbClr val="FFFFFF"/>
              </a:solidFill>
            </a:endParaRPr>
          </a:p>
        </p:txBody>
      </p:sp>
    </p:spTree>
    <p:extLst>
      <p:ext uri="{BB962C8B-B14F-4D97-AF65-F5344CB8AC3E}">
        <p14:creationId xmlns:p14="http://schemas.microsoft.com/office/powerpoint/2010/main" val="282288123"/>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2</a:t>
            </a:r>
            <a:r>
              <a:rPr lang="en-US" sz="2300" baseline="30000" dirty="0"/>
              <a:t>nd</a:t>
            </a:r>
            <a:r>
              <a:rPr lang="en-US" sz="2300" dirty="0"/>
              <a:t> hardest Cosmic Particles to detect? </a:t>
            </a:r>
            <a:r>
              <a:rPr lang="en-US" sz="2300" b="0" dirty="0">
                <a:solidFill>
                  <a:schemeClr val="tx1"/>
                </a:solidFill>
              </a:rPr>
              <a:t/>
            </a:r>
            <a:br>
              <a:rPr lang="en-US" sz="2300" b="0" dirty="0">
                <a:solidFill>
                  <a:schemeClr val="tx1"/>
                </a:solidFill>
              </a:rPr>
            </a:br>
            <a:r>
              <a:rPr lang="en-US" sz="2300" b="0" dirty="0">
                <a:solidFill>
                  <a:schemeClr val="tx1"/>
                </a:solidFill>
              </a:rPr>
              <a:t>Gravitons/Gravitational Waves</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dirty="0"/>
              <a:t>How far can we observe them from? </a:t>
            </a:r>
            <a:br>
              <a:rPr lang="en-US" sz="2300" dirty="0"/>
            </a:br>
            <a:r>
              <a:rPr lang="en-US" sz="2400" b="0" dirty="0">
                <a:solidFill>
                  <a:srgbClr val="FFFFFF"/>
                </a:solidFill>
              </a:rPr>
              <a:t>back to the early Universe!</a:t>
            </a:r>
            <a:br>
              <a:rPr lang="en-US" sz="2400" b="0" dirty="0">
                <a:solidFill>
                  <a:srgbClr val="FFFFFF"/>
                </a:solidFill>
              </a:rPr>
            </a:br>
            <a:r>
              <a:rPr lang="nl-NL" sz="2300" b="0" dirty="0">
                <a:solidFill>
                  <a:srgbClr val="FFFFFF"/>
                </a:solidFill>
              </a:rPr>
              <a:t/>
            </a:r>
            <a:br>
              <a:rPr lang="nl-NL"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endParaRPr lang="en-US" sz="2300" dirty="0"/>
          </a:p>
        </p:txBody>
      </p:sp>
    </p:spTree>
    <p:extLst>
      <p:ext uri="{BB962C8B-B14F-4D97-AF65-F5344CB8AC3E}">
        <p14:creationId xmlns:p14="http://schemas.microsoft.com/office/powerpoint/2010/main" val="3191294064"/>
      </p:ext>
    </p:extLst>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2</a:t>
            </a:r>
            <a:r>
              <a:rPr lang="en-US" sz="2300" baseline="30000" dirty="0"/>
              <a:t>nd</a:t>
            </a:r>
            <a:r>
              <a:rPr lang="en-US" sz="2300" dirty="0"/>
              <a:t> hardest Cosmic Particles to detect? </a:t>
            </a:r>
            <a:r>
              <a:rPr lang="en-US" sz="2300" b="0" dirty="0">
                <a:solidFill>
                  <a:schemeClr val="tx1"/>
                </a:solidFill>
              </a:rPr>
              <a:t/>
            </a:r>
            <a:br>
              <a:rPr lang="en-US" sz="2300" b="0" dirty="0">
                <a:solidFill>
                  <a:schemeClr val="tx1"/>
                </a:solidFill>
              </a:rPr>
            </a:br>
            <a:r>
              <a:rPr lang="en-US" sz="2300" b="0" dirty="0">
                <a:solidFill>
                  <a:schemeClr val="tx1"/>
                </a:solidFill>
              </a:rPr>
              <a:t>Gravitons/Gravitational Waves</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dirty="0"/>
              <a:t>How far can we observe them from? </a:t>
            </a:r>
            <a:br>
              <a:rPr lang="en-US" sz="2300" dirty="0"/>
            </a:br>
            <a:r>
              <a:rPr lang="en-US" sz="2400" b="0" dirty="0">
                <a:solidFill>
                  <a:srgbClr val="FFFFFF"/>
                </a:solidFill>
              </a:rPr>
              <a:t>back to the early Universe!</a:t>
            </a:r>
            <a:br>
              <a:rPr lang="en-US" sz="2400" b="0" dirty="0">
                <a:solidFill>
                  <a:srgbClr val="FFFFFF"/>
                </a:solidFill>
              </a:rPr>
            </a:br>
            <a:r>
              <a:rPr lang="nl-NL" sz="2300" b="0" dirty="0">
                <a:solidFill>
                  <a:srgbClr val="FFFFFF"/>
                </a:solidFill>
              </a:rPr>
              <a:t/>
            </a:r>
            <a:br>
              <a:rPr lang="nl-NL" sz="2300" b="0" dirty="0">
                <a:solidFill>
                  <a:srgbClr val="FFFFFF"/>
                </a:solidFill>
              </a:rPr>
            </a:br>
            <a:r>
              <a:rPr lang="en-US" sz="2300" dirty="0"/>
              <a:t>How are they generated? </a:t>
            </a: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endParaRPr lang="en-US" sz="2300" b="0" dirty="0">
              <a:solidFill>
                <a:srgbClr val="FFFFFF"/>
              </a:solidFill>
            </a:endParaRPr>
          </a:p>
        </p:txBody>
      </p:sp>
    </p:spTree>
    <p:extLst>
      <p:ext uri="{BB962C8B-B14F-4D97-AF65-F5344CB8AC3E}">
        <p14:creationId xmlns:p14="http://schemas.microsoft.com/office/powerpoint/2010/main" val="4229766973"/>
      </p:ext>
    </p:extLst>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2</a:t>
            </a:r>
            <a:r>
              <a:rPr lang="en-US" sz="2300" baseline="30000" dirty="0"/>
              <a:t>nd</a:t>
            </a:r>
            <a:r>
              <a:rPr lang="en-US" sz="2300" dirty="0"/>
              <a:t> hardest Cosmic Particles to detect? </a:t>
            </a:r>
            <a:r>
              <a:rPr lang="en-US" sz="2300" b="0" dirty="0">
                <a:solidFill>
                  <a:schemeClr val="tx1"/>
                </a:solidFill>
              </a:rPr>
              <a:t/>
            </a:r>
            <a:br>
              <a:rPr lang="en-US" sz="2300" b="0" dirty="0">
                <a:solidFill>
                  <a:schemeClr val="tx1"/>
                </a:solidFill>
              </a:rPr>
            </a:br>
            <a:r>
              <a:rPr lang="en-US" sz="2300" b="0" dirty="0">
                <a:solidFill>
                  <a:schemeClr val="tx1"/>
                </a:solidFill>
              </a:rPr>
              <a:t>Gravitons/Gravitational Waves</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dirty="0"/>
              <a:t>How far can we observe them from? </a:t>
            </a:r>
            <a:br>
              <a:rPr lang="en-US" sz="2300" dirty="0"/>
            </a:br>
            <a:r>
              <a:rPr lang="en-US" sz="2400" b="0" dirty="0">
                <a:solidFill>
                  <a:srgbClr val="FFFFFF"/>
                </a:solidFill>
              </a:rPr>
              <a:t>back to the early Universe!</a:t>
            </a:r>
            <a:br>
              <a:rPr lang="en-US" sz="2400" b="0" dirty="0">
                <a:solidFill>
                  <a:srgbClr val="FFFFFF"/>
                </a:solidFill>
              </a:rPr>
            </a:br>
            <a:r>
              <a:rPr lang="nl-NL" sz="2300" b="0" dirty="0">
                <a:solidFill>
                  <a:srgbClr val="FFFFFF"/>
                </a:solidFill>
              </a:rPr>
              <a:t/>
            </a:r>
            <a:br>
              <a:rPr lang="nl-NL" sz="2300" b="0" dirty="0">
                <a:solidFill>
                  <a:srgbClr val="FFFFFF"/>
                </a:solidFill>
              </a:rPr>
            </a:br>
            <a:r>
              <a:rPr lang="en-US" sz="2300" dirty="0"/>
              <a:t>How are they generated? </a:t>
            </a:r>
            <a:r>
              <a:rPr lang="en-US" sz="2300" b="0" dirty="0">
                <a:solidFill>
                  <a:srgbClr val="FFFFFF"/>
                </a:solidFill>
              </a:rPr>
              <a:t/>
            </a:r>
            <a:br>
              <a:rPr lang="en-US" sz="2300" b="0" dirty="0">
                <a:solidFill>
                  <a:srgbClr val="FFFFFF"/>
                </a:solidFill>
              </a:rPr>
            </a:br>
            <a:r>
              <a:rPr lang="en-US" sz="2300" b="0" dirty="0">
                <a:solidFill>
                  <a:srgbClr val="FFFFFF"/>
                </a:solidFill>
              </a:rPr>
              <a:t>Inflationary models in the Early Universe, Binary Coalescence,</a:t>
            </a:r>
            <a:br>
              <a:rPr lang="en-US" sz="2300" b="0" dirty="0">
                <a:solidFill>
                  <a:srgbClr val="FFFFFF"/>
                </a:solidFill>
              </a:rPr>
            </a:br>
            <a:r>
              <a:rPr lang="en-US" sz="2300" b="0" dirty="0">
                <a:solidFill>
                  <a:srgbClr val="FFFFFF"/>
                </a:solidFill>
              </a:rPr>
              <a:t>(Neutron Stars, Black Holes)</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endParaRPr lang="en-US" sz="2300" dirty="0"/>
          </a:p>
        </p:txBody>
      </p:sp>
    </p:spTree>
    <p:extLst>
      <p:ext uri="{BB962C8B-B14F-4D97-AF65-F5344CB8AC3E}">
        <p14:creationId xmlns:p14="http://schemas.microsoft.com/office/powerpoint/2010/main" val="111281934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115616" y="116320"/>
            <a:ext cx="7145908" cy="6735371"/>
          </a:xfrm>
          <a:prstGeom prst="rect">
            <a:avLst/>
          </a:prstGeom>
        </p:spPr>
      </p:pic>
      <p:sp>
        <p:nvSpPr>
          <p:cNvPr id="10" name="TextBox 9"/>
          <p:cNvSpPr txBox="1"/>
          <p:nvPr/>
        </p:nvSpPr>
        <p:spPr>
          <a:xfrm>
            <a:off x="6324601" y="6400800"/>
            <a:ext cx="1915408" cy="400110"/>
          </a:xfrm>
          <a:prstGeom prst="rect">
            <a:avLst/>
          </a:prstGeom>
          <a:noFill/>
        </p:spPr>
        <p:txBody>
          <a:bodyPr wrap="none" lIns="91142" tIns="45573" rIns="91142" bIns="45573" rtlCol="0">
            <a:spAutoFit/>
          </a:bodyPr>
          <a:lstStyle/>
          <a:p>
            <a:r>
              <a:rPr lang="en-US" sz="2000" i="0" dirty="0" err="1">
                <a:solidFill>
                  <a:srgbClr val="800000"/>
                </a:solidFill>
              </a:rPr>
              <a:t>Mazin</a:t>
            </a:r>
            <a:r>
              <a:rPr lang="en-US" sz="2000" i="0" dirty="0">
                <a:solidFill>
                  <a:srgbClr val="800000"/>
                </a:solidFill>
              </a:rPr>
              <a:t> et al 2013</a:t>
            </a:r>
          </a:p>
        </p:txBody>
      </p:sp>
    </p:spTree>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CMB B-modes</a:t>
            </a:r>
            <a:endParaRPr lang="en-US" dirty="0"/>
          </a:p>
        </p:txBody>
      </p:sp>
      <p:pic>
        <p:nvPicPr>
          <p:cNvPr id="4" name="Picture 2" descr="http://background.uchicago.edu/~whu/araa/plate1b.gif"/>
          <p:cNvPicPr>
            <a:picLocks noGrp="1" noChangeAspect="1" noChangeArrowheads="1"/>
          </p:cNvPicPr>
          <p:nvPr>
            <p:ph idx="1"/>
          </p:nvPr>
        </p:nvPicPr>
        <p:blipFill>
          <a:blip r:embed="rId2"/>
          <a:srcRect/>
          <a:stretch>
            <a:fillRect/>
          </a:stretch>
        </p:blipFill>
        <p:spPr>
          <a:xfrm>
            <a:off x="535153" y="1752601"/>
            <a:ext cx="7999261" cy="4700736"/>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extLst>
      <p:ext uri="{BB962C8B-B14F-4D97-AF65-F5344CB8AC3E}">
        <p14:creationId xmlns:p14="http://schemas.microsoft.com/office/powerpoint/2010/main" val="1428244952"/>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2</a:t>
            </a:r>
            <a:r>
              <a:rPr lang="en-US" sz="2300" baseline="30000" dirty="0"/>
              <a:t>nd</a:t>
            </a:r>
            <a:r>
              <a:rPr lang="en-US" sz="2300" dirty="0"/>
              <a:t> hardest Cosmic Particles to detect? </a:t>
            </a:r>
            <a:r>
              <a:rPr lang="en-US" sz="2300" b="0" dirty="0">
                <a:solidFill>
                  <a:schemeClr val="tx1"/>
                </a:solidFill>
              </a:rPr>
              <a:t/>
            </a:r>
            <a:br>
              <a:rPr lang="en-US" sz="2300" b="0" dirty="0">
                <a:solidFill>
                  <a:schemeClr val="tx1"/>
                </a:solidFill>
              </a:rPr>
            </a:br>
            <a:r>
              <a:rPr lang="en-US" sz="2300" b="0" dirty="0">
                <a:solidFill>
                  <a:schemeClr val="tx1"/>
                </a:solidFill>
              </a:rPr>
              <a:t>Gravitons/Gravitational Waves</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dirty="0"/>
              <a:t>How far can we observe them from? </a:t>
            </a:r>
            <a:br>
              <a:rPr lang="en-US" sz="2300" dirty="0"/>
            </a:br>
            <a:r>
              <a:rPr lang="en-US" sz="2400" b="0" dirty="0">
                <a:solidFill>
                  <a:srgbClr val="FFFFFF"/>
                </a:solidFill>
              </a:rPr>
              <a:t>back to the early Universe!</a:t>
            </a:r>
            <a:br>
              <a:rPr lang="en-US" sz="2400" b="0" dirty="0">
                <a:solidFill>
                  <a:srgbClr val="FFFFFF"/>
                </a:solidFill>
              </a:rPr>
            </a:br>
            <a:r>
              <a:rPr lang="nl-NL" sz="2300" b="0" dirty="0">
                <a:solidFill>
                  <a:srgbClr val="FFFFFF"/>
                </a:solidFill>
              </a:rPr>
              <a:t/>
            </a:r>
            <a:br>
              <a:rPr lang="nl-NL" sz="2300" b="0" dirty="0">
                <a:solidFill>
                  <a:srgbClr val="FFFFFF"/>
                </a:solidFill>
              </a:rPr>
            </a:br>
            <a:r>
              <a:rPr lang="en-US" sz="2300" dirty="0"/>
              <a:t>How are they generated? </a:t>
            </a:r>
            <a:r>
              <a:rPr lang="en-US" sz="2300" b="0" dirty="0">
                <a:solidFill>
                  <a:srgbClr val="FFFFFF"/>
                </a:solidFill>
              </a:rPr>
              <a:t/>
            </a:r>
            <a:br>
              <a:rPr lang="en-US" sz="2300" b="0" dirty="0">
                <a:solidFill>
                  <a:srgbClr val="FFFFFF"/>
                </a:solidFill>
              </a:rPr>
            </a:br>
            <a:r>
              <a:rPr lang="en-US" sz="2300" b="0" dirty="0">
                <a:solidFill>
                  <a:srgbClr val="FFFFFF"/>
                </a:solidFill>
              </a:rPr>
              <a:t>Inflationary models in the Early Universe, Binary Coalescence,</a:t>
            </a:r>
            <a:br>
              <a:rPr lang="en-US" sz="2300" b="0" dirty="0">
                <a:solidFill>
                  <a:srgbClr val="FFFFFF"/>
                </a:solidFill>
              </a:rPr>
            </a:br>
            <a:r>
              <a:rPr lang="en-US" sz="2300" b="0" dirty="0">
                <a:solidFill>
                  <a:srgbClr val="FFFFFF"/>
                </a:solidFill>
              </a:rPr>
              <a:t>(Neutron Stars, Black Holes)</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dirty="0"/>
              <a:t>How are we trying to observe them?</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endParaRPr lang="en-US" sz="2300" b="0" dirty="0">
              <a:solidFill>
                <a:srgbClr val="FFFFFF"/>
              </a:solidFill>
            </a:endParaRPr>
          </a:p>
        </p:txBody>
      </p:sp>
    </p:spTree>
    <p:extLst>
      <p:ext uri="{BB962C8B-B14F-4D97-AF65-F5344CB8AC3E}">
        <p14:creationId xmlns:p14="http://schemas.microsoft.com/office/powerpoint/2010/main" val="2037328788"/>
      </p:ext>
    </p:extLst>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2</a:t>
            </a:r>
            <a:r>
              <a:rPr lang="en-US" sz="2300" baseline="30000" dirty="0"/>
              <a:t>nd</a:t>
            </a:r>
            <a:r>
              <a:rPr lang="en-US" sz="2300" dirty="0"/>
              <a:t> hardest Cosmic Particles to detect? </a:t>
            </a:r>
            <a:r>
              <a:rPr lang="en-US" sz="2300" b="0" dirty="0">
                <a:solidFill>
                  <a:schemeClr val="tx1"/>
                </a:solidFill>
              </a:rPr>
              <a:t/>
            </a:r>
            <a:br>
              <a:rPr lang="en-US" sz="2300" b="0" dirty="0">
                <a:solidFill>
                  <a:schemeClr val="tx1"/>
                </a:solidFill>
              </a:rPr>
            </a:br>
            <a:r>
              <a:rPr lang="en-US" sz="2300" b="0" dirty="0">
                <a:solidFill>
                  <a:schemeClr val="tx1"/>
                </a:solidFill>
              </a:rPr>
              <a:t>Gravitons/Gravitational Waves</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dirty="0"/>
              <a:t>How far can we observe them from? </a:t>
            </a:r>
            <a:br>
              <a:rPr lang="en-US" sz="2300" dirty="0"/>
            </a:br>
            <a:r>
              <a:rPr lang="en-US" sz="2400" b="0" dirty="0">
                <a:solidFill>
                  <a:srgbClr val="FFFFFF"/>
                </a:solidFill>
              </a:rPr>
              <a:t>back to the early Universe!</a:t>
            </a:r>
            <a:br>
              <a:rPr lang="en-US" sz="2400" b="0" dirty="0">
                <a:solidFill>
                  <a:srgbClr val="FFFFFF"/>
                </a:solidFill>
              </a:rPr>
            </a:br>
            <a:r>
              <a:rPr lang="nl-NL" sz="2300" b="0" dirty="0">
                <a:solidFill>
                  <a:srgbClr val="FFFFFF"/>
                </a:solidFill>
              </a:rPr>
              <a:t/>
            </a:r>
            <a:br>
              <a:rPr lang="nl-NL" sz="2300" b="0" dirty="0">
                <a:solidFill>
                  <a:srgbClr val="FFFFFF"/>
                </a:solidFill>
              </a:rPr>
            </a:br>
            <a:r>
              <a:rPr lang="en-US" sz="2300" dirty="0"/>
              <a:t>How are they generated? </a:t>
            </a:r>
            <a:r>
              <a:rPr lang="en-US" sz="2300" b="0" dirty="0">
                <a:solidFill>
                  <a:srgbClr val="FFFFFF"/>
                </a:solidFill>
              </a:rPr>
              <a:t/>
            </a:r>
            <a:br>
              <a:rPr lang="en-US" sz="2300" b="0" dirty="0">
                <a:solidFill>
                  <a:srgbClr val="FFFFFF"/>
                </a:solidFill>
              </a:rPr>
            </a:br>
            <a:r>
              <a:rPr lang="en-US" sz="2300" b="0" dirty="0">
                <a:solidFill>
                  <a:srgbClr val="FFFFFF"/>
                </a:solidFill>
              </a:rPr>
              <a:t>Inflationary models in the Early Universe, Binary Coalescence,</a:t>
            </a:r>
            <a:br>
              <a:rPr lang="en-US" sz="2300" b="0" dirty="0">
                <a:solidFill>
                  <a:srgbClr val="FFFFFF"/>
                </a:solidFill>
              </a:rPr>
            </a:br>
            <a:r>
              <a:rPr lang="en-US" sz="2300" b="0" dirty="0">
                <a:solidFill>
                  <a:srgbClr val="FFFFFF"/>
                </a:solidFill>
              </a:rPr>
              <a:t>(Neutron Stars, Black Holes)</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dirty="0"/>
              <a:t>How are we trying to observe them?</a:t>
            </a:r>
            <a:br>
              <a:rPr lang="en-US" sz="2300" dirty="0"/>
            </a:br>
            <a:r>
              <a:rPr lang="en-US" sz="2300" b="0" dirty="0">
                <a:solidFill>
                  <a:srgbClr val="FFFFFF"/>
                </a:solidFill>
              </a:rPr>
              <a:t>Large interferometers on the ground : LIGO, Virgo</a:t>
            </a:r>
            <a:br>
              <a:rPr lang="en-US" sz="2300" b="0" dirty="0">
                <a:solidFill>
                  <a:srgbClr val="FFFFFF"/>
                </a:solidFill>
              </a:rPr>
            </a:br>
            <a:r>
              <a:rPr lang="en-US" sz="2300" b="0" dirty="0">
                <a:solidFill>
                  <a:srgbClr val="FFFFFF"/>
                </a:solidFill>
              </a:rPr>
              <a:t>(and hopefully one day in space): LISA</a:t>
            </a:r>
            <a:br>
              <a:rPr lang="en-US" sz="2300" b="0" dirty="0">
                <a:solidFill>
                  <a:srgbClr val="FFFFFF"/>
                </a:solidFill>
              </a:rPr>
            </a:br>
            <a:r>
              <a:rPr lang="en-US" sz="2300" b="0" dirty="0">
                <a:solidFill>
                  <a:srgbClr val="FFFFFF"/>
                </a:solidFill>
              </a:rPr>
              <a:t>Pulsar timing Arrays</a:t>
            </a:r>
            <a:br>
              <a:rPr lang="en-US" sz="2300" b="0" dirty="0">
                <a:solidFill>
                  <a:srgbClr val="FFFFFF"/>
                </a:solidFill>
              </a:rPr>
            </a:br>
            <a:r>
              <a:rPr lang="en-US" sz="2300" b="0" dirty="0">
                <a:solidFill>
                  <a:srgbClr val="FFFFFF"/>
                </a:solidFill>
              </a:rPr>
              <a:t>CMB polarization</a:t>
            </a:r>
            <a:br>
              <a:rPr lang="en-US" sz="2300" b="0" dirty="0">
                <a:solidFill>
                  <a:srgbClr val="FFFFFF"/>
                </a:solidFill>
              </a:rPr>
            </a:br>
            <a:r>
              <a:rPr lang="en-US" sz="2300" b="0" dirty="0">
                <a:solidFill>
                  <a:srgbClr val="FFFFFF"/>
                </a:solidFill>
              </a:rPr>
              <a:t/>
            </a:r>
            <a:br>
              <a:rPr lang="en-US" sz="2300" b="0" dirty="0">
                <a:solidFill>
                  <a:srgbClr val="FFFFFF"/>
                </a:solidFill>
              </a:rPr>
            </a:br>
            <a:endParaRPr lang="en-US" sz="2300" b="0" dirty="0">
              <a:solidFill>
                <a:srgbClr val="FFFFFF"/>
              </a:solidFill>
            </a:endParaRPr>
          </a:p>
        </p:txBody>
      </p:sp>
    </p:spTree>
    <p:extLst>
      <p:ext uri="{BB962C8B-B14F-4D97-AF65-F5344CB8AC3E}">
        <p14:creationId xmlns:p14="http://schemas.microsoft.com/office/powerpoint/2010/main" val="274430366"/>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TextBox 4"/>
          <p:cNvSpPr txBox="1"/>
          <p:nvPr/>
        </p:nvSpPr>
        <p:spPr>
          <a:xfrm>
            <a:off x="467548" y="6396336"/>
            <a:ext cx="1510125" cy="457390"/>
          </a:xfrm>
          <a:prstGeom prst="rect">
            <a:avLst/>
          </a:prstGeom>
          <a:noFill/>
        </p:spPr>
        <p:txBody>
          <a:bodyPr wrap="none" lIns="91397" tIns="45698" rIns="91397" bIns="45698" rtlCol="0">
            <a:spAutoFit/>
          </a:bodyPr>
          <a:lstStyle/>
          <a:p>
            <a:r>
              <a:rPr lang="en-US" i="0" dirty="0" smtClean="0">
                <a:solidFill>
                  <a:srgbClr val="FF0000"/>
                </a:solidFill>
              </a:rPr>
              <a:t>4 10 </a:t>
            </a:r>
            <a:r>
              <a:rPr lang="en-US" i="0" baseline="30000" dirty="0" smtClean="0">
                <a:solidFill>
                  <a:srgbClr val="FF0000"/>
                </a:solidFill>
              </a:rPr>
              <a:t>-25 </a:t>
            </a:r>
            <a:r>
              <a:rPr lang="en-US" i="0" dirty="0" err="1" smtClean="0">
                <a:solidFill>
                  <a:srgbClr val="FF0000"/>
                </a:solidFill>
              </a:rPr>
              <a:t>eV</a:t>
            </a:r>
            <a:endParaRPr lang="en-US" i="0" dirty="0">
              <a:solidFill>
                <a:srgbClr val="FF0000"/>
              </a:solidFill>
            </a:endParaRPr>
          </a:p>
        </p:txBody>
      </p:sp>
      <p:sp>
        <p:nvSpPr>
          <p:cNvPr id="6" name="TextBox 5"/>
          <p:cNvSpPr txBox="1"/>
          <p:nvPr/>
        </p:nvSpPr>
        <p:spPr>
          <a:xfrm>
            <a:off x="7380315" y="6423720"/>
            <a:ext cx="1510125" cy="457390"/>
          </a:xfrm>
          <a:prstGeom prst="rect">
            <a:avLst/>
          </a:prstGeom>
          <a:noFill/>
        </p:spPr>
        <p:txBody>
          <a:bodyPr wrap="none" lIns="91397" tIns="45698" rIns="91397" bIns="45698" rtlCol="0">
            <a:spAutoFit/>
          </a:bodyPr>
          <a:lstStyle/>
          <a:p>
            <a:r>
              <a:rPr lang="en-US" i="0" dirty="0" smtClean="0">
                <a:solidFill>
                  <a:srgbClr val="FF0000"/>
                </a:solidFill>
              </a:rPr>
              <a:t>4 10 </a:t>
            </a:r>
            <a:r>
              <a:rPr lang="en-US" i="0" baseline="30000" dirty="0" smtClean="0">
                <a:solidFill>
                  <a:srgbClr val="FF0000"/>
                </a:solidFill>
              </a:rPr>
              <a:t>-10 </a:t>
            </a:r>
            <a:r>
              <a:rPr lang="en-US" i="0" dirty="0" err="1" smtClean="0">
                <a:solidFill>
                  <a:srgbClr val="FF0000"/>
                </a:solidFill>
              </a:rPr>
              <a:t>eV</a:t>
            </a:r>
            <a:endParaRPr lang="en-US" i="0" dirty="0">
              <a:solidFill>
                <a:srgbClr val="FF0000"/>
              </a:solidFill>
            </a:endParaRPr>
          </a:p>
        </p:txBody>
      </p:sp>
    </p:spTree>
    <p:extLst>
      <p:ext uri="{BB962C8B-B14F-4D97-AF65-F5344CB8AC3E}">
        <p14:creationId xmlns:p14="http://schemas.microsoft.com/office/powerpoint/2010/main" val="1310757460"/>
      </p:ext>
    </p:extLst>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2</a:t>
            </a:r>
            <a:r>
              <a:rPr lang="en-US" sz="2300" baseline="30000" dirty="0"/>
              <a:t>nd</a:t>
            </a:r>
            <a:r>
              <a:rPr lang="en-US" sz="2300" dirty="0"/>
              <a:t> hardest Cosmic Particles to detect? </a:t>
            </a:r>
            <a:r>
              <a:rPr lang="en-US" sz="2300" b="0" dirty="0">
                <a:solidFill>
                  <a:schemeClr val="tx1"/>
                </a:solidFill>
              </a:rPr>
              <a:t/>
            </a:r>
            <a:br>
              <a:rPr lang="en-US" sz="2300" b="0" dirty="0">
                <a:solidFill>
                  <a:schemeClr val="tx1"/>
                </a:solidFill>
              </a:rPr>
            </a:br>
            <a:r>
              <a:rPr lang="en-US" sz="2300" b="0" dirty="0">
                <a:solidFill>
                  <a:schemeClr val="tx1"/>
                </a:solidFill>
              </a:rPr>
              <a:t>Gravitons/Gravitational Waves</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dirty="0"/>
              <a:t>How far can we observe them from? </a:t>
            </a:r>
            <a:br>
              <a:rPr lang="en-US" sz="2300" dirty="0"/>
            </a:br>
            <a:r>
              <a:rPr lang="en-US" sz="2400" b="0" dirty="0">
                <a:solidFill>
                  <a:srgbClr val="FFFFFF"/>
                </a:solidFill>
              </a:rPr>
              <a:t>back to the early Universe!</a:t>
            </a:r>
            <a:br>
              <a:rPr lang="en-US" sz="2400" b="0" dirty="0">
                <a:solidFill>
                  <a:srgbClr val="FFFFFF"/>
                </a:solidFill>
              </a:rPr>
            </a:br>
            <a:r>
              <a:rPr lang="nl-NL" sz="2300" b="0" dirty="0">
                <a:solidFill>
                  <a:srgbClr val="FFFFFF"/>
                </a:solidFill>
              </a:rPr>
              <a:t/>
            </a:r>
            <a:br>
              <a:rPr lang="nl-NL" sz="2300" b="0" dirty="0">
                <a:solidFill>
                  <a:srgbClr val="FFFFFF"/>
                </a:solidFill>
              </a:rPr>
            </a:br>
            <a:r>
              <a:rPr lang="en-US" sz="2300" dirty="0"/>
              <a:t>How are they generated? </a:t>
            </a:r>
            <a:r>
              <a:rPr lang="en-US" sz="2300" b="0" dirty="0">
                <a:solidFill>
                  <a:srgbClr val="FFFFFF"/>
                </a:solidFill>
              </a:rPr>
              <a:t/>
            </a:r>
            <a:br>
              <a:rPr lang="en-US" sz="2300" b="0" dirty="0">
                <a:solidFill>
                  <a:srgbClr val="FFFFFF"/>
                </a:solidFill>
              </a:rPr>
            </a:br>
            <a:r>
              <a:rPr lang="en-US" sz="2300" b="0" dirty="0">
                <a:solidFill>
                  <a:srgbClr val="FFFFFF"/>
                </a:solidFill>
              </a:rPr>
              <a:t>Inflationary models in the Early Universe, Binary Coalescence,</a:t>
            </a:r>
            <a:br>
              <a:rPr lang="en-US" sz="2300" b="0" dirty="0">
                <a:solidFill>
                  <a:srgbClr val="FFFFFF"/>
                </a:solidFill>
              </a:rPr>
            </a:br>
            <a:r>
              <a:rPr lang="en-US" sz="2300" b="0" dirty="0">
                <a:solidFill>
                  <a:srgbClr val="FFFFFF"/>
                </a:solidFill>
              </a:rPr>
              <a:t>(Neutron Stars, Black Holes)</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dirty="0"/>
              <a:t>How are we trying to observe them?</a:t>
            </a:r>
            <a:br>
              <a:rPr lang="en-US" sz="2300" dirty="0"/>
            </a:br>
            <a:r>
              <a:rPr lang="en-US" sz="2300" b="0" dirty="0">
                <a:solidFill>
                  <a:srgbClr val="FFFFFF"/>
                </a:solidFill>
              </a:rPr>
              <a:t>Large interferometers on the ground (and hopefully one day in space)</a:t>
            </a:r>
            <a:br>
              <a:rPr lang="en-US" sz="2300" b="0" dirty="0">
                <a:solidFill>
                  <a:srgbClr val="FFFFFF"/>
                </a:solidFill>
              </a:rPr>
            </a:br>
            <a:r>
              <a:rPr lang="en-US" sz="2300" b="0" dirty="0">
                <a:solidFill>
                  <a:srgbClr val="FFFFFF"/>
                </a:solidFill>
              </a:rPr>
              <a:t>Pulsar timing Arrays</a:t>
            </a:r>
            <a:br>
              <a:rPr lang="en-US" sz="2300" b="0" dirty="0">
                <a:solidFill>
                  <a:srgbClr val="FFFFFF"/>
                </a:solidFill>
              </a:rPr>
            </a:br>
            <a:r>
              <a:rPr lang="en-US" sz="2300" b="0" dirty="0">
                <a:solidFill>
                  <a:srgbClr val="FFFFFF"/>
                </a:solidFill>
              </a:rPr>
              <a:t>CMB polarization</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dirty="0"/>
              <a:t>Have we observed them? </a:t>
            </a:r>
            <a:r>
              <a:rPr lang="en-US" sz="2300" b="0" dirty="0">
                <a:solidFill>
                  <a:srgbClr val="FFFFFF"/>
                </a:solidFill>
              </a:rPr>
              <a:t>Not yet! Watch Advanced LIGO</a:t>
            </a:r>
          </a:p>
        </p:txBody>
      </p:sp>
    </p:spTree>
    <p:extLst>
      <p:ext uri="{BB962C8B-B14F-4D97-AF65-F5344CB8AC3E}">
        <p14:creationId xmlns:p14="http://schemas.microsoft.com/office/powerpoint/2010/main" val="3595463414"/>
      </p:ext>
    </p:extLst>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067722756"/>
      </p:ext>
    </p:extLst>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3</a:t>
            </a:r>
            <a:r>
              <a:rPr lang="en-US" sz="2300" baseline="30000" dirty="0"/>
              <a:t>rd</a:t>
            </a:r>
            <a:r>
              <a:rPr lang="en-US" sz="2300" dirty="0"/>
              <a:t> hardest Cosmic Particles to detect? </a:t>
            </a: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endParaRPr lang="en-US" sz="2300" b="0" dirty="0">
              <a:solidFill>
                <a:srgbClr val="FFFFFF"/>
              </a:solidFill>
            </a:endParaRPr>
          </a:p>
        </p:txBody>
      </p:sp>
    </p:spTree>
    <p:extLst>
      <p:ext uri="{BB962C8B-B14F-4D97-AF65-F5344CB8AC3E}">
        <p14:creationId xmlns:p14="http://schemas.microsoft.com/office/powerpoint/2010/main" val="2978059010"/>
      </p:ext>
    </p:extLst>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3</a:t>
            </a:r>
            <a:r>
              <a:rPr lang="en-US" sz="2300" baseline="30000" dirty="0"/>
              <a:t>rd</a:t>
            </a:r>
            <a:r>
              <a:rPr lang="en-US" sz="2300" dirty="0"/>
              <a:t> hardest Cosmic Particles to detect? </a:t>
            </a:r>
            <a:r>
              <a:rPr lang="en-US" sz="2300" b="0" dirty="0">
                <a:solidFill>
                  <a:schemeClr val="tx1"/>
                </a:solidFill>
              </a:rPr>
              <a:t/>
            </a:r>
            <a:br>
              <a:rPr lang="en-US" sz="2300" b="0" dirty="0">
                <a:solidFill>
                  <a:schemeClr val="tx1"/>
                </a:solidFill>
              </a:rPr>
            </a:br>
            <a:r>
              <a:rPr lang="en-US" sz="2300" b="0" dirty="0">
                <a:solidFill>
                  <a:schemeClr val="tx1"/>
                </a:solidFill>
              </a:rPr>
              <a:t>Neutrinos</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endParaRPr lang="en-US" sz="2300" dirty="0"/>
          </a:p>
        </p:txBody>
      </p:sp>
    </p:spTree>
    <p:extLst>
      <p:ext uri="{BB962C8B-B14F-4D97-AF65-F5344CB8AC3E}">
        <p14:creationId xmlns:p14="http://schemas.microsoft.com/office/powerpoint/2010/main" val="1321241327"/>
      </p:ext>
    </p:extLst>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3</a:t>
            </a:r>
            <a:r>
              <a:rPr lang="en-US" sz="2300" baseline="30000" dirty="0"/>
              <a:t>rd</a:t>
            </a:r>
            <a:r>
              <a:rPr lang="en-US" sz="2300" dirty="0"/>
              <a:t> hardest Cosmic Particles to detect? </a:t>
            </a:r>
            <a:r>
              <a:rPr lang="en-US" sz="2300" b="0" dirty="0">
                <a:solidFill>
                  <a:schemeClr val="tx1"/>
                </a:solidFill>
              </a:rPr>
              <a:t/>
            </a:r>
            <a:br>
              <a:rPr lang="en-US" sz="2300" b="0" dirty="0">
                <a:solidFill>
                  <a:schemeClr val="tx1"/>
                </a:solidFill>
              </a:rPr>
            </a:br>
            <a:r>
              <a:rPr lang="en-US" sz="2300" b="0" dirty="0">
                <a:solidFill>
                  <a:schemeClr val="tx1"/>
                </a:solidFill>
              </a:rPr>
              <a:t>Neutrinos</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dirty="0"/>
              <a:t>How Abundant are they?</a:t>
            </a:r>
            <a:br>
              <a:rPr lang="en-US" sz="2300" dirty="0"/>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endParaRPr lang="en-US" sz="2300" b="0" dirty="0">
              <a:solidFill>
                <a:srgbClr val="FFFFFF"/>
              </a:solidFill>
            </a:endParaRPr>
          </a:p>
        </p:txBody>
      </p:sp>
    </p:spTree>
    <p:extLst>
      <p:ext uri="{BB962C8B-B14F-4D97-AF65-F5344CB8AC3E}">
        <p14:creationId xmlns:p14="http://schemas.microsoft.com/office/powerpoint/2010/main" val="367429507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130300" y="215901"/>
            <a:ext cx="6883400" cy="6413500"/>
          </a:xfrm>
          <a:prstGeom prst="rect">
            <a:avLst/>
          </a:prstGeom>
        </p:spPr>
      </p:pic>
    </p:spTree>
    <p:extLst>
      <p:ext uri="{BB962C8B-B14F-4D97-AF65-F5344CB8AC3E}">
        <p14:creationId xmlns:p14="http://schemas.microsoft.com/office/powerpoint/2010/main" val="300934226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3</a:t>
            </a:r>
            <a:r>
              <a:rPr lang="en-US" sz="2300" baseline="30000" dirty="0"/>
              <a:t>rd</a:t>
            </a:r>
            <a:r>
              <a:rPr lang="en-US" sz="2300" dirty="0"/>
              <a:t> hardest Cosmic Particles to detect? </a:t>
            </a:r>
            <a:r>
              <a:rPr lang="en-US" sz="2300" b="0" dirty="0">
                <a:solidFill>
                  <a:schemeClr val="tx1"/>
                </a:solidFill>
              </a:rPr>
              <a:t/>
            </a:r>
            <a:br>
              <a:rPr lang="en-US" sz="2300" b="0" dirty="0">
                <a:solidFill>
                  <a:schemeClr val="tx1"/>
                </a:solidFill>
              </a:rPr>
            </a:br>
            <a:r>
              <a:rPr lang="en-US" sz="2300" b="0" dirty="0">
                <a:solidFill>
                  <a:schemeClr val="tx1"/>
                </a:solidFill>
              </a:rPr>
              <a:t>Neutrinos</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dirty="0"/>
              <a:t>How Abundant are they?</a:t>
            </a:r>
            <a:br>
              <a:rPr lang="en-US" sz="2300" dirty="0"/>
            </a:br>
            <a:r>
              <a:rPr lang="en-US" sz="2300" b="0" dirty="0">
                <a:solidFill>
                  <a:srgbClr val="FFFFFF"/>
                </a:solidFill>
              </a:rPr>
              <a:t>0.3% of the contents of the Universe</a:t>
            </a: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endParaRPr lang="en-US" sz="2300" b="0" dirty="0">
              <a:solidFill>
                <a:srgbClr val="FFFFFF"/>
              </a:solidFill>
            </a:endParaRPr>
          </a:p>
        </p:txBody>
      </p:sp>
    </p:spTree>
    <p:extLst>
      <p:ext uri="{BB962C8B-B14F-4D97-AF65-F5344CB8AC3E}">
        <p14:creationId xmlns:p14="http://schemas.microsoft.com/office/powerpoint/2010/main" val="617574334"/>
      </p:ext>
    </p:extLst>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3</a:t>
            </a:r>
            <a:r>
              <a:rPr lang="en-US" sz="2300" baseline="30000" dirty="0"/>
              <a:t>rd</a:t>
            </a:r>
            <a:r>
              <a:rPr lang="en-US" sz="2300" dirty="0"/>
              <a:t> hardest Cosmic Particles to detect? </a:t>
            </a:r>
            <a:r>
              <a:rPr lang="en-US" sz="2300" b="0" dirty="0">
                <a:solidFill>
                  <a:schemeClr val="tx1"/>
                </a:solidFill>
              </a:rPr>
              <a:t/>
            </a:r>
            <a:br>
              <a:rPr lang="en-US" sz="2300" b="0" dirty="0">
                <a:solidFill>
                  <a:schemeClr val="tx1"/>
                </a:solidFill>
              </a:rPr>
            </a:br>
            <a:r>
              <a:rPr lang="en-US" sz="2300" b="0" dirty="0">
                <a:solidFill>
                  <a:schemeClr val="tx1"/>
                </a:solidFill>
              </a:rPr>
              <a:t>Neutrinos</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dirty="0"/>
              <a:t>How Abundant are they?</a:t>
            </a:r>
            <a:br>
              <a:rPr lang="en-US" sz="2300" dirty="0"/>
            </a:br>
            <a:r>
              <a:rPr lang="en-US" sz="2300" b="0" dirty="0">
                <a:solidFill>
                  <a:srgbClr val="FFFFFF"/>
                </a:solidFill>
              </a:rPr>
              <a:t>0.3% of the contents of the Universe</a:t>
            </a: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t>How far can we observe them from? </a:t>
            </a:r>
            <a:br>
              <a:rPr lang="en-US" sz="2300" dirty="0"/>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endParaRPr lang="en-US" sz="2300" b="0" dirty="0">
              <a:solidFill>
                <a:srgbClr val="FFFFFF"/>
              </a:solidFill>
            </a:endParaRPr>
          </a:p>
        </p:txBody>
      </p:sp>
    </p:spTree>
    <p:extLst>
      <p:ext uri="{BB962C8B-B14F-4D97-AF65-F5344CB8AC3E}">
        <p14:creationId xmlns:p14="http://schemas.microsoft.com/office/powerpoint/2010/main" val="2173487785"/>
      </p:ext>
    </p:extLst>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3</a:t>
            </a:r>
            <a:r>
              <a:rPr lang="en-US" sz="2300" baseline="30000" dirty="0"/>
              <a:t>rd</a:t>
            </a:r>
            <a:r>
              <a:rPr lang="en-US" sz="2300" dirty="0"/>
              <a:t> hardest Cosmic Particles to detect? </a:t>
            </a:r>
            <a:r>
              <a:rPr lang="en-US" sz="2300" b="0" dirty="0">
                <a:solidFill>
                  <a:schemeClr val="tx1"/>
                </a:solidFill>
              </a:rPr>
              <a:t/>
            </a:r>
            <a:br>
              <a:rPr lang="en-US" sz="2300" b="0" dirty="0">
                <a:solidFill>
                  <a:schemeClr val="tx1"/>
                </a:solidFill>
              </a:rPr>
            </a:br>
            <a:r>
              <a:rPr lang="en-US" sz="2300" b="0" dirty="0">
                <a:solidFill>
                  <a:schemeClr val="tx1"/>
                </a:solidFill>
              </a:rPr>
              <a:t>Neutrinos</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dirty="0"/>
              <a:t>How Abundant are they?</a:t>
            </a:r>
            <a:br>
              <a:rPr lang="en-US" sz="2300" dirty="0"/>
            </a:br>
            <a:r>
              <a:rPr lang="en-US" sz="2300" b="0" dirty="0">
                <a:solidFill>
                  <a:srgbClr val="FFFFFF"/>
                </a:solidFill>
              </a:rPr>
              <a:t>0.3% of the contents of the Universe</a:t>
            </a: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t>How far can we observe them from? </a:t>
            </a:r>
            <a:br>
              <a:rPr lang="en-US" sz="2300" dirty="0"/>
            </a:br>
            <a:r>
              <a:rPr lang="en-US" sz="2300" b="0" dirty="0">
                <a:solidFill>
                  <a:srgbClr val="FFFFFF"/>
                </a:solidFill>
              </a:rPr>
              <a:t>In principle, since neutrino decoupling. Observed: Sun, Supernova 87a, and </a:t>
            </a:r>
            <a:r>
              <a:rPr lang="en-US" sz="2300" b="0" dirty="0" err="1">
                <a:solidFill>
                  <a:srgbClr val="FFFFFF"/>
                </a:solidFill>
              </a:rPr>
              <a:t>IceCube</a:t>
            </a:r>
            <a:r>
              <a:rPr lang="en-US" sz="2300" b="0" dirty="0">
                <a:solidFill>
                  <a:srgbClr val="FFFFFF"/>
                </a:solidFill>
              </a:rPr>
              <a:t> 28 events 100 </a:t>
            </a:r>
            <a:r>
              <a:rPr lang="en-US" sz="2300" b="0" dirty="0" err="1">
                <a:solidFill>
                  <a:srgbClr val="FFFFFF"/>
                </a:solidFill>
              </a:rPr>
              <a:t>TeV</a:t>
            </a:r>
            <a:r>
              <a:rPr lang="en-US" sz="2300" b="0" dirty="0">
                <a:solidFill>
                  <a:srgbClr val="FFFFFF"/>
                </a:solidFill>
              </a:rPr>
              <a:t> to </a:t>
            </a:r>
            <a:r>
              <a:rPr lang="en-US" sz="2300" b="0" dirty="0" err="1">
                <a:solidFill>
                  <a:srgbClr val="FFFFFF"/>
                </a:solidFill>
              </a:rPr>
              <a:t>PeV</a:t>
            </a:r>
            <a:r>
              <a:rPr lang="en-US" sz="2300" b="0" dirty="0">
                <a:solidFill>
                  <a:srgbClr val="FFFFFF"/>
                </a:solidFill>
              </a:rPr>
              <a:t> </a:t>
            </a:r>
            <a:r>
              <a:rPr lang="nl-NL" sz="2300" b="0" dirty="0">
                <a:solidFill>
                  <a:srgbClr val="FFFFFF"/>
                </a:solidFill>
              </a:rPr>
              <a:t/>
            </a:r>
            <a:br>
              <a:rPr lang="nl-NL" sz="2300" b="0" dirty="0">
                <a:solidFill>
                  <a:srgbClr val="FFFFFF"/>
                </a:solidFill>
              </a:rPr>
            </a:br>
            <a:r>
              <a:rPr lang="nl-NL" sz="2300" b="0" dirty="0">
                <a:solidFill>
                  <a:srgbClr val="FFFFFF"/>
                </a:solidFill>
              </a:rPr>
              <a:t/>
            </a:r>
            <a:br>
              <a:rPr lang="nl-NL"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endParaRPr lang="en-US" sz="2300" dirty="0"/>
          </a:p>
        </p:txBody>
      </p:sp>
    </p:spTree>
    <p:extLst>
      <p:ext uri="{BB962C8B-B14F-4D97-AF65-F5344CB8AC3E}">
        <p14:creationId xmlns:p14="http://schemas.microsoft.com/office/powerpoint/2010/main" val="2654019253"/>
      </p:ext>
    </p:extLst>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395538" y="0"/>
            <a:ext cx="7958214" cy="6858000"/>
          </a:xfrm>
          <a:prstGeom prst="rect">
            <a:avLst/>
          </a:prstGeom>
        </p:spPr>
      </p:pic>
    </p:spTree>
    <p:extLst>
      <p:ext uri="{BB962C8B-B14F-4D97-AF65-F5344CB8AC3E}">
        <p14:creationId xmlns:p14="http://schemas.microsoft.com/office/powerpoint/2010/main" val="2355109890"/>
      </p:ext>
    </p:extLst>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36" y="0"/>
            <a:ext cx="8534400" cy="1143000"/>
          </a:xfrm>
        </p:spPr>
        <p:txBody>
          <a:bodyPr/>
          <a:lstStyle/>
          <a:p>
            <a:r>
              <a:rPr lang="en-US"/>
              <a:t>HE Neutrino Limits – thus far</a:t>
            </a:r>
          </a:p>
        </p:txBody>
      </p:sp>
      <p:sp>
        <p:nvSpPr>
          <p:cNvPr id="3" name="Content Placeholder 2"/>
          <p:cNvSpPr>
            <a:spLocks noGrp="1"/>
          </p:cNvSpPr>
          <p:nvPr>
            <p:ph idx="1"/>
          </p:nvPr>
        </p:nvSpPr>
        <p:spPr>
          <a:xfrm>
            <a:off x="692757" y="1479176"/>
            <a:ext cx="8243455" cy="4114800"/>
          </a:xfrm>
        </p:spPr>
        <p:txBody>
          <a:bodyPr/>
          <a:lstStyle/>
          <a:p>
            <a:r>
              <a:rPr lang="en-US" sz="2500"/>
              <a:t>IceCube  Nature ‘12 – constraints on (some) </a:t>
            </a:r>
          </a:p>
          <a:p>
            <a:r>
              <a:rPr lang="en-US" sz="2500"/>
              <a:t>Gamma-ray Bursts (GRB) Fireball Models</a:t>
            </a:r>
          </a:p>
        </p:txBody>
      </p:sp>
      <p:pic>
        <p:nvPicPr>
          <p:cNvPr id="4" name="Picture 3"/>
          <p:cNvPicPr>
            <a:picLocks noChangeAspect="1"/>
          </p:cNvPicPr>
          <p:nvPr/>
        </p:nvPicPr>
        <p:blipFill>
          <a:blip r:embed="rId3"/>
          <a:stretch>
            <a:fillRect/>
          </a:stretch>
        </p:blipFill>
        <p:spPr>
          <a:xfrm>
            <a:off x="831278" y="2420473"/>
            <a:ext cx="7791145" cy="443752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982" y="125104"/>
            <a:ext cx="8534400" cy="1143000"/>
          </a:xfrm>
        </p:spPr>
        <p:txBody>
          <a:bodyPr/>
          <a:lstStyle/>
          <a:p>
            <a:r>
              <a:rPr lang="en-US" dirty="0" smtClean="0"/>
              <a:t>Neutrino Astronomy Begins</a:t>
            </a:r>
            <a:endParaRPr lang="en-US" dirty="0"/>
          </a:p>
        </p:txBody>
      </p:sp>
      <p:sp>
        <p:nvSpPr>
          <p:cNvPr id="3" name="Content Placeholder 2"/>
          <p:cNvSpPr>
            <a:spLocks noGrp="1"/>
          </p:cNvSpPr>
          <p:nvPr>
            <p:ph idx="1"/>
          </p:nvPr>
        </p:nvSpPr>
        <p:spPr>
          <a:xfrm>
            <a:off x="382444" y="1078150"/>
            <a:ext cx="8640960" cy="5209991"/>
          </a:xfrm>
        </p:spPr>
        <p:txBody>
          <a:bodyPr/>
          <a:lstStyle/>
          <a:p>
            <a:r>
              <a:rPr lang="en-US" sz="2500" dirty="0" err="1">
                <a:solidFill>
                  <a:srgbClr val="FFFF00"/>
                </a:solidFill>
              </a:rPr>
              <a:t>PeV</a:t>
            </a:r>
            <a:r>
              <a:rPr lang="en-US" sz="2500" dirty="0">
                <a:solidFill>
                  <a:srgbClr val="FFFF00"/>
                </a:solidFill>
              </a:rPr>
              <a:t> neutrinos first observed </a:t>
            </a:r>
            <a:r>
              <a:rPr lang="en-US" sz="2200" dirty="0">
                <a:solidFill>
                  <a:srgbClr val="FFFF00"/>
                </a:solidFill>
              </a:rPr>
              <a:t>by </a:t>
            </a:r>
            <a:r>
              <a:rPr lang="en-US" sz="2200" b="1" dirty="0" err="1">
                <a:solidFill>
                  <a:srgbClr val="FFFF00"/>
                </a:solidFill>
              </a:rPr>
              <a:t>IceCube</a:t>
            </a:r>
            <a:r>
              <a:rPr lang="en-US" sz="2200" dirty="0">
                <a:solidFill>
                  <a:srgbClr val="FFFF00"/>
                </a:solidFill>
              </a:rPr>
              <a:t> (Apr</a:t>
            </a:r>
            <a:r>
              <a:rPr lang="fr-FR" sz="2200" dirty="0">
                <a:solidFill>
                  <a:srgbClr val="FFFF00"/>
                </a:solidFill>
              </a:rPr>
              <a:t>’</a:t>
            </a:r>
            <a:r>
              <a:rPr lang="en-US" sz="2200" dirty="0">
                <a:solidFill>
                  <a:srgbClr val="FFFF00"/>
                </a:solidFill>
              </a:rPr>
              <a:t>13)</a:t>
            </a:r>
          </a:p>
          <a:p>
            <a:endParaRPr lang="en-US" sz="2200" dirty="0"/>
          </a:p>
          <a:p>
            <a:endParaRPr lang="en-US" sz="2500" dirty="0"/>
          </a:p>
        </p:txBody>
      </p:sp>
      <p:pic>
        <p:nvPicPr>
          <p:cNvPr id="7" name="Picture 6"/>
          <p:cNvPicPr>
            <a:picLocks noChangeAspect="1"/>
          </p:cNvPicPr>
          <p:nvPr/>
        </p:nvPicPr>
        <p:blipFill>
          <a:blip r:embed="rId2"/>
          <a:stretch>
            <a:fillRect/>
          </a:stretch>
        </p:blipFill>
        <p:spPr>
          <a:xfrm>
            <a:off x="316986" y="1988840"/>
            <a:ext cx="4167909" cy="4843881"/>
          </a:xfrm>
          <a:prstGeom prst="rect">
            <a:avLst/>
          </a:prstGeom>
        </p:spPr>
      </p:pic>
      <p:pic>
        <p:nvPicPr>
          <p:cNvPr id="8" name="Picture 7"/>
          <p:cNvPicPr>
            <a:picLocks noChangeAspect="1"/>
          </p:cNvPicPr>
          <p:nvPr/>
        </p:nvPicPr>
        <p:blipFill>
          <a:blip r:embed="rId3"/>
          <a:stretch>
            <a:fillRect/>
          </a:stretch>
        </p:blipFill>
        <p:spPr>
          <a:xfrm>
            <a:off x="5030237" y="1988841"/>
            <a:ext cx="3994727" cy="4869160"/>
          </a:xfrm>
          <a:prstGeom prst="rect">
            <a:avLst/>
          </a:prstGeom>
        </p:spPr>
      </p:pic>
      <p:sp>
        <p:nvSpPr>
          <p:cNvPr id="9" name="TextBox 8"/>
          <p:cNvSpPr txBox="1"/>
          <p:nvPr/>
        </p:nvSpPr>
        <p:spPr>
          <a:xfrm>
            <a:off x="2346299" y="3111318"/>
            <a:ext cx="1954452" cy="448086"/>
          </a:xfrm>
          <a:prstGeom prst="rect">
            <a:avLst/>
          </a:prstGeom>
          <a:noFill/>
        </p:spPr>
        <p:txBody>
          <a:bodyPr wrap="none" lIns="81940" tIns="40968" rIns="81940" bIns="40968" rtlCol="0">
            <a:spAutoFit/>
          </a:bodyPr>
          <a:lstStyle/>
          <a:p>
            <a:r>
              <a:rPr lang="en-US" i="0" dirty="0" smtClean="0"/>
              <a:t>Bert 1.05 </a:t>
            </a:r>
            <a:r>
              <a:rPr lang="en-US" i="0" dirty="0" err="1" smtClean="0"/>
              <a:t>PeV</a:t>
            </a:r>
            <a:endParaRPr lang="en-US" i="0" dirty="0"/>
          </a:p>
        </p:txBody>
      </p:sp>
      <p:sp>
        <p:nvSpPr>
          <p:cNvPr id="10" name="TextBox 9"/>
          <p:cNvSpPr txBox="1"/>
          <p:nvPr/>
        </p:nvSpPr>
        <p:spPr>
          <a:xfrm>
            <a:off x="6994101" y="3111318"/>
            <a:ext cx="2094163" cy="448086"/>
          </a:xfrm>
          <a:prstGeom prst="rect">
            <a:avLst/>
          </a:prstGeom>
          <a:noFill/>
        </p:spPr>
        <p:txBody>
          <a:bodyPr wrap="none" lIns="81940" tIns="40968" rIns="81940" bIns="40968" rtlCol="0">
            <a:spAutoFit/>
          </a:bodyPr>
          <a:lstStyle/>
          <a:p>
            <a:r>
              <a:rPr lang="en-US" i="0" dirty="0" smtClean="0"/>
              <a:t>Ernie 1.15 </a:t>
            </a:r>
            <a:r>
              <a:rPr lang="en-US" i="0" dirty="0" err="1" smtClean="0"/>
              <a:t>PeV</a:t>
            </a:r>
            <a:endParaRPr lang="en-US" i="0" dirty="0"/>
          </a:p>
        </p:txBody>
      </p:sp>
      <p:pic>
        <p:nvPicPr>
          <p:cNvPr id="11" name="Picture 10"/>
          <p:cNvPicPr>
            <a:picLocks noChangeAspect="1"/>
          </p:cNvPicPr>
          <p:nvPr/>
        </p:nvPicPr>
        <p:blipFill>
          <a:blip r:embed="rId4"/>
          <a:stretch>
            <a:fillRect/>
          </a:stretch>
        </p:blipFill>
        <p:spPr>
          <a:xfrm>
            <a:off x="3590077" y="6544235"/>
            <a:ext cx="2089727" cy="313765"/>
          </a:xfrm>
          <a:prstGeom prst="rect">
            <a:avLst/>
          </a:prstGeom>
        </p:spPr>
      </p:pic>
    </p:spTree>
    <p:extLst>
      <p:ext uri="{BB962C8B-B14F-4D97-AF65-F5344CB8AC3E}">
        <p14:creationId xmlns:p14="http://schemas.microsoft.com/office/powerpoint/2010/main" val="79414640"/>
      </p:ext>
    </p:extLst>
  </p:cSld>
  <p:clrMapOvr>
    <a:masterClrMapping/>
  </p:clrMapOvr>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96ACCA-1950-1345-BF0F-08D9610C0874}" type="slidenum">
              <a:rPr lang="en-US" smtClean="0"/>
              <a:pPr/>
              <a:t>166</a:t>
            </a:fld>
            <a:endParaRPr lang="en-US"/>
          </a:p>
        </p:txBody>
      </p:sp>
      <p:pic>
        <p:nvPicPr>
          <p:cNvPr id="6" name="Picture 5"/>
          <p:cNvPicPr>
            <a:picLocks noChangeAspect="1"/>
          </p:cNvPicPr>
          <p:nvPr/>
        </p:nvPicPr>
        <p:blipFill>
          <a:blip r:embed="rId2"/>
          <a:stretch>
            <a:fillRect/>
          </a:stretch>
        </p:blipFill>
        <p:spPr>
          <a:xfrm>
            <a:off x="0" y="89647"/>
            <a:ext cx="9144000" cy="6661348"/>
          </a:xfrm>
          <a:prstGeom prst="rect">
            <a:avLst/>
          </a:prstGeom>
        </p:spPr>
      </p:pic>
    </p:spTree>
    <p:extLst>
      <p:ext uri="{BB962C8B-B14F-4D97-AF65-F5344CB8AC3E}">
        <p14:creationId xmlns:p14="http://schemas.microsoft.com/office/powerpoint/2010/main" val="2821346629"/>
      </p:ext>
    </p:extLst>
  </p:cSld>
  <p:clrMapOvr>
    <a:masterClrMapping/>
  </p:clrMapOvr>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96ACCA-1950-1345-BF0F-08D9610C0874}" type="slidenum">
              <a:rPr lang="en-US" smtClean="0"/>
              <a:pPr/>
              <a:t>167</a:t>
            </a:fld>
            <a:endParaRPr lang="en-US"/>
          </a:p>
        </p:txBody>
      </p:sp>
      <p:pic>
        <p:nvPicPr>
          <p:cNvPr id="6" name="Picture 5"/>
          <p:cNvPicPr>
            <a:picLocks noChangeAspect="1"/>
          </p:cNvPicPr>
          <p:nvPr/>
        </p:nvPicPr>
        <p:blipFill>
          <a:blip r:embed="rId2"/>
          <a:stretch>
            <a:fillRect/>
          </a:stretch>
        </p:blipFill>
        <p:spPr>
          <a:xfrm>
            <a:off x="0" y="89647"/>
            <a:ext cx="9144000" cy="6661348"/>
          </a:xfrm>
          <a:prstGeom prst="rect">
            <a:avLst/>
          </a:prstGeom>
        </p:spPr>
      </p:pic>
    </p:spTree>
    <p:extLst>
      <p:ext uri="{BB962C8B-B14F-4D97-AF65-F5344CB8AC3E}">
        <p14:creationId xmlns:p14="http://schemas.microsoft.com/office/powerpoint/2010/main" val="194850007"/>
      </p:ext>
    </p:extLst>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3</a:t>
            </a:r>
            <a:r>
              <a:rPr lang="en-US" sz="2300" baseline="30000" dirty="0"/>
              <a:t>rd</a:t>
            </a:r>
            <a:r>
              <a:rPr lang="en-US" sz="2300" dirty="0"/>
              <a:t> hardest Cosmic Particles to detect? </a:t>
            </a:r>
            <a:r>
              <a:rPr lang="en-US" sz="2300" b="0" dirty="0">
                <a:solidFill>
                  <a:schemeClr val="tx1"/>
                </a:solidFill>
              </a:rPr>
              <a:t/>
            </a:r>
            <a:br>
              <a:rPr lang="en-US" sz="2300" b="0" dirty="0">
                <a:solidFill>
                  <a:schemeClr val="tx1"/>
                </a:solidFill>
              </a:rPr>
            </a:br>
            <a:r>
              <a:rPr lang="en-US" sz="2300" b="0" dirty="0">
                <a:solidFill>
                  <a:schemeClr val="tx1"/>
                </a:solidFill>
              </a:rPr>
              <a:t>Neutrinos</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dirty="0"/>
              <a:t>How Abundant are they?</a:t>
            </a:r>
            <a:br>
              <a:rPr lang="en-US" sz="2300" dirty="0"/>
            </a:br>
            <a:r>
              <a:rPr lang="en-US" sz="2300" b="0" dirty="0">
                <a:solidFill>
                  <a:srgbClr val="FFFFFF"/>
                </a:solidFill>
              </a:rPr>
              <a:t>0.3% of the contents of the Universe</a:t>
            </a: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t>How far can we observe them from? </a:t>
            </a:r>
            <a:br>
              <a:rPr lang="en-US" sz="2300" dirty="0"/>
            </a:br>
            <a:r>
              <a:rPr lang="en-US" sz="2300" b="0" dirty="0">
                <a:solidFill>
                  <a:srgbClr val="FFFFFF"/>
                </a:solidFill>
              </a:rPr>
              <a:t>In principle, since neutrino decoupling. Observed: Sun, Supernova 87a, and </a:t>
            </a:r>
            <a:r>
              <a:rPr lang="en-US" sz="2300" b="0" dirty="0" err="1">
                <a:solidFill>
                  <a:srgbClr val="FFFFFF"/>
                </a:solidFill>
              </a:rPr>
              <a:t>IceCube</a:t>
            </a:r>
            <a:r>
              <a:rPr lang="en-US" sz="2300" b="0" dirty="0">
                <a:solidFill>
                  <a:srgbClr val="FFFFFF"/>
                </a:solidFill>
              </a:rPr>
              <a:t> 28 events 100 </a:t>
            </a:r>
            <a:r>
              <a:rPr lang="en-US" sz="2300" b="0" dirty="0" err="1">
                <a:solidFill>
                  <a:srgbClr val="FFFFFF"/>
                </a:solidFill>
              </a:rPr>
              <a:t>TeV</a:t>
            </a:r>
            <a:r>
              <a:rPr lang="en-US" sz="2300" b="0" dirty="0">
                <a:solidFill>
                  <a:srgbClr val="FFFFFF"/>
                </a:solidFill>
              </a:rPr>
              <a:t> to </a:t>
            </a:r>
            <a:r>
              <a:rPr lang="en-US" sz="2300" b="0" dirty="0" err="1">
                <a:solidFill>
                  <a:srgbClr val="FFFFFF"/>
                </a:solidFill>
              </a:rPr>
              <a:t>PeV</a:t>
            </a:r>
            <a:r>
              <a:rPr lang="en-US" sz="2300" b="0" dirty="0">
                <a:solidFill>
                  <a:srgbClr val="FFFFFF"/>
                </a:solidFill>
              </a:rPr>
              <a:t> </a:t>
            </a:r>
            <a:r>
              <a:rPr lang="nl-NL" sz="2300" b="0" dirty="0">
                <a:solidFill>
                  <a:srgbClr val="FFFFFF"/>
                </a:solidFill>
              </a:rPr>
              <a:t/>
            </a:r>
            <a:br>
              <a:rPr lang="nl-NL" sz="2300" b="0" dirty="0">
                <a:solidFill>
                  <a:srgbClr val="FFFFFF"/>
                </a:solidFill>
              </a:rPr>
            </a:br>
            <a:r>
              <a:rPr lang="nl-NL" sz="2300" b="0" dirty="0">
                <a:solidFill>
                  <a:srgbClr val="FFFFFF"/>
                </a:solidFill>
              </a:rPr>
              <a:t/>
            </a:r>
            <a:br>
              <a:rPr lang="nl-NL" sz="2300" b="0" dirty="0">
                <a:solidFill>
                  <a:srgbClr val="FFFFFF"/>
                </a:solidFill>
              </a:rPr>
            </a:br>
            <a:r>
              <a:rPr lang="en-US" sz="2300" dirty="0"/>
              <a:t>How are they generated? </a:t>
            </a: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endParaRPr lang="en-US" sz="2300" dirty="0"/>
          </a:p>
        </p:txBody>
      </p:sp>
    </p:spTree>
    <p:extLst>
      <p:ext uri="{BB962C8B-B14F-4D97-AF65-F5344CB8AC3E}">
        <p14:creationId xmlns:p14="http://schemas.microsoft.com/office/powerpoint/2010/main" val="2407412857"/>
      </p:ext>
    </p:extLst>
  </p:cSld>
  <p:clrMapOvr>
    <a:masterClrMapping/>
  </p:clrMapOvr>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3</a:t>
            </a:r>
            <a:r>
              <a:rPr lang="en-US" sz="2300" baseline="30000" dirty="0"/>
              <a:t>rd</a:t>
            </a:r>
            <a:r>
              <a:rPr lang="en-US" sz="2300" dirty="0"/>
              <a:t> hardest Cosmic Particles to detect? </a:t>
            </a:r>
            <a:r>
              <a:rPr lang="en-US" sz="2300" b="0" dirty="0">
                <a:solidFill>
                  <a:schemeClr val="tx1"/>
                </a:solidFill>
              </a:rPr>
              <a:t/>
            </a:r>
            <a:br>
              <a:rPr lang="en-US" sz="2300" b="0" dirty="0">
                <a:solidFill>
                  <a:schemeClr val="tx1"/>
                </a:solidFill>
              </a:rPr>
            </a:br>
            <a:r>
              <a:rPr lang="en-US" sz="2300" b="0" dirty="0">
                <a:solidFill>
                  <a:schemeClr val="tx1"/>
                </a:solidFill>
              </a:rPr>
              <a:t>Neutrinos</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dirty="0"/>
              <a:t>How Abundant are they?</a:t>
            </a:r>
            <a:br>
              <a:rPr lang="en-US" sz="2300" dirty="0"/>
            </a:br>
            <a:r>
              <a:rPr lang="en-US" sz="2300" b="0" dirty="0">
                <a:solidFill>
                  <a:srgbClr val="FFFFFF"/>
                </a:solidFill>
              </a:rPr>
              <a:t>0.3% of the contents of the Universe</a:t>
            </a: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t>How far can we observe them from? </a:t>
            </a:r>
            <a:br>
              <a:rPr lang="en-US" sz="2300" dirty="0"/>
            </a:br>
            <a:r>
              <a:rPr lang="en-US" sz="2300" b="0" dirty="0">
                <a:solidFill>
                  <a:srgbClr val="FFFFFF"/>
                </a:solidFill>
              </a:rPr>
              <a:t>In principle, since neutrino decoupling. Observed: Sun, Supernova 87a, and </a:t>
            </a:r>
            <a:r>
              <a:rPr lang="en-US" sz="2300" b="0" dirty="0" err="1">
                <a:solidFill>
                  <a:srgbClr val="FFFFFF"/>
                </a:solidFill>
              </a:rPr>
              <a:t>IceCube</a:t>
            </a:r>
            <a:r>
              <a:rPr lang="en-US" sz="2300" b="0" dirty="0">
                <a:solidFill>
                  <a:srgbClr val="FFFFFF"/>
                </a:solidFill>
              </a:rPr>
              <a:t> 28 events 100 </a:t>
            </a:r>
            <a:r>
              <a:rPr lang="en-US" sz="2300" b="0" dirty="0" err="1">
                <a:solidFill>
                  <a:srgbClr val="FFFFFF"/>
                </a:solidFill>
              </a:rPr>
              <a:t>TeV</a:t>
            </a:r>
            <a:r>
              <a:rPr lang="en-US" sz="2300" b="0" dirty="0">
                <a:solidFill>
                  <a:srgbClr val="FFFFFF"/>
                </a:solidFill>
              </a:rPr>
              <a:t> to </a:t>
            </a:r>
            <a:r>
              <a:rPr lang="en-US" sz="2300" b="0" dirty="0" err="1">
                <a:solidFill>
                  <a:srgbClr val="FFFFFF"/>
                </a:solidFill>
              </a:rPr>
              <a:t>PeV</a:t>
            </a:r>
            <a:r>
              <a:rPr lang="en-US" sz="2300" b="0" dirty="0">
                <a:solidFill>
                  <a:srgbClr val="FFFFFF"/>
                </a:solidFill>
              </a:rPr>
              <a:t> </a:t>
            </a:r>
            <a:r>
              <a:rPr lang="nl-NL" sz="2300" b="0" dirty="0">
                <a:solidFill>
                  <a:srgbClr val="FFFFFF"/>
                </a:solidFill>
              </a:rPr>
              <a:t/>
            </a:r>
            <a:br>
              <a:rPr lang="nl-NL" sz="2300" b="0" dirty="0">
                <a:solidFill>
                  <a:srgbClr val="FFFFFF"/>
                </a:solidFill>
              </a:rPr>
            </a:br>
            <a:r>
              <a:rPr lang="nl-NL" sz="2300" b="0" dirty="0">
                <a:solidFill>
                  <a:srgbClr val="FFFFFF"/>
                </a:solidFill>
              </a:rPr>
              <a:t/>
            </a:r>
            <a:br>
              <a:rPr lang="nl-NL" sz="2300" b="0" dirty="0">
                <a:solidFill>
                  <a:srgbClr val="FFFFFF"/>
                </a:solidFill>
              </a:rPr>
            </a:br>
            <a:r>
              <a:rPr lang="en-US" sz="2300" dirty="0"/>
              <a:t>How are they generated? </a:t>
            </a:r>
            <a:r>
              <a:rPr lang="en-US" sz="2300" b="0" dirty="0">
                <a:solidFill>
                  <a:srgbClr val="FFFFFF"/>
                </a:solidFill>
              </a:rPr>
              <a:t/>
            </a:r>
            <a:br>
              <a:rPr lang="en-US" sz="2300" b="0" dirty="0">
                <a:solidFill>
                  <a:srgbClr val="FFFFFF"/>
                </a:solidFill>
              </a:rPr>
            </a:br>
            <a:r>
              <a:rPr lang="en-US" sz="2300" b="0" dirty="0">
                <a:solidFill>
                  <a:srgbClr val="FFFFFF"/>
                </a:solidFill>
              </a:rPr>
              <a:t>Early Universe; Nuclear Reactions (Supernova, Stars…), </a:t>
            </a:r>
            <a:r>
              <a:rPr lang="en-US" sz="2300" b="0" dirty="0" err="1">
                <a:solidFill>
                  <a:srgbClr val="FFFFFF"/>
                </a:solidFill>
              </a:rPr>
              <a:t>Hadronic</a:t>
            </a:r>
            <a:r>
              <a:rPr lang="en-US" sz="2300" b="0" dirty="0">
                <a:solidFill>
                  <a:srgbClr val="FFFFFF"/>
                </a:solidFill>
              </a:rPr>
              <a:t> Interactions; UHECR propagation</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endParaRPr lang="en-US" sz="2300" dirty="0"/>
          </a:p>
        </p:txBody>
      </p:sp>
    </p:spTree>
    <p:extLst>
      <p:ext uri="{BB962C8B-B14F-4D97-AF65-F5344CB8AC3E}">
        <p14:creationId xmlns:p14="http://schemas.microsoft.com/office/powerpoint/2010/main" val="290582295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_rad_2010.png"/>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467600" y="6457890"/>
            <a:ext cx="1426367" cy="400110"/>
          </a:xfrm>
          <a:prstGeom prst="rect">
            <a:avLst/>
          </a:prstGeom>
          <a:noFill/>
        </p:spPr>
        <p:txBody>
          <a:bodyPr wrap="none" lIns="91024" tIns="45514" rIns="91024" bIns="45514" rtlCol="0">
            <a:spAutoFit/>
          </a:bodyPr>
          <a:lstStyle/>
          <a:p>
            <a:r>
              <a:rPr lang="en-US" sz="2000" i="0">
                <a:solidFill>
                  <a:srgbClr val="800000"/>
                </a:solidFill>
              </a:rPr>
              <a:t>Mo et al’ 10</a:t>
            </a:r>
          </a:p>
        </p:txBody>
      </p:sp>
    </p:spTree>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stretch>
            <a:fillRect/>
          </a:stretch>
        </p:blipFill>
        <p:spPr>
          <a:xfrm>
            <a:off x="685800" y="44454"/>
            <a:ext cx="7772400" cy="6769100"/>
          </a:xfrm>
          <a:prstGeom prst="rect">
            <a:avLst/>
          </a:prstGeom>
        </p:spPr>
      </p:pic>
      <p:sp>
        <p:nvSpPr>
          <p:cNvPr id="13" name="Up-Down Arrow 12"/>
          <p:cNvSpPr/>
          <p:nvPr/>
        </p:nvSpPr>
        <p:spPr bwMode="auto">
          <a:xfrm>
            <a:off x="5334000" y="1676400"/>
            <a:ext cx="609600" cy="3048000"/>
          </a:xfrm>
          <a:prstGeom prst="upDownArrow">
            <a:avLst/>
          </a:prstGeom>
          <a:solidFill>
            <a:srgbClr val="660066">
              <a:alpha val="53000"/>
            </a:srgbClr>
          </a:solidFill>
          <a:ln w="9525" cap="flat" cmpd="sng" algn="ctr">
            <a:solidFill>
              <a:schemeClr val="tx1"/>
            </a:solidFill>
            <a:prstDash val="solid"/>
            <a:round/>
            <a:headEnd type="none" w="med" len="med"/>
            <a:tailEnd type="none" w="med" len="med"/>
          </a:ln>
          <a:effectLst/>
        </p:spPr>
        <p:txBody>
          <a:bodyPr vert="horz" wrap="square" lIns="91227" tIns="45614" rIns="91227" bIns="45614" numCol="1" rtlCol="0" anchor="t" anchorCtr="0" compatLnSpc="1">
            <a:prstTxWarp prst="textNoShape">
              <a:avLst/>
            </a:prstTxWarp>
          </a:bodyPr>
          <a:lstStyle/>
          <a:p>
            <a:pPr defTabSz="912264"/>
            <a:endParaRPr lang="en-US">
              <a:latin typeface="Times New Roman" pitchFamily="-97" charset="0"/>
            </a:endParaRPr>
          </a:p>
        </p:txBody>
      </p:sp>
      <p:sp>
        <p:nvSpPr>
          <p:cNvPr id="14" name="TextBox 13"/>
          <p:cNvSpPr txBox="1"/>
          <p:nvPr/>
        </p:nvSpPr>
        <p:spPr>
          <a:xfrm>
            <a:off x="3429020" y="5105420"/>
            <a:ext cx="2379575" cy="830997"/>
          </a:xfrm>
          <a:prstGeom prst="rect">
            <a:avLst/>
          </a:prstGeom>
          <a:solidFill>
            <a:srgbClr val="660066">
              <a:alpha val="26000"/>
            </a:srgbClr>
          </a:solidFill>
        </p:spPr>
        <p:txBody>
          <a:bodyPr wrap="square" lIns="91227" tIns="45614" rIns="91227" bIns="45614" rtlCol="0">
            <a:spAutoFit/>
          </a:bodyPr>
          <a:lstStyle/>
          <a:p>
            <a:r>
              <a:rPr lang="en-US" i="0">
                <a:solidFill>
                  <a:srgbClr val="660066"/>
                </a:solidFill>
                <a:latin typeface="+mj-lt"/>
              </a:rPr>
              <a:t>THERE IS A BOTTOM!</a:t>
            </a:r>
          </a:p>
        </p:txBody>
      </p:sp>
      <p:sp>
        <p:nvSpPr>
          <p:cNvPr id="15" name="Up-Down Arrow 14"/>
          <p:cNvSpPr/>
          <p:nvPr/>
        </p:nvSpPr>
        <p:spPr bwMode="auto">
          <a:xfrm>
            <a:off x="2971800" y="2514600"/>
            <a:ext cx="609600" cy="2667000"/>
          </a:xfrm>
          <a:prstGeom prst="upDownArrow">
            <a:avLst/>
          </a:prstGeom>
          <a:solidFill>
            <a:srgbClr val="660066">
              <a:alpha val="53000"/>
            </a:srgbClr>
          </a:solidFill>
          <a:ln w="9525" cap="flat" cmpd="sng" algn="ctr">
            <a:solidFill>
              <a:schemeClr val="tx1"/>
            </a:solidFill>
            <a:prstDash val="solid"/>
            <a:round/>
            <a:headEnd type="none" w="med" len="med"/>
            <a:tailEnd type="none" w="med" len="med"/>
          </a:ln>
          <a:effectLst/>
        </p:spPr>
        <p:txBody>
          <a:bodyPr vert="horz" wrap="square" lIns="91227" tIns="45614" rIns="91227" bIns="45614" numCol="1" rtlCol="0" anchor="t" anchorCtr="0" compatLnSpc="1">
            <a:prstTxWarp prst="textNoShape">
              <a:avLst/>
            </a:prstTxWarp>
          </a:bodyPr>
          <a:lstStyle/>
          <a:p>
            <a:pPr defTabSz="912264"/>
            <a:endParaRPr lang="en-US">
              <a:latin typeface="Times New Roman" pitchFamily="-97" charset="0"/>
            </a:endParaRPr>
          </a:p>
        </p:txBody>
      </p:sp>
      <p:sp>
        <p:nvSpPr>
          <p:cNvPr id="10" name="Up-Down Arrow 9"/>
          <p:cNvSpPr/>
          <p:nvPr/>
        </p:nvSpPr>
        <p:spPr bwMode="auto">
          <a:xfrm rot="5400000">
            <a:off x="4191000" y="3200400"/>
            <a:ext cx="609600" cy="2743200"/>
          </a:xfrm>
          <a:prstGeom prst="upDownArrow">
            <a:avLst/>
          </a:prstGeom>
          <a:solidFill>
            <a:srgbClr val="660066">
              <a:alpha val="53000"/>
            </a:srgbClr>
          </a:solidFill>
          <a:ln w="9525" cap="flat" cmpd="sng" algn="ctr">
            <a:solidFill>
              <a:schemeClr val="tx1"/>
            </a:solidFill>
            <a:prstDash val="solid"/>
            <a:round/>
            <a:headEnd type="none" w="med" len="med"/>
            <a:tailEnd type="none" w="med" len="med"/>
          </a:ln>
          <a:effectLst/>
        </p:spPr>
        <p:txBody>
          <a:bodyPr vert="horz" wrap="square" lIns="91227" tIns="45614" rIns="91227" bIns="45614" numCol="1" rtlCol="0" anchor="t" anchorCtr="0" compatLnSpc="1">
            <a:prstTxWarp prst="textNoShape">
              <a:avLst/>
            </a:prstTxWarp>
          </a:bodyPr>
          <a:lstStyle/>
          <a:p>
            <a:pPr defTabSz="912264"/>
            <a:endParaRPr lang="en-US">
              <a:latin typeface="Times New Roman" pitchFamily="-97" charset="0"/>
            </a:endParaRPr>
          </a:p>
        </p:txBody>
      </p:sp>
      <p:sp>
        <p:nvSpPr>
          <p:cNvPr id="9" name="TextBox 8"/>
          <p:cNvSpPr txBox="1"/>
          <p:nvPr/>
        </p:nvSpPr>
        <p:spPr>
          <a:xfrm>
            <a:off x="6629420" y="6488668"/>
            <a:ext cx="2064379" cy="369332"/>
          </a:xfrm>
          <a:prstGeom prst="rect">
            <a:avLst/>
          </a:prstGeom>
          <a:noFill/>
        </p:spPr>
        <p:txBody>
          <a:bodyPr wrap="square" lIns="91227" tIns="45614" rIns="91227" bIns="45614" rtlCol="0">
            <a:spAutoFit/>
          </a:bodyPr>
          <a:lstStyle/>
          <a:p>
            <a:r>
              <a:rPr lang="en-US" sz="1800" i="0">
                <a:solidFill>
                  <a:schemeClr val="bg1"/>
                </a:solidFill>
              </a:rPr>
              <a:t>Kotera, AO 2011</a:t>
            </a:r>
          </a:p>
        </p:txBody>
      </p:sp>
    </p:spTree>
    <p:extLst>
      <p:ext uri="{BB962C8B-B14F-4D97-AF65-F5344CB8AC3E}">
        <p14:creationId xmlns:p14="http://schemas.microsoft.com/office/powerpoint/2010/main" val="24887743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3</a:t>
            </a:r>
            <a:r>
              <a:rPr lang="en-US" sz="2300" baseline="30000" dirty="0"/>
              <a:t>rd</a:t>
            </a:r>
            <a:r>
              <a:rPr lang="en-US" sz="2300" dirty="0"/>
              <a:t> hardest Cosmic Particles to detect? </a:t>
            </a:r>
            <a:r>
              <a:rPr lang="en-US" sz="2300" b="0" dirty="0">
                <a:solidFill>
                  <a:schemeClr val="tx1"/>
                </a:solidFill>
              </a:rPr>
              <a:t/>
            </a:r>
            <a:br>
              <a:rPr lang="en-US" sz="2300" b="0" dirty="0">
                <a:solidFill>
                  <a:schemeClr val="tx1"/>
                </a:solidFill>
              </a:rPr>
            </a:br>
            <a:r>
              <a:rPr lang="en-US" sz="2300" b="0" dirty="0">
                <a:solidFill>
                  <a:schemeClr val="tx1"/>
                </a:solidFill>
              </a:rPr>
              <a:t>Neutrinos</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dirty="0"/>
              <a:t>How Abundant are they?</a:t>
            </a:r>
            <a:br>
              <a:rPr lang="en-US" sz="2300" dirty="0"/>
            </a:br>
            <a:r>
              <a:rPr lang="en-US" sz="2300" b="0" dirty="0">
                <a:solidFill>
                  <a:srgbClr val="FFFFFF"/>
                </a:solidFill>
              </a:rPr>
              <a:t>0.3% of the contents of the Universe</a:t>
            </a: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t>How far can we observe them from? </a:t>
            </a:r>
            <a:br>
              <a:rPr lang="en-US" sz="2300" dirty="0"/>
            </a:br>
            <a:r>
              <a:rPr lang="en-US" sz="2300" b="0" dirty="0">
                <a:solidFill>
                  <a:srgbClr val="FFFFFF"/>
                </a:solidFill>
              </a:rPr>
              <a:t>In principle, since neutrino decoupling. Observed: Sun, Supernova 87a, and </a:t>
            </a:r>
            <a:r>
              <a:rPr lang="en-US" sz="2300" b="0" dirty="0" err="1">
                <a:solidFill>
                  <a:srgbClr val="FFFFFF"/>
                </a:solidFill>
              </a:rPr>
              <a:t>IceCube</a:t>
            </a:r>
            <a:r>
              <a:rPr lang="en-US" sz="2300" b="0" dirty="0">
                <a:solidFill>
                  <a:srgbClr val="FFFFFF"/>
                </a:solidFill>
              </a:rPr>
              <a:t> 28 events 100 </a:t>
            </a:r>
            <a:r>
              <a:rPr lang="en-US" sz="2300" b="0" dirty="0" err="1">
                <a:solidFill>
                  <a:srgbClr val="FFFFFF"/>
                </a:solidFill>
              </a:rPr>
              <a:t>TeV</a:t>
            </a:r>
            <a:r>
              <a:rPr lang="en-US" sz="2300" b="0" dirty="0">
                <a:solidFill>
                  <a:srgbClr val="FFFFFF"/>
                </a:solidFill>
              </a:rPr>
              <a:t> to </a:t>
            </a:r>
            <a:r>
              <a:rPr lang="en-US" sz="2300" b="0" dirty="0" err="1">
                <a:solidFill>
                  <a:srgbClr val="FFFFFF"/>
                </a:solidFill>
              </a:rPr>
              <a:t>PeV</a:t>
            </a:r>
            <a:r>
              <a:rPr lang="en-US" sz="2300" b="0" dirty="0">
                <a:solidFill>
                  <a:srgbClr val="FFFFFF"/>
                </a:solidFill>
              </a:rPr>
              <a:t> </a:t>
            </a:r>
            <a:r>
              <a:rPr lang="nl-NL" sz="2300" b="0" dirty="0">
                <a:solidFill>
                  <a:srgbClr val="FFFFFF"/>
                </a:solidFill>
              </a:rPr>
              <a:t/>
            </a:r>
            <a:br>
              <a:rPr lang="nl-NL" sz="2300" b="0" dirty="0">
                <a:solidFill>
                  <a:srgbClr val="FFFFFF"/>
                </a:solidFill>
              </a:rPr>
            </a:br>
            <a:r>
              <a:rPr lang="nl-NL" sz="2300" b="0" dirty="0">
                <a:solidFill>
                  <a:srgbClr val="FFFFFF"/>
                </a:solidFill>
              </a:rPr>
              <a:t/>
            </a:r>
            <a:br>
              <a:rPr lang="nl-NL" sz="2300" b="0" dirty="0">
                <a:solidFill>
                  <a:srgbClr val="FFFFFF"/>
                </a:solidFill>
              </a:rPr>
            </a:br>
            <a:r>
              <a:rPr lang="en-US" sz="2300" dirty="0"/>
              <a:t>How are they generated? </a:t>
            </a:r>
            <a:r>
              <a:rPr lang="en-US" sz="2300" b="0" dirty="0">
                <a:solidFill>
                  <a:srgbClr val="FFFFFF"/>
                </a:solidFill>
              </a:rPr>
              <a:t/>
            </a:r>
            <a:br>
              <a:rPr lang="en-US" sz="2300" b="0" dirty="0">
                <a:solidFill>
                  <a:srgbClr val="FFFFFF"/>
                </a:solidFill>
              </a:rPr>
            </a:br>
            <a:r>
              <a:rPr lang="en-US" sz="2300" b="0" dirty="0">
                <a:solidFill>
                  <a:srgbClr val="FFFFFF"/>
                </a:solidFill>
              </a:rPr>
              <a:t>Early Universe; Nuclear Reactions (Supernova, Stars…), </a:t>
            </a:r>
            <a:r>
              <a:rPr lang="en-US" sz="2300" b="0" dirty="0" err="1">
                <a:solidFill>
                  <a:srgbClr val="FFFFFF"/>
                </a:solidFill>
              </a:rPr>
              <a:t>Hadronic</a:t>
            </a:r>
            <a:r>
              <a:rPr lang="en-US" sz="2300" b="0" dirty="0">
                <a:solidFill>
                  <a:srgbClr val="FFFFFF"/>
                </a:solidFill>
              </a:rPr>
              <a:t> Interactions; UHECR propagation</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dirty="0"/>
              <a:t>How are we trying to observe them?</a:t>
            </a:r>
            <a:br>
              <a:rPr lang="en-US" sz="2300" dirty="0"/>
            </a:br>
            <a:r>
              <a:rPr lang="en-US" sz="2300" dirty="0"/>
              <a:t/>
            </a:r>
            <a:br>
              <a:rPr lang="en-US" sz="2300" dirty="0"/>
            </a:br>
            <a:r>
              <a:rPr lang="en-US" sz="2300" dirty="0"/>
              <a:t/>
            </a:r>
            <a:br>
              <a:rPr lang="en-US" sz="2300" dirty="0"/>
            </a:br>
            <a:endParaRPr lang="en-US" sz="2300" b="0" dirty="0">
              <a:solidFill>
                <a:srgbClr val="FFFFFF"/>
              </a:solidFill>
            </a:endParaRPr>
          </a:p>
        </p:txBody>
      </p:sp>
    </p:spTree>
    <p:extLst>
      <p:ext uri="{BB962C8B-B14F-4D97-AF65-F5344CB8AC3E}">
        <p14:creationId xmlns:p14="http://schemas.microsoft.com/office/powerpoint/2010/main" val="1071640115"/>
      </p:ext>
    </p:extLst>
  </p:cSld>
  <p:clrMapOvr>
    <a:masterClrMapping/>
  </p:clrMapOvr>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3</a:t>
            </a:r>
            <a:r>
              <a:rPr lang="en-US" sz="2300" baseline="30000" dirty="0"/>
              <a:t>rd</a:t>
            </a:r>
            <a:r>
              <a:rPr lang="en-US" sz="2300" dirty="0"/>
              <a:t> hardest Cosmic Particles to detect? </a:t>
            </a:r>
            <a:r>
              <a:rPr lang="en-US" sz="2300" b="0" dirty="0">
                <a:solidFill>
                  <a:schemeClr val="tx1"/>
                </a:solidFill>
              </a:rPr>
              <a:t/>
            </a:r>
            <a:br>
              <a:rPr lang="en-US" sz="2300" b="0" dirty="0">
                <a:solidFill>
                  <a:schemeClr val="tx1"/>
                </a:solidFill>
              </a:rPr>
            </a:br>
            <a:r>
              <a:rPr lang="en-US" sz="2300" b="0" dirty="0">
                <a:solidFill>
                  <a:schemeClr val="tx1"/>
                </a:solidFill>
              </a:rPr>
              <a:t>Neutrinos</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dirty="0"/>
              <a:t>How Abundant are they?</a:t>
            </a:r>
            <a:br>
              <a:rPr lang="en-US" sz="2300" dirty="0"/>
            </a:br>
            <a:r>
              <a:rPr lang="en-US" sz="2300" b="0" dirty="0">
                <a:solidFill>
                  <a:srgbClr val="FFFFFF"/>
                </a:solidFill>
              </a:rPr>
              <a:t>0.3% of the contents of the Universe</a:t>
            </a: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t>How far can we observe them from? </a:t>
            </a:r>
            <a:br>
              <a:rPr lang="en-US" sz="2300" dirty="0"/>
            </a:br>
            <a:r>
              <a:rPr lang="en-US" sz="2300" b="0" dirty="0">
                <a:solidFill>
                  <a:srgbClr val="FFFFFF"/>
                </a:solidFill>
              </a:rPr>
              <a:t>In principle, since neutrino decoupling. Observed: Sun, Supernova 87a, and </a:t>
            </a:r>
            <a:r>
              <a:rPr lang="en-US" sz="2300" b="0" dirty="0" err="1">
                <a:solidFill>
                  <a:srgbClr val="FFFFFF"/>
                </a:solidFill>
              </a:rPr>
              <a:t>IceCube</a:t>
            </a:r>
            <a:r>
              <a:rPr lang="en-US" sz="2300" b="0" dirty="0">
                <a:solidFill>
                  <a:srgbClr val="FFFFFF"/>
                </a:solidFill>
              </a:rPr>
              <a:t> 28 events 100 </a:t>
            </a:r>
            <a:r>
              <a:rPr lang="en-US" sz="2300" b="0" dirty="0" err="1">
                <a:solidFill>
                  <a:srgbClr val="FFFFFF"/>
                </a:solidFill>
              </a:rPr>
              <a:t>TeV</a:t>
            </a:r>
            <a:r>
              <a:rPr lang="en-US" sz="2300" b="0" dirty="0">
                <a:solidFill>
                  <a:srgbClr val="FFFFFF"/>
                </a:solidFill>
              </a:rPr>
              <a:t> to </a:t>
            </a:r>
            <a:r>
              <a:rPr lang="en-US" sz="2300" b="0" dirty="0" err="1">
                <a:solidFill>
                  <a:srgbClr val="FFFFFF"/>
                </a:solidFill>
              </a:rPr>
              <a:t>PeV</a:t>
            </a:r>
            <a:r>
              <a:rPr lang="en-US" sz="2300" b="0" dirty="0">
                <a:solidFill>
                  <a:srgbClr val="FFFFFF"/>
                </a:solidFill>
              </a:rPr>
              <a:t> </a:t>
            </a:r>
            <a:r>
              <a:rPr lang="nl-NL" sz="2300" b="0" dirty="0">
                <a:solidFill>
                  <a:srgbClr val="FFFFFF"/>
                </a:solidFill>
              </a:rPr>
              <a:t/>
            </a:r>
            <a:br>
              <a:rPr lang="nl-NL" sz="2300" b="0" dirty="0">
                <a:solidFill>
                  <a:srgbClr val="FFFFFF"/>
                </a:solidFill>
              </a:rPr>
            </a:br>
            <a:r>
              <a:rPr lang="nl-NL" sz="2300" b="0" dirty="0">
                <a:solidFill>
                  <a:srgbClr val="FFFFFF"/>
                </a:solidFill>
              </a:rPr>
              <a:t/>
            </a:r>
            <a:br>
              <a:rPr lang="nl-NL" sz="2300" b="0" dirty="0">
                <a:solidFill>
                  <a:srgbClr val="FFFFFF"/>
                </a:solidFill>
              </a:rPr>
            </a:br>
            <a:r>
              <a:rPr lang="en-US" sz="2300" dirty="0"/>
              <a:t>How are they generated? </a:t>
            </a:r>
            <a:r>
              <a:rPr lang="en-US" sz="2300" b="0" dirty="0">
                <a:solidFill>
                  <a:srgbClr val="FFFFFF"/>
                </a:solidFill>
              </a:rPr>
              <a:t/>
            </a:r>
            <a:br>
              <a:rPr lang="en-US" sz="2300" b="0" dirty="0">
                <a:solidFill>
                  <a:srgbClr val="FFFFFF"/>
                </a:solidFill>
              </a:rPr>
            </a:br>
            <a:r>
              <a:rPr lang="en-US" sz="2300" b="0" dirty="0">
                <a:solidFill>
                  <a:srgbClr val="FFFFFF"/>
                </a:solidFill>
              </a:rPr>
              <a:t>Early Universe; Nuclear Reactions (Supernova, Stars…), </a:t>
            </a:r>
            <a:r>
              <a:rPr lang="en-US" sz="2300" b="0" dirty="0" err="1">
                <a:solidFill>
                  <a:srgbClr val="FFFFFF"/>
                </a:solidFill>
              </a:rPr>
              <a:t>Hadronic</a:t>
            </a:r>
            <a:r>
              <a:rPr lang="en-US" sz="2300" b="0" dirty="0">
                <a:solidFill>
                  <a:srgbClr val="FFFFFF"/>
                </a:solidFill>
              </a:rPr>
              <a:t> Interactions; UHECR propagation</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dirty="0"/>
              <a:t>How are we trying to observe them?</a:t>
            </a:r>
            <a:br>
              <a:rPr lang="en-US" sz="2300" dirty="0"/>
            </a:br>
            <a:r>
              <a:rPr lang="en-US" sz="2300" b="0" dirty="0">
                <a:solidFill>
                  <a:srgbClr val="FFFFFF"/>
                </a:solidFill>
              </a:rPr>
              <a:t>Low Energies: underground, reactors, accelerators, CMB</a:t>
            </a:r>
            <a:br>
              <a:rPr lang="en-US" sz="2300" b="0" dirty="0">
                <a:solidFill>
                  <a:srgbClr val="FFFFFF"/>
                </a:solidFill>
              </a:rPr>
            </a:br>
            <a:r>
              <a:rPr lang="en-US" sz="2300" b="0" dirty="0">
                <a:solidFill>
                  <a:srgbClr val="FFFFFF"/>
                </a:solidFill>
              </a:rPr>
              <a:t>High Energies: ice and water km</a:t>
            </a:r>
            <a:r>
              <a:rPr lang="en-US" sz="2300" b="0" baseline="30000" dirty="0">
                <a:solidFill>
                  <a:srgbClr val="FFFFFF"/>
                </a:solidFill>
              </a:rPr>
              <a:t>3</a:t>
            </a:r>
            <a:r>
              <a:rPr lang="en-US" sz="2300" b="0" dirty="0">
                <a:solidFill>
                  <a:srgbClr val="FFFFFF"/>
                </a:solidFill>
              </a:rPr>
              <a:t> detectors, radio balloons &amp; arrays</a:t>
            </a:r>
          </a:p>
        </p:txBody>
      </p:sp>
    </p:spTree>
    <p:extLst>
      <p:ext uri="{BB962C8B-B14F-4D97-AF65-F5344CB8AC3E}">
        <p14:creationId xmlns:p14="http://schemas.microsoft.com/office/powerpoint/2010/main" val="2798967158"/>
      </p:ext>
    </p:extLst>
  </p:cSld>
  <p:clrMapOvr>
    <a:masterClrMapping/>
  </p:clrMapOvr>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36" y="403414"/>
            <a:ext cx="8534400" cy="672353"/>
          </a:xfrm>
        </p:spPr>
        <p:txBody>
          <a:bodyPr/>
          <a:lstStyle/>
          <a:p>
            <a:r>
              <a:rPr lang="en-US"/>
              <a:t>Highest Energy Neutrino Observatories</a:t>
            </a:r>
          </a:p>
        </p:txBody>
      </p:sp>
      <p:pic>
        <p:nvPicPr>
          <p:cNvPr id="4" name="Picture 2" descr="C:\Users\Joe\Pictures\Ice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47105"/>
            <a:ext cx="4587045" cy="50108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6632988" y="1797962"/>
            <a:ext cx="2511014" cy="2437862"/>
          </a:xfrm>
          <a:prstGeom prst="rect">
            <a:avLst/>
          </a:prstGeom>
        </p:spPr>
      </p:pic>
      <p:pic>
        <p:nvPicPr>
          <p:cNvPr id="6" name="Picture 5"/>
          <p:cNvPicPr>
            <a:picLocks noChangeAspect="1"/>
          </p:cNvPicPr>
          <p:nvPr/>
        </p:nvPicPr>
        <p:blipFill>
          <a:blip r:embed="rId4"/>
          <a:stretch>
            <a:fillRect/>
          </a:stretch>
        </p:blipFill>
        <p:spPr>
          <a:xfrm>
            <a:off x="4572000" y="1815353"/>
            <a:ext cx="2701636" cy="2353235"/>
          </a:xfrm>
          <a:prstGeom prst="rect">
            <a:avLst/>
          </a:prstGeom>
        </p:spPr>
      </p:pic>
      <p:pic>
        <p:nvPicPr>
          <p:cNvPr id="7" name="Picture 6"/>
          <p:cNvPicPr>
            <a:picLocks noChangeAspect="1"/>
          </p:cNvPicPr>
          <p:nvPr/>
        </p:nvPicPr>
        <p:blipFill>
          <a:blip r:embed="rId5"/>
          <a:stretch>
            <a:fillRect/>
          </a:stretch>
        </p:blipFill>
        <p:spPr>
          <a:xfrm>
            <a:off x="4433458" y="4149609"/>
            <a:ext cx="4710545" cy="2881443"/>
          </a:xfrm>
          <a:prstGeom prst="rect">
            <a:avLst/>
          </a:prstGeom>
        </p:spPr>
      </p:pic>
      <p:sp>
        <p:nvSpPr>
          <p:cNvPr id="8" name="Rectangle 7"/>
          <p:cNvSpPr/>
          <p:nvPr/>
        </p:nvSpPr>
        <p:spPr>
          <a:xfrm>
            <a:off x="900545" y="1411945"/>
            <a:ext cx="2743200" cy="461665"/>
          </a:xfrm>
          <a:prstGeom prst="rect">
            <a:avLst/>
          </a:prstGeom>
        </p:spPr>
        <p:txBody>
          <a:bodyPr wrap="square" lIns="91109" tIns="45557" rIns="91109" bIns="45557">
            <a:spAutoFit/>
          </a:bodyPr>
          <a:lstStyle/>
          <a:p>
            <a:r>
              <a:rPr lang="en-US" b="1" i="0" smtClean="0">
                <a:solidFill>
                  <a:srgbClr val="FFFFFF"/>
                </a:solidFill>
              </a:rPr>
              <a:t>IceCube</a:t>
            </a:r>
            <a:endParaRPr lang="en-US" i="0">
              <a:solidFill>
                <a:srgbClr val="FFFFFF"/>
              </a:solidFill>
            </a:endParaRPr>
          </a:p>
        </p:txBody>
      </p:sp>
      <p:sp>
        <p:nvSpPr>
          <p:cNvPr id="9" name="Rectangle 8"/>
          <p:cNvSpPr/>
          <p:nvPr/>
        </p:nvSpPr>
        <p:spPr>
          <a:xfrm>
            <a:off x="5611091" y="1411945"/>
            <a:ext cx="2743200" cy="461665"/>
          </a:xfrm>
          <a:prstGeom prst="rect">
            <a:avLst/>
          </a:prstGeom>
        </p:spPr>
        <p:txBody>
          <a:bodyPr wrap="square" lIns="91109" tIns="45557" rIns="91109" bIns="45557">
            <a:spAutoFit/>
          </a:bodyPr>
          <a:lstStyle/>
          <a:p>
            <a:r>
              <a:rPr lang="en-US" b="1" i="0" smtClean="0">
                <a:solidFill>
                  <a:srgbClr val="FFFFFF"/>
                </a:solidFill>
              </a:rPr>
              <a:t>ANITA</a:t>
            </a:r>
            <a:endParaRPr lang="en-US" i="0">
              <a:solidFill>
                <a:srgbClr val="FFFFFF"/>
              </a:solidFill>
            </a:endParaRPr>
          </a:p>
        </p:txBody>
      </p:sp>
      <p:sp>
        <p:nvSpPr>
          <p:cNvPr id="10" name="Rectangle 9"/>
          <p:cNvSpPr/>
          <p:nvPr/>
        </p:nvSpPr>
        <p:spPr>
          <a:xfrm>
            <a:off x="6026727" y="4975413"/>
            <a:ext cx="2743200" cy="461665"/>
          </a:xfrm>
          <a:prstGeom prst="rect">
            <a:avLst/>
          </a:prstGeom>
        </p:spPr>
        <p:txBody>
          <a:bodyPr wrap="square" lIns="91109" tIns="45557" rIns="91109" bIns="45557">
            <a:spAutoFit/>
          </a:bodyPr>
          <a:lstStyle/>
          <a:p>
            <a:r>
              <a:rPr lang="en-US" b="1" i="0" smtClean="0">
                <a:solidFill>
                  <a:srgbClr val="FFFFFF"/>
                </a:solidFill>
              </a:rPr>
              <a:t>ANTARES</a:t>
            </a:r>
            <a:endParaRPr lang="en-US" i="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7269"/>
          <a:stretch/>
        </p:blipFill>
        <p:spPr>
          <a:xfrm>
            <a:off x="68303" y="3188640"/>
            <a:ext cx="4849679" cy="2557734"/>
          </a:xfrm>
          <a:prstGeom prst="rect">
            <a:avLst/>
          </a:prstGeom>
          <a:solidFill>
            <a:schemeClr val="tx1"/>
          </a:solidFill>
        </p:spPr>
      </p:pic>
      <p:pic>
        <p:nvPicPr>
          <p:cNvPr id="5" name="Picture 4"/>
          <p:cNvPicPr>
            <a:picLocks noChangeAspect="1"/>
          </p:cNvPicPr>
          <p:nvPr/>
        </p:nvPicPr>
        <p:blipFill rotWithShape="1">
          <a:blip r:embed="rId3"/>
          <a:srcRect t="10347" b="26934"/>
          <a:stretch/>
        </p:blipFill>
        <p:spPr>
          <a:xfrm>
            <a:off x="320266" y="3099232"/>
            <a:ext cx="777746" cy="479615"/>
          </a:xfrm>
          <a:prstGeom prst="rect">
            <a:avLst/>
          </a:prstGeom>
          <a:noFill/>
        </p:spPr>
      </p:pic>
      <p:pic>
        <p:nvPicPr>
          <p:cNvPr id="6" name="Picture 5"/>
          <p:cNvPicPr>
            <a:picLocks noChangeAspect="1"/>
          </p:cNvPicPr>
          <p:nvPr/>
        </p:nvPicPr>
        <p:blipFill rotWithShape="1">
          <a:blip r:embed="rId3"/>
          <a:srcRect t="10347" b="26934"/>
          <a:stretch/>
        </p:blipFill>
        <p:spPr>
          <a:xfrm>
            <a:off x="984394" y="3067025"/>
            <a:ext cx="777746" cy="491945"/>
          </a:xfrm>
          <a:prstGeom prst="rect">
            <a:avLst/>
          </a:prstGeom>
          <a:noFill/>
        </p:spPr>
      </p:pic>
      <p:pic>
        <p:nvPicPr>
          <p:cNvPr id="7" name="Picture 6"/>
          <p:cNvPicPr>
            <a:picLocks noChangeAspect="1"/>
          </p:cNvPicPr>
          <p:nvPr/>
        </p:nvPicPr>
        <p:blipFill rotWithShape="1">
          <a:blip r:embed="rId3"/>
          <a:srcRect t="10347" b="26934"/>
          <a:stretch/>
        </p:blipFill>
        <p:spPr>
          <a:xfrm>
            <a:off x="1727822" y="3015825"/>
            <a:ext cx="777746" cy="481496"/>
          </a:xfrm>
          <a:prstGeom prst="rect">
            <a:avLst/>
          </a:prstGeom>
          <a:noFill/>
        </p:spPr>
      </p:pic>
      <p:sp>
        <p:nvSpPr>
          <p:cNvPr id="8" name="Rectangle 7"/>
          <p:cNvSpPr/>
          <p:nvPr/>
        </p:nvSpPr>
        <p:spPr>
          <a:xfrm>
            <a:off x="4917959" y="2855439"/>
            <a:ext cx="3999512" cy="289093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91142" tIns="45573" rIns="91142" bIns="45573" rtlCol="0" anchor="ctr"/>
          <a:lstStyle/>
          <a:p>
            <a:pPr algn="ctr"/>
            <a:endParaRPr lang="en-US"/>
          </a:p>
        </p:txBody>
      </p:sp>
      <p:sp>
        <p:nvSpPr>
          <p:cNvPr id="9" name="Right Arrow 8"/>
          <p:cNvSpPr/>
          <p:nvPr/>
        </p:nvSpPr>
        <p:spPr>
          <a:xfrm>
            <a:off x="4849310" y="4106253"/>
            <a:ext cx="1738914" cy="725132"/>
          </a:xfrm>
          <a:prstGeom prst="rightArrow">
            <a:avLst/>
          </a:prstGeom>
        </p:spPr>
        <p:style>
          <a:lnRef idx="1">
            <a:schemeClr val="accent1"/>
          </a:lnRef>
          <a:fillRef idx="3">
            <a:schemeClr val="accent1"/>
          </a:fillRef>
          <a:effectRef idx="2">
            <a:schemeClr val="accent1"/>
          </a:effectRef>
          <a:fontRef idx="minor">
            <a:schemeClr val="lt1"/>
          </a:fontRef>
        </p:style>
        <p:txBody>
          <a:bodyPr lIns="91142" tIns="45573" rIns="91142" bIns="45573" rtlCol="0" anchor="ctr"/>
          <a:lstStyle/>
          <a:p>
            <a:pPr algn="ctr"/>
            <a:r>
              <a:rPr lang="en-US" sz="1800" i="0" dirty="0" err="1"/>
              <a:t>GammaRays</a:t>
            </a:r>
            <a:endParaRPr lang="en-US" sz="1800" i="0" dirty="0"/>
          </a:p>
        </p:txBody>
      </p:sp>
      <p:sp>
        <p:nvSpPr>
          <p:cNvPr id="10" name="Right Arrow 9"/>
          <p:cNvSpPr/>
          <p:nvPr/>
        </p:nvSpPr>
        <p:spPr>
          <a:xfrm>
            <a:off x="4849338" y="3381121"/>
            <a:ext cx="4069839" cy="72513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lIns="91142" tIns="45573" rIns="91142" bIns="45573" rtlCol="0" anchor="ctr"/>
          <a:lstStyle/>
          <a:p>
            <a:pPr algn="ctr"/>
            <a:r>
              <a:rPr lang="en-US" sz="2000" i="0" dirty="0"/>
              <a:t>Cosmic Rays</a:t>
            </a:r>
          </a:p>
        </p:txBody>
      </p:sp>
      <p:pic>
        <p:nvPicPr>
          <p:cNvPr id="11" name="Picture 10"/>
          <p:cNvPicPr>
            <a:picLocks noChangeAspect="1"/>
          </p:cNvPicPr>
          <p:nvPr/>
        </p:nvPicPr>
        <p:blipFill rotWithShape="1">
          <a:blip r:embed="rId3"/>
          <a:srcRect t="10347" b="26934"/>
          <a:stretch/>
        </p:blipFill>
        <p:spPr>
          <a:xfrm>
            <a:off x="2468573" y="2958958"/>
            <a:ext cx="777746" cy="479615"/>
          </a:xfrm>
          <a:prstGeom prst="rect">
            <a:avLst/>
          </a:prstGeom>
          <a:noFill/>
        </p:spPr>
      </p:pic>
      <p:pic>
        <p:nvPicPr>
          <p:cNvPr id="12" name="Picture 11"/>
          <p:cNvPicPr>
            <a:picLocks noChangeAspect="1"/>
          </p:cNvPicPr>
          <p:nvPr/>
        </p:nvPicPr>
        <p:blipFill rotWithShape="1">
          <a:blip r:embed="rId3"/>
          <a:srcRect t="10347" b="26934"/>
          <a:stretch/>
        </p:blipFill>
        <p:spPr>
          <a:xfrm>
            <a:off x="3132702" y="2885645"/>
            <a:ext cx="777746" cy="491945"/>
          </a:xfrm>
          <a:prstGeom prst="rect">
            <a:avLst/>
          </a:prstGeom>
          <a:noFill/>
        </p:spPr>
      </p:pic>
      <p:pic>
        <p:nvPicPr>
          <p:cNvPr id="13" name="Picture 12"/>
          <p:cNvPicPr>
            <a:picLocks noChangeAspect="1"/>
          </p:cNvPicPr>
          <p:nvPr/>
        </p:nvPicPr>
        <p:blipFill rotWithShape="1">
          <a:blip r:embed="rId3"/>
          <a:srcRect t="10347" b="26934"/>
          <a:stretch/>
        </p:blipFill>
        <p:spPr>
          <a:xfrm>
            <a:off x="3876124" y="2819114"/>
            <a:ext cx="777746" cy="481496"/>
          </a:xfrm>
          <a:prstGeom prst="rect">
            <a:avLst/>
          </a:prstGeom>
          <a:noFill/>
        </p:spPr>
      </p:pic>
      <p:pic>
        <p:nvPicPr>
          <p:cNvPr id="14" name="Picture 13"/>
          <p:cNvPicPr>
            <a:picLocks noChangeAspect="1"/>
          </p:cNvPicPr>
          <p:nvPr/>
        </p:nvPicPr>
        <p:blipFill rotWithShape="1">
          <a:blip r:embed="rId3"/>
          <a:srcRect t="10347" b="26934"/>
          <a:stretch/>
        </p:blipFill>
        <p:spPr>
          <a:xfrm>
            <a:off x="4616882" y="2782790"/>
            <a:ext cx="777746" cy="479615"/>
          </a:xfrm>
          <a:prstGeom prst="rect">
            <a:avLst/>
          </a:prstGeom>
          <a:noFill/>
        </p:spPr>
      </p:pic>
      <p:pic>
        <p:nvPicPr>
          <p:cNvPr id="15" name="Picture 14"/>
          <p:cNvPicPr>
            <a:picLocks noChangeAspect="1"/>
          </p:cNvPicPr>
          <p:nvPr/>
        </p:nvPicPr>
        <p:blipFill rotWithShape="1">
          <a:blip r:embed="rId3"/>
          <a:srcRect t="10347" b="26934"/>
          <a:stretch/>
        </p:blipFill>
        <p:spPr>
          <a:xfrm>
            <a:off x="5281012" y="2696698"/>
            <a:ext cx="777746" cy="491945"/>
          </a:xfrm>
          <a:prstGeom prst="rect">
            <a:avLst/>
          </a:prstGeom>
          <a:noFill/>
        </p:spPr>
      </p:pic>
      <p:pic>
        <p:nvPicPr>
          <p:cNvPr id="16" name="Picture 15"/>
          <p:cNvPicPr>
            <a:picLocks noChangeAspect="1"/>
          </p:cNvPicPr>
          <p:nvPr/>
        </p:nvPicPr>
        <p:blipFill rotWithShape="1">
          <a:blip r:embed="rId3"/>
          <a:srcRect t="10347" b="26934"/>
          <a:stretch/>
        </p:blipFill>
        <p:spPr>
          <a:xfrm>
            <a:off x="5987442" y="2597856"/>
            <a:ext cx="777746" cy="481496"/>
          </a:xfrm>
          <a:prstGeom prst="rect">
            <a:avLst/>
          </a:prstGeom>
          <a:noFill/>
        </p:spPr>
      </p:pic>
      <p:pic>
        <p:nvPicPr>
          <p:cNvPr id="17" name="Picture 16"/>
          <p:cNvPicPr>
            <a:picLocks noChangeAspect="1"/>
          </p:cNvPicPr>
          <p:nvPr/>
        </p:nvPicPr>
        <p:blipFill rotWithShape="1">
          <a:blip r:embed="rId3"/>
          <a:srcRect t="10347" b="26934"/>
          <a:stretch/>
        </p:blipFill>
        <p:spPr>
          <a:xfrm>
            <a:off x="6765192" y="2536213"/>
            <a:ext cx="777746" cy="479615"/>
          </a:xfrm>
          <a:prstGeom prst="rect">
            <a:avLst/>
          </a:prstGeom>
          <a:noFill/>
        </p:spPr>
      </p:pic>
      <p:pic>
        <p:nvPicPr>
          <p:cNvPr id="18" name="Picture 17"/>
          <p:cNvPicPr>
            <a:picLocks noChangeAspect="1"/>
          </p:cNvPicPr>
          <p:nvPr/>
        </p:nvPicPr>
        <p:blipFill rotWithShape="1">
          <a:blip r:embed="rId3"/>
          <a:srcRect t="10347" b="26934"/>
          <a:stretch/>
        </p:blipFill>
        <p:spPr>
          <a:xfrm>
            <a:off x="7493613" y="2467012"/>
            <a:ext cx="777746" cy="491945"/>
          </a:xfrm>
          <a:prstGeom prst="rect">
            <a:avLst/>
          </a:prstGeom>
          <a:noFill/>
        </p:spPr>
      </p:pic>
      <p:pic>
        <p:nvPicPr>
          <p:cNvPr id="19" name="Picture 18"/>
          <p:cNvPicPr>
            <a:picLocks noChangeAspect="1"/>
          </p:cNvPicPr>
          <p:nvPr/>
        </p:nvPicPr>
        <p:blipFill rotWithShape="1">
          <a:blip r:embed="rId3"/>
          <a:srcRect t="10347" b="26934"/>
          <a:stretch/>
        </p:blipFill>
        <p:spPr>
          <a:xfrm>
            <a:off x="8222042" y="2410929"/>
            <a:ext cx="777746" cy="481496"/>
          </a:xfrm>
          <a:prstGeom prst="rect">
            <a:avLst/>
          </a:prstGeom>
          <a:noFill/>
        </p:spPr>
      </p:pic>
      <p:sp>
        <p:nvSpPr>
          <p:cNvPr id="20" name="Right Arrow 19"/>
          <p:cNvSpPr/>
          <p:nvPr/>
        </p:nvSpPr>
        <p:spPr>
          <a:xfrm>
            <a:off x="6350028" y="4669837"/>
            <a:ext cx="2577381" cy="725132"/>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lIns="91142" tIns="45573" rIns="91142" bIns="45573" rtlCol="0" anchor="ctr"/>
          <a:lstStyle/>
          <a:p>
            <a:pPr algn="ctr"/>
            <a:r>
              <a:rPr lang="en-US" sz="2000" i="0" dirty="0">
                <a:solidFill>
                  <a:srgbClr val="000000"/>
                </a:solidFill>
              </a:rPr>
              <a:t>Neutrinos???</a:t>
            </a:r>
          </a:p>
        </p:txBody>
      </p:sp>
      <p:sp>
        <p:nvSpPr>
          <p:cNvPr id="21" name="Rectangle 20"/>
          <p:cNvSpPr/>
          <p:nvPr/>
        </p:nvSpPr>
        <p:spPr>
          <a:xfrm>
            <a:off x="7718419" y="2060849"/>
            <a:ext cx="1456195" cy="457390"/>
          </a:xfrm>
          <a:prstGeom prst="rect">
            <a:avLst/>
          </a:prstGeom>
        </p:spPr>
        <p:txBody>
          <a:bodyPr wrap="none" lIns="91142" tIns="45573" rIns="91142" bIns="45573">
            <a:spAutoFit/>
          </a:bodyPr>
          <a:lstStyle/>
          <a:p>
            <a:r>
              <a:rPr lang="en-US" i="0" dirty="0">
                <a:solidFill>
                  <a:srgbClr val="FFFF00"/>
                </a:solidFill>
                <a:latin typeface="Chalkboard"/>
                <a:cs typeface="Chalkboard"/>
              </a:rPr>
              <a:t>12 pianos</a:t>
            </a:r>
            <a:r>
              <a:rPr lang="en-US" i="0" dirty="0">
                <a:latin typeface="Chalkboard"/>
                <a:cs typeface="Chalkboard"/>
              </a:rPr>
              <a:t> </a:t>
            </a:r>
            <a:endParaRPr lang="en-US" i="0" dirty="0"/>
          </a:p>
        </p:txBody>
      </p:sp>
    </p:spTree>
    <p:extLst>
      <p:ext uri="{BB962C8B-B14F-4D97-AF65-F5344CB8AC3E}">
        <p14:creationId xmlns:p14="http://schemas.microsoft.com/office/powerpoint/2010/main" val="3033911570"/>
      </p:ext>
    </p:extLst>
  </p:cSld>
  <p:clrMapOvr>
    <a:masterClrMapping/>
  </p:clrMapOvr>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364" y="0"/>
            <a:ext cx="8534400" cy="1143000"/>
          </a:xfrm>
        </p:spPr>
        <p:txBody>
          <a:bodyPr/>
          <a:lstStyle/>
          <a:p>
            <a:r>
              <a:rPr lang="en-US"/>
              <a:t>Serendipity: ZeV neutrinos</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7996ACCA-1950-1345-BF0F-08D9610C0874}" type="slidenum">
              <a:rPr lang="en-US"/>
              <a:pPr/>
              <a:t>175</a:t>
            </a:fld>
            <a:endParaRPr lang="en-US"/>
          </a:p>
        </p:txBody>
      </p:sp>
      <p:pic>
        <p:nvPicPr>
          <p:cNvPr id="5" name="Picture 4"/>
          <p:cNvPicPr>
            <a:picLocks noChangeAspect="1"/>
          </p:cNvPicPr>
          <p:nvPr/>
        </p:nvPicPr>
        <p:blipFill>
          <a:blip r:embed="rId2"/>
          <a:stretch>
            <a:fillRect/>
          </a:stretch>
        </p:blipFill>
        <p:spPr>
          <a:xfrm>
            <a:off x="206168" y="806826"/>
            <a:ext cx="8383663" cy="6026209"/>
          </a:xfrm>
          <a:prstGeom prst="rect">
            <a:avLst/>
          </a:prstGeom>
        </p:spPr>
      </p:pic>
    </p:spTree>
    <p:extLst>
      <p:ext uri="{BB962C8B-B14F-4D97-AF65-F5344CB8AC3E}">
        <p14:creationId xmlns:p14="http://schemas.microsoft.com/office/powerpoint/2010/main" val="971761662"/>
      </p:ext>
    </p:extLst>
  </p:cSld>
  <p:clrMapOvr>
    <a:masterClrMapping/>
  </p:clrMapOvr>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685800" y="76200"/>
            <a:ext cx="7556500" cy="685800"/>
          </a:xfrm>
        </p:spPr>
        <p:txBody>
          <a:bodyPr/>
          <a:lstStyle/>
          <a:p>
            <a:r>
              <a:rPr lang="en-US" dirty="0">
                <a:latin typeface="Chalkboard" pitchFamily="-65" charset="0"/>
              </a:rPr>
              <a:t>Tests of UHE Neutrino Interactions</a:t>
            </a:r>
          </a:p>
        </p:txBody>
      </p:sp>
      <p:sp>
        <p:nvSpPr>
          <p:cNvPr id="48131" name="Content Placeholder 2"/>
          <p:cNvSpPr>
            <a:spLocks noGrp="1"/>
          </p:cNvSpPr>
          <p:nvPr>
            <p:ph idx="1"/>
          </p:nvPr>
        </p:nvSpPr>
        <p:spPr>
          <a:xfrm>
            <a:off x="1066800" y="838200"/>
            <a:ext cx="7175500" cy="4419600"/>
          </a:xfrm>
        </p:spPr>
        <p:txBody>
          <a:bodyPr/>
          <a:lstStyle/>
          <a:p>
            <a:pPr algn="ctr"/>
            <a:r>
              <a:rPr lang="en-US" dirty="0" smtClean="0">
                <a:latin typeface="Chalkboard" pitchFamily="-65" charset="0"/>
              </a:rPr>
              <a:t>Need to know the expected GZK</a:t>
            </a:r>
          </a:p>
          <a:p>
            <a:pPr algn="ctr"/>
            <a:r>
              <a:rPr lang="en-US" dirty="0" smtClean="0">
                <a:latin typeface="Chalkboard" pitchFamily="-65" charset="0"/>
              </a:rPr>
              <a:t>neutrino flux from UHECRs or…</a:t>
            </a:r>
          </a:p>
        </p:txBody>
      </p:sp>
      <p:sp>
        <p:nvSpPr>
          <p:cNvPr id="48136" name="Rectangle 7"/>
          <p:cNvSpPr>
            <a:spLocks noChangeArrowheads="1"/>
          </p:cNvSpPr>
          <p:nvPr/>
        </p:nvSpPr>
        <p:spPr bwMode="auto">
          <a:xfrm>
            <a:off x="5791202" y="6457951"/>
            <a:ext cx="2293866" cy="369320"/>
          </a:xfrm>
          <a:prstGeom prst="rect">
            <a:avLst/>
          </a:prstGeom>
          <a:noFill/>
          <a:ln w="9525">
            <a:noFill/>
            <a:miter lim="800000"/>
            <a:headEnd/>
            <a:tailEnd/>
          </a:ln>
        </p:spPr>
        <p:txBody>
          <a:bodyPr wrap="none" lIns="91322" tIns="45662" rIns="91322" bIns="45662">
            <a:prstTxWarp prst="textNoShape">
              <a:avLst/>
            </a:prstTxWarp>
            <a:spAutoFit/>
          </a:bodyPr>
          <a:lstStyle/>
          <a:p>
            <a:r>
              <a:rPr lang="en-US" sz="1800" dirty="0" err="1"/>
              <a:t>Anchordoqui</a:t>
            </a:r>
            <a:r>
              <a:rPr lang="en-US" sz="1800" dirty="0"/>
              <a:t> et al ‘03</a:t>
            </a:r>
          </a:p>
        </p:txBody>
      </p:sp>
      <p:pic>
        <p:nvPicPr>
          <p:cNvPr id="9" name="Picture 8"/>
          <p:cNvPicPr>
            <a:picLocks noChangeAspect="1"/>
          </p:cNvPicPr>
          <p:nvPr/>
        </p:nvPicPr>
        <p:blipFill>
          <a:blip r:embed="rId3"/>
          <a:stretch>
            <a:fillRect/>
          </a:stretch>
        </p:blipFill>
        <p:spPr>
          <a:xfrm>
            <a:off x="0" y="2070652"/>
            <a:ext cx="3810000" cy="3644348"/>
          </a:xfrm>
          <a:prstGeom prst="rect">
            <a:avLst/>
          </a:prstGeom>
        </p:spPr>
      </p:pic>
      <p:pic>
        <p:nvPicPr>
          <p:cNvPr id="10" name="Picture 3"/>
          <p:cNvPicPr>
            <a:picLocks noChangeAspect="1"/>
          </p:cNvPicPr>
          <p:nvPr/>
        </p:nvPicPr>
        <p:blipFill>
          <a:blip r:embed="rId4"/>
          <a:srcRect l="4822"/>
          <a:stretch>
            <a:fillRect/>
          </a:stretch>
        </p:blipFill>
        <p:spPr bwMode="auto">
          <a:xfrm>
            <a:off x="3428902" y="1879600"/>
            <a:ext cx="6013548" cy="4597400"/>
          </a:xfrm>
          <a:prstGeom prst="rect">
            <a:avLst/>
          </a:prstGeom>
          <a:noFill/>
          <a:ln w="9525">
            <a:noFill/>
            <a:miter lim="800000"/>
            <a:headEnd/>
            <a:tailEnd/>
          </a:ln>
        </p:spPr>
      </p:pic>
      <p:pic>
        <p:nvPicPr>
          <p:cNvPr id="11" name="Picture 4"/>
          <p:cNvPicPr>
            <a:picLocks noChangeAspect="1"/>
          </p:cNvPicPr>
          <p:nvPr/>
        </p:nvPicPr>
        <p:blipFill>
          <a:blip r:embed="rId5"/>
          <a:srcRect/>
          <a:stretch>
            <a:fillRect/>
          </a:stretch>
        </p:blipFill>
        <p:spPr bwMode="auto">
          <a:xfrm>
            <a:off x="4876800" y="2438401"/>
            <a:ext cx="2451100" cy="292100"/>
          </a:xfrm>
          <a:prstGeom prst="rect">
            <a:avLst/>
          </a:prstGeom>
          <a:noFill/>
          <a:ln w="9525">
            <a:noFill/>
            <a:miter lim="800000"/>
            <a:headEnd/>
            <a:tailEnd/>
          </a:ln>
        </p:spPr>
      </p:pic>
      <p:pic>
        <p:nvPicPr>
          <p:cNvPr id="12" name="Picture 5"/>
          <p:cNvPicPr>
            <a:picLocks noChangeAspect="1"/>
          </p:cNvPicPr>
          <p:nvPr/>
        </p:nvPicPr>
        <p:blipFill>
          <a:blip r:embed="rId6"/>
          <a:srcRect/>
          <a:stretch>
            <a:fillRect/>
          </a:stretch>
        </p:blipFill>
        <p:spPr bwMode="auto">
          <a:xfrm>
            <a:off x="5029200" y="2895601"/>
            <a:ext cx="1130300" cy="215900"/>
          </a:xfrm>
          <a:prstGeom prst="rect">
            <a:avLst/>
          </a:prstGeom>
          <a:noFill/>
          <a:ln w="9525">
            <a:noFill/>
            <a:miter lim="800000"/>
            <a:headEnd/>
            <a:tailEnd/>
          </a:ln>
        </p:spPr>
      </p:pic>
      <p:pic>
        <p:nvPicPr>
          <p:cNvPr id="13" name="Picture 6"/>
          <p:cNvPicPr>
            <a:picLocks noChangeAspect="1"/>
          </p:cNvPicPr>
          <p:nvPr/>
        </p:nvPicPr>
        <p:blipFill>
          <a:blip r:embed="rId7"/>
          <a:srcRect/>
          <a:stretch>
            <a:fillRect/>
          </a:stretch>
        </p:blipFill>
        <p:spPr bwMode="auto">
          <a:xfrm>
            <a:off x="6934200" y="4267200"/>
            <a:ext cx="1079500" cy="266700"/>
          </a:xfrm>
          <a:prstGeom prst="rect">
            <a:avLst/>
          </a:prstGeom>
          <a:noFill/>
          <a:ln w="9525">
            <a:noFill/>
            <a:miter lim="800000"/>
            <a:headEnd/>
            <a:tailEnd/>
          </a:ln>
        </p:spPr>
      </p:pic>
      <p:sp>
        <p:nvSpPr>
          <p:cNvPr id="14" name="Rectangle 7"/>
          <p:cNvSpPr>
            <a:spLocks noChangeArrowheads="1"/>
          </p:cNvSpPr>
          <p:nvPr/>
        </p:nvSpPr>
        <p:spPr bwMode="auto">
          <a:xfrm>
            <a:off x="533407" y="6096008"/>
            <a:ext cx="1966378" cy="369215"/>
          </a:xfrm>
          <a:prstGeom prst="rect">
            <a:avLst/>
          </a:prstGeom>
          <a:noFill/>
          <a:ln w="9525">
            <a:noFill/>
            <a:miter lim="800000"/>
            <a:headEnd/>
            <a:tailEnd/>
          </a:ln>
        </p:spPr>
        <p:txBody>
          <a:bodyPr wrap="none" lIns="91322" tIns="45662" rIns="91322" bIns="45662">
            <a:prstTxWarp prst="textNoShape">
              <a:avLst/>
            </a:prstTxWarp>
            <a:spAutoFit/>
          </a:bodyPr>
          <a:lstStyle/>
          <a:p>
            <a:r>
              <a:rPr lang="en-US" sz="1800" dirty="0"/>
              <a:t>Tyler, AO, </a:t>
            </a:r>
            <a:r>
              <a:rPr lang="en-US" sz="1800" dirty="0" err="1"/>
              <a:t>Sigl</a:t>
            </a:r>
            <a:r>
              <a:rPr lang="en-US" sz="1800" dirty="0"/>
              <a:t> ‘01</a:t>
            </a:r>
          </a:p>
        </p:txBody>
      </p:sp>
      <p:sp>
        <p:nvSpPr>
          <p:cNvPr id="15" name="Rectangle 7"/>
          <p:cNvSpPr>
            <a:spLocks noChangeArrowheads="1"/>
          </p:cNvSpPr>
          <p:nvPr/>
        </p:nvSpPr>
        <p:spPr bwMode="auto">
          <a:xfrm>
            <a:off x="6400807" y="4648205"/>
            <a:ext cx="1602384" cy="338437"/>
          </a:xfrm>
          <a:prstGeom prst="rect">
            <a:avLst/>
          </a:prstGeom>
          <a:noFill/>
          <a:ln w="9525">
            <a:noFill/>
            <a:miter lim="800000"/>
            <a:headEnd/>
            <a:tailEnd/>
          </a:ln>
        </p:spPr>
        <p:txBody>
          <a:bodyPr wrap="none" lIns="91322" tIns="45662" rIns="91322" bIns="45662">
            <a:prstTxWarp prst="textNoShape">
              <a:avLst/>
            </a:prstTxWarp>
            <a:spAutoFit/>
          </a:bodyPr>
          <a:lstStyle/>
          <a:p>
            <a:r>
              <a:rPr lang="en-US" sz="1600" dirty="0"/>
              <a:t>Gandhi et al ’96</a:t>
            </a:r>
          </a:p>
        </p:txBody>
      </p:sp>
    </p:spTree>
    <p:extLst>
      <p:ext uri="{BB962C8B-B14F-4D97-AF65-F5344CB8AC3E}">
        <p14:creationId xmlns:p14="http://schemas.microsoft.com/office/powerpoint/2010/main" val="1757971740"/>
      </p:ext>
    </p:extLst>
  </p:cSld>
  <p:clrMapOvr>
    <a:masterClrMapping/>
  </p:clrMapOvr>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8918"/>
            <a:ext cx="8229600" cy="1143000"/>
          </a:xfrm>
        </p:spPr>
        <p:txBody>
          <a:bodyPr>
            <a:noAutofit/>
          </a:bodyPr>
          <a:lstStyle/>
          <a:p>
            <a:r>
              <a:rPr lang="en-US" sz="2800" b="0" dirty="0">
                <a:solidFill>
                  <a:srgbClr val="FF0000"/>
                </a:solidFill>
              </a:rPr>
              <a:t>Observe Earth-Skimming + Air-showers </a:t>
            </a:r>
            <a:r>
              <a:rPr lang="en-US" sz="2800" b="0" dirty="0" err="1">
                <a:solidFill>
                  <a:srgbClr val="FF0000"/>
                </a:solidFill>
              </a:rPr>
              <a:t>ν’s</a:t>
            </a:r>
            <a:endParaRPr lang="en-US" sz="2800" b="0" dirty="0">
              <a:solidFill>
                <a:srgbClr val="FF0000"/>
              </a:solidFill>
            </a:endParaRPr>
          </a:p>
        </p:txBody>
      </p:sp>
      <p:sp>
        <p:nvSpPr>
          <p:cNvPr id="3" name="Content Placeholder 2"/>
          <p:cNvSpPr>
            <a:spLocks noGrp="1"/>
          </p:cNvSpPr>
          <p:nvPr>
            <p:ph idx="1"/>
          </p:nvPr>
        </p:nvSpPr>
        <p:spPr>
          <a:xfrm>
            <a:off x="76200" y="1381928"/>
            <a:ext cx="9144000" cy="4525963"/>
          </a:xfrm>
        </p:spPr>
        <p:txBody>
          <a:bodyPr>
            <a:normAutofit/>
          </a:bodyPr>
          <a:lstStyle/>
          <a:p>
            <a:pPr>
              <a:buNone/>
            </a:pPr>
            <a:r>
              <a:rPr lang="en-US" sz="2400" dirty="0">
                <a:solidFill>
                  <a:srgbClr val="FFFF59"/>
                </a:solidFill>
              </a:rPr>
              <a:t>Any New Physics which turns on at or beyond the LHC reach, modifying the neutrino-nucleon cross section at center-of-mass energy up to 245 </a:t>
            </a:r>
            <a:r>
              <a:rPr lang="en-US" sz="2400" dirty="0" err="1">
                <a:solidFill>
                  <a:srgbClr val="FFFF59"/>
                </a:solidFill>
              </a:rPr>
              <a:t>TeV</a:t>
            </a:r>
            <a:r>
              <a:rPr lang="en-US" sz="2400" dirty="0">
                <a:solidFill>
                  <a:srgbClr val="FFFF59"/>
                </a:solidFill>
              </a:rPr>
              <a:t>.</a:t>
            </a:r>
          </a:p>
          <a:p>
            <a:pPr>
              <a:buNone/>
            </a:pPr>
            <a:endParaRPr lang="en-US" sz="2400" dirty="0">
              <a:solidFill>
                <a:srgbClr val="0000FF"/>
              </a:solidFill>
            </a:endParaRPr>
          </a:p>
          <a:p>
            <a:pPr>
              <a:buNone/>
            </a:pPr>
            <a:endParaRPr lang="en-US" sz="2400" dirty="0">
              <a:solidFill>
                <a:srgbClr val="0000FF"/>
              </a:solidFill>
            </a:endParaRPr>
          </a:p>
          <a:p>
            <a:pPr>
              <a:buNone/>
            </a:pPr>
            <a:endParaRPr lang="en-US" sz="2400" dirty="0">
              <a:solidFill>
                <a:srgbClr val="0000FF"/>
              </a:solidFill>
            </a:endParaRPr>
          </a:p>
          <a:p>
            <a:pPr>
              <a:buNone/>
            </a:pPr>
            <a:r>
              <a:rPr lang="en-US" sz="2400" dirty="0">
                <a:solidFill>
                  <a:srgbClr val="0000FF"/>
                </a:solidFill>
              </a:rPr>
              <a:t>Ex: </a:t>
            </a:r>
            <a:r>
              <a:rPr lang="en-US" sz="2400" dirty="0" err="1">
                <a:solidFill>
                  <a:srgbClr val="0000FF"/>
                </a:solidFill>
              </a:rPr>
              <a:t>leptophobic</a:t>
            </a:r>
            <a:r>
              <a:rPr lang="en-US" sz="2400" dirty="0">
                <a:solidFill>
                  <a:srgbClr val="0000FF"/>
                </a:solidFill>
              </a:rPr>
              <a:t> interaction – suppress the number of Earth-skimming and increase the number of down-going showers.</a:t>
            </a:r>
          </a:p>
        </p:txBody>
      </p:sp>
      <p:pic>
        <p:nvPicPr>
          <p:cNvPr id="4" name="Picture 3"/>
          <p:cNvPicPr>
            <a:picLocks noChangeAspect="1"/>
          </p:cNvPicPr>
          <p:nvPr/>
        </p:nvPicPr>
        <p:blipFill>
          <a:blip r:embed="rId2"/>
          <a:stretch>
            <a:fillRect/>
          </a:stretch>
        </p:blipFill>
        <p:spPr>
          <a:xfrm>
            <a:off x="1115616" y="3212979"/>
            <a:ext cx="6819900" cy="330200"/>
          </a:xfrm>
          <a:prstGeom prst="rect">
            <a:avLst/>
          </a:prstGeom>
        </p:spPr>
      </p:pic>
      <p:pic>
        <p:nvPicPr>
          <p:cNvPr id="5" name="Picture 4"/>
          <p:cNvPicPr>
            <a:picLocks noChangeAspect="1"/>
          </p:cNvPicPr>
          <p:nvPr/>
        </p:nvPicPr>
        <p:blipFill>
          <a:blip r:embed="rId3"/>
          <a:stretch>
            <a:fillRect/>
          </a:stretch>
        </p:blipFill>
        <p:spPr>
          <a:xfrm>
            <a:off x="971600" y="2780931"/>
            <a:ext cx="7010400" cy="317500"/>
          </a:xfrm>
          <a:prstGeom prst="rect">
            <a:avLst/>
          </a:prstGeom>
        </p:spPr>
      </p:pic>
      <p:sp>
        <p:nvSpPr>
          <p:cNvPr id="10" name="TextBox 9"/>
          <p:cNvSpPr txBox="1"/>
          <p:nvPr/>
        </p:nvSpPr>
        <p:spPr>
          <a:xfrm>
            <a:off x="703444" y="4807813"/>
            <a:ext cx="4020956" cy="830997"/>
          </a:xfrm>
          <a:prstGeom prst="rect">
            <a:avLst/>
          </a:prstGeom>
          <a:noFill/>
        </p:spPr>
        <p:txBody>
          <a:bodyPr wrap="square" lIns="91333" tIns="45667" rIns="91333" bIns="45667" rtlCol="0">
            <a:spAutoFit/>
          </a:bodyPr>
          <a:lstStyle/>
          <a:p>
            <a:r>
              <a:rPr lang="en-US" b="1" dirty="0">
                <a:solidFill>
                  <a:srgbClr val="66CCFF"/>
                </a:solidFill>
              </a:rPr>
              <a:t>Earth-skimming </a:t>
            </a:r>
            <a:r>
              <a:rPr lang="en-US" b="1" dirty="0" err="1">
                <a:solidFill>
                  <a:srgbClr val="66CCFF"/>
                </a:solidFill>
              </a:rPr>
              <a:t>τ</a:t>
            </a:r>
            <a:r>
              <a:rPr lang="en-US" b="1" dirty="0">
                <a:solidFill>
                  <a:srgbClr val="66CCFF"/>
                </a:solidFill>
              </a:rPr>
              <a:t> showers</a:t>
            </a:r>
          </a:p>
          <a:p>
            <a:r>
              <a:rPr lang="en-US" b="1" dirty="0">
                <a:solidFill>
                  <a:srgbClr val="0000FF"/>
                </a:solidFill>
              </a:rPr>
              <a:t> </a:t>
            </a:r>
            <a:endParaRPr lang="en-US" b="1" dirty="0"/>
          </a:p>
        </p:txBody>
      </p:sp>
      <p:sp>
        <p:nvSpPr>
          <p:cNvPr id="11" name="TextBox 10"/>
          <p:cNvSpPr txBox="1"/>
          <p:nvPr/>
        </p:nvSpPr>
        <p:spPr>
          <a:xfrm>
            <a:off x="4859156" y="4648210"/>
            <a:ext cx="4284844" cy="830997"/>
          </a:xfrm>
          <a:prstGeom prst="rect">
            <a:avLst/>
          </a:prstGeom>
          <a:noFill/>
        </p:spPr>
        <p:txBody>
          <a:bodyPr wrap="square" lIns="91333" tIns="45667" rIns="91333" bIns="45667" rtlCol="0">
            <a:spAutoFit/>
          </a:bodyPr>
          <a:lstStyle/>
          <a:p>
            <a:pPr algn="ctr"/>
            <a:r>
              <a:rPr lang="en-US" b="1" dirty="0">
                <a:solidFill>
                  <a:schemeClr val="bg2">
                    <a:lumMod val="20000"/>
                    <a:lumOff val="80000"/>
                  </a:schemeClr>
                </a:solidFill>
              </a:rPr>
              <a:t>Down-going (quasi-horizontal) showers</a:t>
            </a:r>
          </a:p>
        </p:txBody>
      </p:sp>
      <p:pic>
        <p:nvPicPr>
          <p:cNvPr id="12" name="Picture 11"/>
          <p:cNvPicPr>
            <a:picLocks noChangeAspect="1"/>
          </p:cNvPicPr>
          <p:nvPr/>
        </p:nvPicPr>
        <p:blipFill>
          <a:blip r:embed="rId4"/>
          <a:stretch>
            <a:fillRect/>
          </a:stretch>
        </p:blipFill>
        <p:spPr>
          <a:xfrm>
            <a:off x="228600" y="5322332"/>
            <a:ext cx="4630556" cy="1294368"/>
          </a:xfrm>
          <a:prstGeom prst="rect">
            <a:avLst/>
          </a:prstGeom>
        </p:spPr>
      </p:pic>
      <p:pic>
        <p:nvPicPr>
          <p:cNvPr id="13" name="Picture 12"/>
          <p:cNvPicPr>
            <a:picLocks noChangeAspect="1"/>
          </p:cNvPicPr>
          <p:nvPr/>
        </p:nvPicPr>
        <p:blipFill>
          <a:blip r:embed="rId5"/>
          <a:stretch>
            <a:fillRect/>
          </a:stretch>
        </p:blipFill>
        <p:spPr>
          <a:xfrm>
            <a:off x="4953010" y="5486401"/>
            <a:ext cx="3944197" cy="977900"/>
          </a:xfrm>
          <a:prstGeom prst="rect">
            <a:avLst/>
          </a:prstGeom>
        </p:spPr>
      </p:pic>
      <p:sp>
        <p:nvSpPr>
          <p:cNvPr id="14" name="Oval 13"/>
          <p:cNvSpPr/>
          <p:nvPr/>
        </p:nvSpPr>
        <p:spPr>
          <a:xfrm>
            <a:off x="3733800" y="5907881"/>
            <a:ext cx="838200" cy="708819"/>
          </a:xfrm>
          <a:prstGeom prst="ellipse">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lIns="91333" tIns="45667" rIns="91333" bIns="45667" rtlCol="0" anchor="ctr"/>
          <a:lstStyle/>
          <a:p>
            <a:pPr algn="ctr"/>
            <a:endParaRPr lang="en-US"/>
          </a:p>
        </p:txBody>
      </p:sp>
      <p:sp>
        <p:nvSpPr>
          <p:cNvPr id="15" name="Oval 14"/>
          <p:cNvSpPr/>
          <p:nvPr/>
        </p:nvSpPr>
        <p:spPr>
          <a:xfrm>
            <a:off x="8001000" y="5334003"/>
            <a:ext cx="838200" cy="708819"/>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lIns="91333" tIns="45667" rIns="91333" bIns="45667" rtlCol="0" anchor="ctr"/>
          <a:lstStyle/>
          <a:p>
            <a:pPr algn="ctr"/>
            <a:endParaRPr lang="en-US"/>
          </a:p>
        </p:txBody>
      </p:sp>
      <p:sp>
        <p:nvSpPr>
          <p:cNvPr id="16" name="TextBox 15"/>
          <p:cNvSpPr txBox="1"/>
          <p:nvPr/>
        </p:nvSpPr>
        <p:spPr>
          <a:xfrm>
            <a:off x="4800609" y="2209801"/>
            <a:ext cx="2146481" cy="457390"/>
          </a:xfrm>
          <a:prstGeom prst="rect">
            <a:avLst/>
          </a:prstGeom>
          <a:noFill/>
        </p:spPr>
        <p:txBody>
          <a:bodyPr wrap="none" lIns="91333" tIns="45667" rIns="91333" bIns="45667" rtlCol="0">
            <a:spAutoFit/>
          </a:bodyPr>
          <a:lstStyle/>
          <a:p>
            <a:r>
              <a:rPr lang="en-US" i="0" dirty="0" smtClean="0">
                <a:solidFill>
                  <a:srgbClr val="0000FF"/>
                </a:solidFill>
              </a:rPr>
              <a:t>(E</a:t>
            </a:r>
            <a:r>
              <a:rPr lang="en-US" i="0" baseline="-25000" dirty="0" smtClean="0">
                <a:solidFill>
                  <a:srgbClr val="0000FF"/>
                </a:solidFill>
              </a:rPr>
              <a:t>ν</a:t>
            </a:r>
            <a:r>
              <a:rPr lang="en-US" i="0" dirty="0" smtClean="0">
                <a:solidFill>
                  <a:srgbClr val="0000FF"/>
                </a:solidFill>
              </a:rPr>
              <a:t> =3 10</a:t>
            </a:r>
            <a:r>
              <a:rPr lang="en-US" i="0" baseline="30000" dirty="0" smtClean="0">
                <a:solidFill>
                  <a:srgbClr val="0000FF"/>
                </a:solidFill>
              </a:rPr>
              <a:t>19</a:t>
            </a:r>
            <a:r>
              <a:rPr lang="en-US" i="0" dirty="0" smtClean="0">
                <a:solidFill>
                  <a:srgbClr val="0000FF"/>
                </a:solidFill>
              </a:rPr>
              <a:t> </a:t>
            </a:r>
            <a:r>
              <a:rPr lang="en-US" i="0" dirty="0" err="1" smtClean="0">
                <a:solidFill>
                  <a:srgbClr val="0000FF"/>
                </a:solidFill>
              </a:rPr>
              <a:t>eV</a:t>
            </a:r>
            <a:r>
              <a:rPr lang="en-US" i="0" dirty="0" smtClean="0">
                <a:solidFill>
                  <a:srgbClr val="0000FF"/>
                </a:solidFill>
              </a:rPr>
              <a:t>)</a:t>
            </a:r>
            <a:endParaRPr lang="en-US" i="0" dirty="0">
              <a:solidFill>
                <a:srgbClr val="0000FF"/>
              </a:solidFill>
            </a:endParaRPr>
          </a:p>
        </p:txBody>
      </p:sp>
    </p:spTree>
    <p:extLst>
      <p:ext uri="{BB962C8B-B14F-4D97-AF65-F5344CB8AC3E}">
        <p14:creationId xmlns:p14="http://schemas.microsoft.com/office/powerpoint/2010/main" val="2874473448"/>
      </p:ext>
    </p:extLst>
  </p:cSld>
  <p:clrMapOvr>
    <a:masterClrMapping/>
  </p:clrMapOvr>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other </a:t>
            </a:r>
            <a:r>
              <a:rPr lang="en-US" sz="2300" dirty="0" err="1"/>
              <a:t>Astroparticles</a:t>
            </a:r>
            <a:r>
              <a:rPr lang="en-US" sz="2300" dirty="0"/>
              <a:t> may we observe?</a:t>
            </a: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t/>
            </a:r>
            <a:br>
              <a:rPr lang="en-US" sz="2300" dirty="0"/>
            </a:br>
            <a:r>
              <a:rPr lang="en-US" sz="2300" dirty="0"/>
              <a:t/>
            </a:r>
            <a:br>
              <a:rPr lang="en-US" sz="2300" dirty="0"/>
            </a:br>
            <a:r>
              <a:rPr lang="en-US" sz="2300" b="0" dirty="0">
                <a:solidFill>
                  <a:srgbClr val="FFFFFF"/>
                </a:solidFill>
              </a:rPr>
              <a:t/>
            </a:r>
            <a:br>
              <a:rPr lang="en-US" sz="2300" b="0" dirty="0">
                <a:solidFill>
                  <a:srgbClr val="FFFFFF"/>
                </a:solidFill>
              </a:rPr>
            </a:br>
            <a:r>
              <a:rPr lang="nl-NL" sz="2300" b="0" dirty="0">
                <a:solidFill>
                  <a:srgbClr val="FFFFFF"/>
                </a:solidFill>
              </a:rPr>
              <a:t/>
            </a:r>
            <a:br>
              <a:rPr lang="nl-NL" sz="2300" b="0" dirty="0">
                <a:solidFill>
                  <a:srgbClr val="FFFFFF"/>
                </a:solidFill>
              </a:rPr>
            </a:br>
            <a:r>
              <a:rPr lang="nl-NL" sz="2300" b="0" dirty="0">
                <a:solidFill>
                  <a:srgbClr val="FFFFFF"/>
                </a:solidFill>
              </a:rPr>
              <a:t/>
            </a:r>
            <a:br>
              <a:rPr lang="nl-NL" sz="2300" b="0" dirty="0">
                <a:solidFill>
                  <a:srgbClr val="FFFFFF"/>
                </a:solidFill>
              </a:rPr>
            </a:br>
            <a:r>
              <a:rPr lang="nl-NL" sz="2300" b="0" dirty="0">
                <a:solidFill>
                  <a:srgbClr val="FFFFFF"/>
                </a:solidFill>
              </a:rPr>
              <a:t/>
            </a:r>
            <a:br>
              <a:rPr lang="nl-NL" sz="2300" b="0" dirty="0">
                <a:solidFill>
                  <a:srgbClr val="FFFFFF"/>
                </a:solidFill>
              </a:rPr>
            </a:br>
            <a:endParaRPr lang="en-US" sz="2300" dirty="0"/>
          </a:p>
        </p:txBody>
      </p:sp>
    </p:spTree>
    <p:extLst>
      <p:ext uri="{BB962C8B-B14F-4D97-AF65-F5344CB8AC3E}">
        <p14:creationId xmlns:p14="http://schemas.microsoft.com/office/powerpoint/2010/main" val="1243611431"/>
      </p:ext>
    </p:extLst>
  </p:cSld>
  <p:clrMapOvr>
    <a:masterClrMapping/>
  </p:clrMapOvr>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other </a:t>
            </a:r>
            <a:r>
              <a:rPr lang="en-US" sz="2300" dirty="0" err="1"/>
              <a:t>Astroparticles</a:t>
            </a:r>
            <a:r>
              <a:rPr lang="en-US" sz="2300" dirty="0"/>
              <a:t> may we observe?</a:t>
            </a:r>
            <a:r>
              <a:rPr lang="en-US" sz="2300" b="0" dirty="0">
                <a:solidFill>
                  <a:schemeClr val="tx1"/>
                </a:solidFill>
              </a:rPr>
              <a:t/>
            </a:r>
            <a:br>
              <a:rPr lang="en-US" sz="2300" b="0" dirty="0">
                <a:solidFill>
                  <a:schemeClr val="tx1"/>
                </a:solidFill>
              </a:rPr>
            </a:br>
            <a:r>
              <a:rPr lang="en-US" sz="2300" b="0" dirty="0">
                <a:solidFill>
                  <a:schemeClr val="tx1"/>
                </a:solidFill>
              </a:rPr>
              <a:t>Neutrons? </a:t>
            </a:r>
            <a:r>
              <a:rPr lang="en-US" sz="2300" b="0" dirty="0" err="1">
                <a:solidFill>
                  <a:schemeClr val="tx1"/>
                </a:solidFill>
              </a:rPr>
              <a:t>Muons</a:t>
            </a:r>
            <a:r>
              <a:rPr lang="en-US" sz="2300" b="0" dirty="0">
                <a:solidFill>
                  <a:schemeClr val="tx1"/>
                </a:solidFill>
              </a:rPr>
              <a:t>? (Monopoles?)</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t/>
            </a:r>
            <a:br>
              <a:rPr lang="en-US" sz="2300" dirty="0"/>
            </a:br>
            <a:r>
              <a:rPr lang="en-US" sz="2300" dirty="0"/>
              <a:t/>
            </a:r>
            <a:br>
              <a:rPr lang="en-US" sz="2300" dirty="0"/>
            </a:br>
            <a:r>
              <a:rPr lang="en-US" sz="2300" b="0" dirty="0">
                <a:solidFill>
                  <a:srgbClr val="FFFFFF"/>
                </a:solidFill>
              </a:rPr>
              <a:t/>
            </a:r>
            <a:br>
              <a:rPr lang="en-US" sz="2300" b="0" dirty="0">
                <a:solidFill>
                  <a:srgbClr val="FFFFFF"/>
                </a:solidFill>
              </a:rPr>
            </a:br>
            <a:r>
              <a:rPr lang="nl-NL" sz="2300" b="0" dirty="0">
                <a:solidFill>
                  <a:srgbClr val="FFFFFF"/>
                </a:solidFill>
              </a:rPr>
              <a:t/>
            </a:r>
            <a:br>
              <a:rPr lang="nl-NL" sz="2300" b="0" dirty="0">
                <a:solidFill>
                  <a:srgbClr val="FFFFFF"/>
                </a:solidFill>
              </a:rPr>
            </a:br>
            <a:r>
              <a:rPr lang="nl-NL" sz="2300" b="0" dirty="0">
                <a:solidFill>
                  <a:srgbClr val="FFFFFF"/>
                </a:solidFill>
              </a:rPr>
              <a:t/>
            </a:r>
            <a:br>
              <a:rPr lang="nl-NL" sz="2300" b="0" dirty="0">
                <a:solidFill>
                  <a:srgbClr val="FFFFFF"/>
                </a:solidFill>
              </a:rPr>
            </a:br>
            <a:r>
              <a:rPr lang="nl-NL" sz="2300" b="0" dirty="0">
                <a:solidFill>
                  <a:srgbClr val="FFFFFF"/>
                </a:solidFill>
              </a:rPr>
              <a:t/>
            </a:r>
            <a:br>
              <a:rPr lang="nl-NL" sz="2300" b="0" dirty="0">
                <a:solidFill>
                  <a:srgbClr val="FFFFFF"/>
                </a:solidFill>
              </a:rPr>
            </a:br>
            <a:endParaRPr lang="en-US" sz="2300" dirty="0"/>
          </a:p>
        </p:txBody>
      </p:sp>
    </p:spTree>
    <p:extLst>
      <p:ext uri="{BB962C8B-B14F-4D97-AF65-F5344CB8AC3E}">
        <p14:creationId xmlns:p14="http://schemas.microsoft.com/office/powerpoint/2010/main" val="419359307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is the easiest Cosmic Particle or “</a:t>
            </a:r>
            <a:r>
              <a:rPr lang="en-US" sz="2300" dirty="0" err="1"/>
              <a:t>Astroparticle</a:t>
            </a:r>
            <a:r>
              <a:rPr lang="en-US" sz="2300" dirty="0"/>
              <a:t>” to detect? </a:t>
            </a:r>
            <a:r>
              <a:rPr lang="en-US" sz="2300" dirty="0">
                <a:solidFill>
                  <a:schemeClr val="tx1"/>
                </a:solidFill>
              </a:rPr>
              <a:t>Photon!</a:t>
            </a:r>
            <a:br>
              <a:rPr lang="en-US" sz="2300" dirty="0">
                <a:solidFill>
                  <a:schemeClr val="tx1"/>
                </a:solidFill>
              </a:rPr>
            </a:br>
            <a:r>
              <a:rPr lang="en-US" sz="2300" dirty="0"/>
              <a:t/>
            </a:r>
            <a:br>
              <a:rPr lang="en-US" sz="2300" dirty="0"/>
            </a:br>
            <a:r>
              <a:rPr lang="en-US" sz="2300" dirty="0"/>
              <a:t>In what Energy range do we observe them?</a:t>
            </a:r>
            <a:br>
              <a:rPr lang="en-US" sz="2300" dirty="0"/>
            </a:br>
            <a:r>
              <a:rPr lang="en-US" sz="2300" b="0" dirty="0">
                <a:solidFill>
                  <a:srgbClr val="FFFFFF"/>
                </a:solidFill>
              </a:rPr>
              <a:t>10</a:t>
            </a:r>
            <a:r>
              <a:rPr lang="en-US" sz="2300" b="0" baseline="30000" dirty="0">
                <a:solidFill>
                  <a:srgbClr val="FFFFFF"/>
                </a:solidFill>
              </a:rPr>
              <a:t>-9</a:t>
            </a:r>
            <a:r>
              <a:rPr lang="en-US" sz="2300" b="0" dirty="0">
                <a:solidFill>
                  <a:srgbClr val="FFFFFF"/>
                </a:solidFill>
              </a:rPr>
              <a:t> </a:t>
            </a:r>
            <a:r>
              <a:rPr lang="en-US" sz="2300" b="0" dirty="0" err="1">
                <a:solidFill>
                  <a:srgbClr val="FFFFFF"/>
                </a:solidFill>
              </a:rPr>
              <a:t>eV</a:t>
            </a:r>
            <a:r>
              <a:rPr lang="en-US" sz="2300" b="0" dirty="0">
                <a:solidFill>
                  <a:srgbClr val="FFFFFF"/>
                </a:solidFill>
              </a:rPr>
              <a:t> to 10</a:t>
            </a:r>
            <a:r>
              <a:rPr lang="en-US" sz="2300" b="0" baseline="30000" dirty="0">
                <a:solidFill>
                  <a:srgbClr val="FFFFFF"/>
                </a:solidFill>
              </a:rPr>
              <a:t>14</a:t>
            </a:r>
            <a:r>
              <a:rPr lang="en-US" sz="2300" b="0" dirty="0">
                <a:solidFill>
                  <a:srgbClr val="FFFFFF"/>
                </a:solidFill>
              </a:rPr>
              <a:t> </a:t>
            </a:r>
            <a:r>
              <a:rPr lang="en-US" sz="2300" b="0" dirty="0" err="1">
                <a:solidFill>
                  <a:srgbClr val="FFFFFF"/>
                </a:solidFill>
              </a:rPr>
              <a:t>eV</a:t>
            </a:r>
            <a:r>
              <a:rPr lang="en-US" sz="2300" b="0" dirty="0">
                <a:solidFill>
                  <a:srgbClr val="FFFFFF"/>
                </a:solidFill>
              </a:rPr>
              <a:t>    (1 </a:t>
            </a:r>
            <a:r>
              <a:rPr lang="en-US" sz="2300" b="0" dirty="0" err="1">
                <a:solidFill>
                  <a:srgbClr val="FFFFFF"/>
                </a:solidFill>
              </a:rPr>
              <a:t>eV</a:t>
            </a:r>
            <a:r>
              <a:rPr lang="en-US" sz="2300" b="0" dirty="0">
                <a:solidFill>
                  <a:srgbClr val="FFFFFF"/>
                </a:solidFill>
              </a:rPr>
              <a:t> = 2.4 10</a:t>
            </a:r>
            <a:r>
              <a:rPr lang="en-US" sz="2300" b="0" baseline="30000" dirty="0">
                <a:solidFill>
                  <a:srgbClr val="FFFFFF"/>
                </a:solidFill>
              </a:rPr>
              <a:t>14</a:t>
            </a:r>
            <a:r>
              <a:rPr lang="en-US" sz="2300" b="0" dirty="0">
                <a:solidFill>
                  <a:srgbClr val="FFFFFF"/>
                </a:solidFill>
              </a:rPr>
              <a:t> Hz)</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dirty="0"/>
              <a:t>How far can we observe them from?</a:t>
            </a:r>
            <a:br>
              <a:rPr lang="en-US" sz="2300" dirty="0"/>
            </a:br>
            <a:r>
              <a:rPr lang="en-US" sz="2300" b="0" dirty="0">
                <a:solidFill>
                  <a:srgbClr val="FFFFFF"/>
                </a:solidFill>
              </a:rPr>
              <a:t>z = 1100 (</a:t>
            </a:r>
            <a:r>
              <a:rPr lang="en-US" sz="2300" b="0" dirty="0" err="1">
                <a:solidFill>
                  <a:srgbClr val="FFFFFF"/>
                </a:solidFill>
              </a:rPr>
              <a:t>E</a:t>
            </a:r>
            <a:r>
              <a:rPr lang="en-US" sz="2300" b="0" baseline="-25000" dirty="0" err="1">
                <a:solidFill>
                  <a:srgbClr val="FFFFFF"/>
                </a:solidFill>
              </a:rPr>
              <a:t>cmb</a:t>
            </a:r>
            <a:r>
              <a:rPr lang="en-US" sz="2300" b="0" dirty="0">
                <a:solidFill>
                  <a:srgbClr val="FFFFFF"/>
                </a:solidFill>
                <a:latin typeface="+mn-lt"/>
              </a:rPr>
              <a:t>~</a:t>
            </a:r>
            <a:r>
              <a:rPr lang="en-US" sz="2300" b="0" dirty="0">
                <a:solidFill>
                  <a:srgbClr val="FFFFFF"/>
                </a:solidFill>
              </a:rPr>
              <a:t> 10</a:t>
            </a:r>
            <a:r>
              <a:rPr lang="en-US" sz="2300" b="0" baseline="30000" dirty="0">
                <a:solidFill>
                  <a:srgbClr val="FFFFFF"/>
                </a:solidFill>
              </a:rPr>
              <a:t>-3 </a:t>
            </a:r>
            <a:r>
              <a:rPr lang="en-US" sz="2300" b="0" dirty="0" err="1">
                <a:solidFill>
                  <a:srgbClr val="FFFFFF"/>
                </a:solidFill>
              </a:rPr>
              <a:t>eV</a:t>
            </a:r>
            <a:r>
              <a:rPr lang="en-US" sz="2300" b="0" dirty="0">
                <a:solidFill>
                  <a:srgbClr val="FFFFFF"/>
                </a:solidFill>
              </a:rPr>
              <a:t>) </a:t>
            </a:r>
            <a:br>
              <a:rPr lang="en-US" sz="2300" b="0" dirty="0">
                <a:solidFill>
                  <a:srgbClr val="FFFFFF"/>
                </a:solidFill>
              </a:rPr>
            </a:br>
            <a:r>
              <a:rPr lang="en-US" sz="2300" b="0" dirty="0">
                <a:solidFill>
                  <a:srgbClr val="FFFFFF"/>
                </a:solidFill>
              </a:rPr>
              <a:t>Galactic Sources (E </a:t>
            </a:r>
            <a:r>
              <a:rPr lang="en-US" sz="2300" b="0" dirty="0">
                <a:solidFill>
                  <a:srgbClr val="FFFFFF"/>
                </a:solidFill>
                <a:latin typeface="+mn-lt"/>
              </a:rPr>
              <a:t>~</a:t>
            </a:r>
            <a:r>
              <a:rPr lang="en-US" sz="2300" b="0" dirty="0">
                <a:solidFill>
                  <a:srgbClr val="FFFFFF"/>
                </a:solidFill>
              </a:rPr>
              <a:t> 100 </a:t>
            </a:r>
            <a:r>
              <a:rPr lang="en-US" sz="2300" b="0" dirty="0" err="1">
                <a:solidFill>
                  <a:srgbClr val="FFFFFF"/>
                </a:solidFill>
              </a:rPr>
              <a:t>TeV</a:t>
            </a:r>
            <a:r>
              <a:rPr lang="en-US" sz="2300" b="0" dirty="0">
                <a:solidFill>
                  <a:srgbClr val="FFFFFF"/>
                </a:solidFill>
              </a:rPr>
              <a:t>)</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dirty="0"/>
              <a:t>At High Energies, how are they generated? </a:t>
            </a:r>
            <a:br>
              <a:rPr lang="en-US" sz="2300" dirty="0"/>
            </a:br>
            <a:r>
              <a:rPr lang="en-US" sz="2300" b="0" dirty="0">
                <a:solidFill>
                  <a:srgbClr val="FFFFFF"/>
                </a:solidFill>
              </a:rPr>
              <a:t>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endParaRPr lang="en-US" sz="2300" dirty="0">
              <a:solidFill>
                <a:srgbClr val="FFFFFF"/>
              </a:solidFill>
            </a:endParaRPr>
          </a:p>
        </p:txBody>
      </p:sp>
    </p:spTree>
    <p:extLst>
      <p:ext uri="{BB962C8B-B14F-4D97-AF65-F5344CB8AC3E}">
        <p14:creationId xmlns:p14="http://schemas.microsoft.com/office/powerpoint/2010/main" val="3502028809"/>
      </p:ext>
    </p:extLst>
  </p:cSld>
  <p:clrMapOvr>
    <a:masterClrMapping/>
  </p:clrMapOvr>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other </a:t>
            </a:r>
            <a:r>
              <a:rPr lang="en-US" sz="2300" dirty="0" err="1"/>
              <a:t>Astroparticles</a:t>
            </a:r>
            <a:r>
              <a:rPr lang="en-US" sz="2300" dirty="0"/>
              <a:t> may we observe?</a:t>
            </a:r>
            <a:r>
              <a:rPr lang="en-US" sz="2300" b="0" dirty="0">
                <a:solidFill>
                  <a:schemeClr val="tx1"/>
                </a:solidFill>
              </a:rPr>
              <a:t/>
            </a:r>
            <a:br>
              <a:rPr lang="en-US" sz="2300" b="0" dirty="0">
                <a:solidFill>
                  <a:schemeClr val="tx1"/>
                </a:solidFill>
              </a:rPr>
            </a:br>
            <a:r>
              <a:rPr lang="en-US" sz="2300" b="0" dirty="0">
                <a:solidFill>
                  <a:schemeClr val="tx1"/>
                </a:solidFill>
              </a:rPr>
              <a:t>Neutrons? </a:t>
            </a:r>
            <a:r>
              <a:rPr lang="en-US" sz="2300" b="0" dirty="0" err="1">
                <a:solidFill>
                  <a:schemeClr val="tx1"/>
                </a:solidFill>
              </a:rPr>
              <a:t>Muons</a:t>
            </a:r>
            <a:r>
              <a:rPr lang="en-US" sz="2300" b="0" dirty="0">
                <a:solidFill>
                  <a:schemeClr val="tx1"/>
                </a:solidFill>
              </a:rPr>
              <a:t>? (Monopoles?)</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dirty="0"/>
              <a:t>How far can we see with </a:t>
            </a:r>
            <a:r>
              <a:rPr lang="en-US" sz="2300" dirty="0" err="1"/>
              <a:t>Muons</a:t>
            </a:r>
            <a:r>
              <a:rPr lang="en-US" sz="2300" dirty="0"/>
              <a:t>?</a:t>
            </a:r>
            <a:br>
              <a:rPr lang="en-US" sz="2300" dirty="0"/>
            </a:br>
            <a:r>
              <a:rPr lang="en-US" sz="2300" b="0" dirty="0">
                <a:solidFill>
                  <a:srgbClr val="FFFFFF"/>
                </a:solidFill>
              </a:rPr>
              <a:t>not far: E &gt; 1016 </a:t>
            </a:r>
            <a:r>
              <a:rPr lang="en-US" sz="2300" b="0" dirty="0" err="1">
                <a:solidFill>
                  <a:srgbClr val="FFFFFF"/>
                </a:solidFill>
              </a:rPr>
              <a:t>eV</a:t>
            </a:r>
            <a:r>
              <a:rPr lang="en-US" sz="2300" b="0" dirty="0">
                <a:solidFill>
                  <a:srgbClr val="FFFFFF"/>
                </a:solidFill>
              </a:rPr>
              <a:t> to make it from the Sun</a:t>
            </a: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t/>
            </a:r>
            <a:br>
              <a:rPr lang="en-US" sz="2300" dirty="0"/>
            </a:br>
            <a:r>
              <a:rPr lang="en-US" sz="2300" dirty="0"/>
              <a:t/>
            </a:r>
            <a:br>
              <a:rPr lang="en-US" sz="2300" dirty="0"/>
            </a:br>
            <a:r>
              <a:rPr lang="nl-NL" sz="2300" b="0" dirty="0">
                <a:solidFill>
                  <a:srgbClr val="FFFFFF"/>
                </a:solidFill>
              </a:rPr>
              <a:t/>
            </a:r>
            <a:br>
              <a:rPr lang="nl-NL" sz="2300" b="0" dirty="0">
                <a:solidFill>
                  <a:srgbClr val="FFFFFF"/>
                </a:solidFill>
              </a:rPr>
            </a:br>
            <a:r>
              <a:rPr lang="nl-NL" sz="2300" b="0" dirty="0">
                <a:solidFill>
                  <a:srgbClr val="FFFFFF"/>
                </a:solidFill>
              </a:rPr>
              <a:t/>
            </a:r>
            <a:br>
              <a:rPr lang="nl-NL" sz="2300" b="0" dirty="0">
                <a:solidFill>
                  <a:srgbClr val="FFFFFF"/>
                </a:solidFill>
              </a:rPr>
            </a:br>
            <a:r>
              <a:rPr lang="nl-NL" sz="2300" b="0" dirty="0">
                <a:solidFill>
                  <a:srgbClr val="FFFFFF"/>
                </a:solidFill>
              </a:rPr>
              <a:t/>
            </a:r>
            <a:br>
              <a:rPr lang="nl-NL" sz="2300" b="0" dirty="0">
                <a:solidFill>
                  <a:srgbClr val="FFFFFF"/>
                </a:solidFill>
              </a:rPr>
            </a:br>
            <a:endParaRPr lang="en-US" sz="2300" dirty="0"/>
          </a:p>
        </p:txBody>
      </p:sp>
    </p:spTree>
    <p:extLst>
      <p:ext uri="{BB962C8B-B14F-4D97-AF65-F5344CB8AC3E}">
        <p14:creationId xmlns:p14="http://schemas.microsoft.com/office/powerpoint/2010/main" val="2059360068"/>
      </p:ext>
    </p:extLst>
  </p:cSld>
  <p:clrMapOvr>
    <a:masterClrMapping/>
  </p:clrMapOvr>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other </a:t>
            </a:r>
            <a:r>
              <a:rPr lang="en-US" sz="2300" dirty="0" err="1"/>
              <a:t>Astroparticles</a:t>
            </a:r>
            <a:r>
              <a:rPr lang="en-US" sz="2300" dirty="0"/>
              <a:t> may we observe?</a:t>
            </a:r>
            <a:r>
              <a:rPr lang="en-US" sz="2300" b="0" dirty="0">
                <a:solidFill>
                  <a:schemeClr val="tx1"/>
                </a:solidFill>
              </a:rPr>
              <a:t/>
            </a:r>
            <a:br>
              <a:rPr lang="en-US" sz="2300" b="0" dirty="0">
                <a:solidFill>
                  <a:schemeClr val="tx1"/>
                </a:solidFill>
              </a:rPr>
            </a:br>
            <a:r>
              <a:rPr lang="en-US" sz="2300" b="0" dirty="0">
                <a:solidFill>
                  <a:schemeClr val="tx1"/>
                </a:solidFill>
              </a:rPr>
              <a:t>Neutrons? </a:t>
            </a:r>
            <a:r>
              <a:rPr lang="en-US" sz="2300" b="0" dirty="0" err="1">
                <a:solidFill>
                  <a:schemeClr val="tx1"/>
                </a:solidFill>
              </a:rPr>
              <a:t>Muons</a:t>
            </a:r>
            <a:r>
              <a:rPr lang="en-US" sz="2300" b="0" dirty="0">
                <a:solidFill>
                  <a:schemeClr val="tx1"/>
                </a:solidFill>
              </a:rPr>
              <a:t>? (Monopoles?)</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dirty="0"/>
              <a:t>How far can we see with </a:t>
            </a:r>
            <a:r>
              <a:rPr lang="en-US" sz="2300" dirty="0" err="1"/>
              <a:t>Muons</a:t>
            </a:r>
            <a:r>
              <a:rPr lang="en-US" sz="2300" dirty="0"/>
              <a:t>?</a:t>
            </a:r>
            <a:br>
              <a:rPr lang="en-US" sz="2300" dirty="0"/>
            </a:br>
            <a:r>
              <a:rPr lang="en-US" sz="2300" b="0" dirty="0">
                <a:solidFill>
                  <a:srgbClr val="FFFFFF"/>
                </a:solidFill>
              </a:rPr>
              <a:t>not far: E &gt; 1016 </a:t>
            </a:r>
            <a:r>
              <a:rPr lang="en-US" sz="2300" b="0" dirty="0" err="1">
                <a:solidFill>
                  <a:srgbClr val="FFFFFF"/>
                </a:solidFill>
              </a:rPr>
              <a:t>eV</a:t>
            </a:r>
            <a:r>
              <a:rPr lang="en-US" sz="2300" b="0" dirty="0">
                <a:solidFill>
                  <a:srgbClr val="FFFFFF"/>
                </a:solidFill>
              </a:rPr>
              <a:t> to make it from the Sun</a:t>
            </a: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endParaRPr lang="en-US" sz="2300" dirty="0"/>
          </a:p>
        </p:txBody>
      </p:sp>
      <p:pic>
        <p:nvPicPr>
          <p:cNvPr id="3" name="Picture 2"/>
          <p:cNvPicPr>
            <a:picLocks noChangeAspect="1"/>
          </p:cNvPicPr>
          <p:nvPr/>
        </p:nvPicPr>
        <p:blipFill>
          <a:blip r:embed="rId2"/>
          <a:stretch>
            <a:fillRect/>
          </a:stretch>
        </p:blipFill>
        <p:spPr>
          <a:xfrm>
            <a:off x="152400" y="2667000"/>
            <a:ext cx="2286000" cy="546100"/>
          </a:xfrm>
          <a:prstGeom prst="rect">
            <a:avLst/>
          </a:prstGeom>
        </p:spPr>
      </p:pic>
      <p:pic>
        <p:nvPicPr>
          <p:cNvPr id="4" name="Picture 3"/>
          <p:cNvPicPr>
            <a:picLocks noChangeAspect="1"/>
          </p:cNvPicPr>
          <p:nvPr/>
        </p:nvPicPr>
        <p:blipFill>
          <a:blip r:embed="rId3"/>
          <a:srcRect b="14400"/>
          <a:stretch>
            <a:fillRect/>
          </a:stretch>
        </p:blipFill>
        <p:spPr>
          <a:xfrm>
            <a:off x="7079084" y="2726184"/>
            <a:ext cx="1968500" cy="543560"/>
          </a:xfrm>
          <a:prstGeom prst="rect">
            <a:avLst/>
          </a:prstGeom>
        </p:spPr>
      </p:pic>
      <p:pic>
        <p:nvPicPr>
          <p:cNvPr id="5" name="Picture 4"/>
          <p:cNvPicPr>
            <a:picLocks noChangeAspect="1"/>
          </p:cNvPicPr>
          <p:nvPr/>
        </p:nvPicPr>
        <p:blipFill>
          <a:blip r:embed="rId4"/>
          <a:stretch>
            <a:fillRect/>
          </a:stretch>
        </p:blipFill>
        <p:spPr>
          <a:xfrm>
            <a:off x="2483768" y="2667000"/>
            <a:ext cx="1574800" cy="889000"/>
          </a:xfrm>
          <a:prstGeom prst="rect">
            <a:avLst/>
          </a:prstGeom>
        </p:spPr>
      </p:pic>
      <p:pic>
        <p:nvPicPr>
          <p:cNvPr id="6" name="Picture 5"/>
          <p:cNvPicPr>
            <a:picLocks noChangeAspect="1"/>
          </p:cNvPicPr>
          <p:nvPr/>
        </p:nvPicPr>
        <p:blipFill>
          <a:blip r:embed="rId5"/>
          <a:stretch>
            <a:fillRect/>
          </a:stretch>
        </p:blipFill>
        <p:spPr>
          <a:xfrm>
            <a:off x="4162276" y="2667000"/>
            <a:ext cx="1993900" cy="622300"/>
          </a:xfrm>
          <a:prstGeom prst="rect">
            <a:avLst/>
          </a:prstGeom>
        </p:spPr>
      </p:pic>
      <p:pic>
        <p:nvPicPr>
          <p:cNvPr id="7" name="Picture 6"/>
          <p:cNvPicPr>
            <a:picLocks noChangeAspect="1"/>
          </p:cNvPicPr>
          <p:nvPr/>
        </p:nvPicPr>
        <p:blipFill>
          <a:blip r:embed="rId6"/>
          <a:stretch>
            <a:fillRect/>
          </a:stretch>
        </p:blipFill>
        <p:spPr>
          <a:xfrm>
            <a:off x="6228184" y="2726184"/>
            <a:ext cx="927100" cy="558800"/>
          </a:xfrm>
          <a:prstGeom prst="rect">
            <a:avLst/>
          </a:prstGeom>
        </p:spPr>
      </p:pic>
    </p:spTree>
    <p:extLst>
      <p:ext uri="{BB962C8B-B14F-4D97-AF65-F5344CB8AC3E}">
        <p14:creationId xmlns:p14="http://schemas.microsoft.com/office/powerpoint/2010/main" val="1973593438"/>
      </p:ext>
    </p:extLst>
  </p:cSld>
  <p:clrMapOvr>
    <a:masterClrMapping/>
  </p:clrMapOvr>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other </a:t>
            </a:r>
            <a:r>
              <a:rPr lang="en-US" sz="2300" dirty="0" err="1"/>
              <a:t>Astroparticles</a:t>
            </a:r>
            <a:r>
              <a:rPr lang="en-US" sz="2300" dirty="0"/>
              <a:t> may we observe?</a:t>
            </a:r>
            <a:r>
              <a:rPr lang="en-US" sz="2300" b="0" dirty="0">
                <a:solidFill>
                  <a:schemeClr val="tx1"/>
                </a:solidFill>
              </a:rPr>
              <a:t/>
            </a:r>
            <a:br>
              <a:rPr lang="en-US" sz="2300" b="0" dirty="0">
                <a:solidFill>
                  <a:schemeClr val="tx1"/>
                </a:solidFill>
              </a:rPr>
            </a:br>
            <a:r>
              <a:rPr lang="en-US" sz="2300" b="0" dirty="0">
                <a:solidFill>
                  <a:schemeClr val="tx1"/>
                </a:solidFill>
              </a:rPr>
              <a:t>Neutrons? </a:t>
            </a:r>
            <a:r>
              <a:rPr lang="en-US" sz="2300" b="0" dirty="0" err="1">
                <a:solidFill>
                  <a:schemeClr val="tx1"/>
                </a:solidFill>
              </a:rPr>
              <a:t>Muons</a:t>
            </a:r>
            <a:r>
              <a:rPr lang="en-US" sz="2300" b="0" dirty="0">
                <a:solidFill>
                  <a:schemeClr val="tx1"/>
                </a:solidFill>
              </a:rPr>
              <a:t>? (Monopoles?)</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dirty="0"/>
              <a:t>How far can we see with </a:t>
            </a:r>
            <a:r>
              <a:rPr lang="en-US" sz="2300" dirty="0" err="1"/>
              <a:t>Muons</a:t>
            </a:r>
            <a:r>
              <a:rPr lang="en-US" sz="2300" dirty="0"/>
              <a:t>?</a:t>
            </a:r>
            <a:br>
              <a:rPr lang="en-US" sz="2300" dirty="0"/>
            </a:br>
            <a:r>
              <a:rPr lang="en-US" sz="2300" b="0" dirty="0">
                <a:solidFill>
                  <a:srgbClr val="FFFFFF"/>
                </a:solidFill>
              </a:rPr>
              <a:t>not far: E &gt; 1016 </a:t>
            </a:r>
            <a:r>
              <a:rPr lang="en-US" sz="2300" b="0" dirty="0" err="1">
                <a:solidFill>
                  <a:srgbClr val="FFFFFF"/>
                </a:solidFill>
              </a:rPr>
              <a:t>eV</a:t>
            </a:r>
            <a:r>
              <a:rPr lang="en-US" sz="2300" b="0" dirty="0">
                <a:solidFill>
                  <a:srgbClr val="FFFFFF"/>
                </a:solidFill>
              </a:rPr>
              <a:t> to make it from the Sun</a:t>
            </a: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t>How far can we observe Neutrons from? </a:t>
            </a:r>
            <a:br>
              <a:rPr lang="en-US" sz="2300" dirty="0"/>
            </a:br>
            <a:r>
              <a:rPr lang="en-US" sz="2300" dirty="0"/>
              <a:t/>
            </a:r>
            <a:br>
              <a:rPr lang="en-US" sz="2300" dirty="0"/>
            </a:br>
            <a:r>
              <a:rPr lang="en-US" sz="2300" dirty="0"/>
              <a:t/>
            </a:r>
            <a:br>
              <a:rPr lang="en-US" sz="2300" dirty="0"/>
            </a:br>
            <a:r>
              <a:rPr lang="en-US" sz="2300" dirty="0"/>
              <a:t/>
            </a:r>
            <a:br>
              <a:rPr lang="en-US" sz="2300" dirty="0"/>
            </a:br>
            <a:r>
              <a:rPr lang="nl-NL" sz="2300" b="0" dirty="0">
                <a:solidFill>
                  <a:srgbClr val="FFFFFF"/>
                </a:solidFill>
              </a:rPr>
              <a:t/>
            </a:r>
            <a:br>
              <a:rPr lang="nl-NL" sz="2300" b="0" dirty="0">
                <a:solidFill>
                  <a:srgbClr val="FFFFFF"/>
                </a:solidFill>
              </a:rPr>
            </a:br>
            <a:endParaRPr lang="en-US" sz="2300" dirty="0"/>
          </a:p>
        </p:txBody>
      </p:sp>
      <p:pic>
        <p:nvPicPr>
          <p:cNvPr id="3" name="Picture 2"/>
          <p:cNvPicPr>
            <a:picLocks noChangeAspect="1"/>
          </p:cNvPicPr>
          <p:nvPr/>
        </p:nvPicPr>
        <p:blipFill>
          <a:blip r:embed="rId2"/>
          <a:stretch>
            <a:fillRect/>
          </a:stretch>
        </p:blipFill>
        <p:spPr>
          <a:xfrm>
            <a:off x="152400" y="2667000"/>
            <a:ext cx="2286000" cy="546100"/>
          </a:xfrm>
          <a:prstGeom prst="rect">
            <a:avLst/>
          </a:prstGeom>
        </p:spPr>
      </p:pic>
      <p:pic>
        <p:nvPicPr>
          <p:cNvPr id="4" name="Picture 3"/>
          <p:cNvPicPr>
            <a:picLocks noChangeAspect="1"/>
          </p:cNvPicPr>
          <p:nvPr/>
        </p:nvPicPr>
        <p:blipFill>
          <a:blip r:embed="rId3"/>
          <a:srcRect b="14400"/>
          <a:stretch>
            <a:fillRect/>
          </a:stretch>
        </p:blipFill>
        <p:spPr>
          <a:xfrm>
            <a:off x="7079084" y="2726184"/>
            <a:ext cx="1968500" cy="543560"/>
          </a:xfrm>
          <a:prstGeom prst="rect">
            <a:avLst/>
          </a:prstGeom>
        </p:spPr>
      </p:pic>
      <p:pic>
        <p:nvPicPr>
          <p:cNvPr id="5" name="Picture 4"/>
          <p:cNvPicPr>
            <a:picLocks noChangeAspect="1"/>
          </p:cNvPicPr>
          <p:nvPr/>
        </p:nvPicPr>
        <p:blipFill>
          <a:blip r:embed="rId4"/>
          <a:stretch>
            <a:fillRect/>
          </a:stretch>
        </p:blipFill>
        <p:spPr>
          <a:xfrm>
            <a:off x="2483768" y="2667000"/>
            <a:ext cx="1574800" cy="889000"/>
          </a:xfrm>
          <a:prstGeom prst="rect">
            <a:avLst/>
          </a:prstGeom>
        </p:spPr>
      </p:pic>
      <p:pic>
        <p:nvPicPr>
          <p:cNvPr id="6" name="Picture 5"/>
          <p:cNvPicPr>
            <a:picLocks noChangeAspect="1"/>
          </p:cNvPicPr>
          <p:nvPr/>
        </p:nvPicPr>
        <p:blipFill>
          <a:blip r:embed="rId5"/>
          <a:stretch>
            <a:fillRect/>
          </a:stretch>
        </p:blipFill>
        <p:spPr>
          <a:xfrm>
            <a:off x="4162276" y="2667000"/>
            <a:ext cx="1993900" cy="622300"/>
          </a:xfrm>
          <a:prstGeom prst="rect">
            <a:avLst/>
          </a:prstGeom>
        </p:spPr>
      </p:pic>
      <p:pic>
        <p:nvPicPr>
          <p:cNvPr id="7" name="Picture 6"/>
          <p:cNvPicPr>
            <a:picLocks noChangeAspect="1"/>
          </p:cNvPicPr>
          <p:nvPr/>
        </p:nvPicPr>
        <p:blipFill>
          <a:blip r:embed="rId6"/>
          <a:stretch>
            <a:fillRect/>
          </a:stretch>
        </p:blipFill>
        <p:spPr>
          <a:xfrm>
            <a:off x="6228184" y="2726184"/>
            <a:ext cx="927100" cy="558800"/>
          </a:xfrm>
          <a:prstGeom prst="rect">
            <a:avLst/>
          </a:prstGeom>
        </p:spPr>
      </p:pic>
    </p:spTree>
    <p:extLst>
      <p:ext uri="{BB962C8B-B14F-4D97-AF65-F5344CB8AC3E}">
        <p14:creationId xmlns:p14="http://schemas.microsoft.com/office/powerpoint/2010/main" val="550129002"/>
      </p:ext>
    </p:extLst>
  </p:cSld>
  <p:clrMapOvr>
    <a:masterClrMapping/>
  </p:clrMapOvr>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other </a:t>
            </a:r>
            <a:r>
              <a:rPr lang="en-US" sz="2300" dirty="0" err="1"/>
              <a:t>Astroparticles</a:t>
            </a:r>
            <a:r>
              <a:rPr lang="en-US" sz="2300" dirty="0"/>
              <a:t> may we observe?</a:t>
            </a:r>
            <a:r>
              <a:rPr lang="en-US" sz="2300" b="0" dirty="0">
                <a:solidFill>
                  <a:schemeClr val="tx1"/>
                </a:solidFill>
              </a:rPr>
              <a:t/>
            </a:r>
            <a:br>
              <a:rPr lang="en-US" sz="2300" b="0" dirty="0">
                <a:solidFill>
                  <a:schemeClr val="tx1"/>
                </a:solidFill>
              </a:rPr>
            </a:br>
            <a:r>
              <a:rPr lang="en-US" sz="2300" b="0" dirty="0">
                <a:solidFill>
                  <a:schemeClr val="tx1"/>
                </a:solidFill>
              </a:rPr>
              <a:t>Neutrons? </a:t>
            </a:r>
            <a:r>
              <a:rPr lang="en-US" sz="2300" b="0" dirty="0" err="1">
                <a:solidFill>
                  <a:schemeClr val="tx1"/>
                </a:solidFill>
              </a:rPr>
              <a:t>Muons</a:t>
            </a:r>
            <a:r>
              <a:rPr lang="en-US" sz="2300" b="0" dirty="0">
                <a:solidFill>
                  <a:schemeClr val="tx1"/>
                </a:solidFill>
              </a:rPr>
              <a:t>? (Monopoles?)</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dirty="0"/>
              <a:t>How far can we see with </a:t>
            </a:r>
            <a:r>
              <a:rPr lang="en-US" sz="2300" dirty="0" err="1"/>
              <a:t>Muons</a:t>
            </a:r>
            <a:r>
              <a:rPr lang="en-US" sz="2300" dirty="0"/>
              <a:t>?</a:t>
            </a:r>
            <a:br>
              <a:rPr lang="en-US" sz="2300" dirty="0"/>
            </a:br>
            <a:r>
              <a:rPr lang="en-US" sz="2300" b="0" dirty="0">
                <a:solidFill>
                  <a:srgbClr val="FFFFFF"/>
                </a:solidFill>
              </a:rPr>
              <a:t>not far: E &gt; 1016 </a:t>
            </a:r>
            <a:r>
              <a:rPr lang="en-US" sz="2300" b="0" dirty="0" err="1">
                <a:solidFill>
                  <a:srgbClr val="FFFFFF"/>
                </a:solidFill>
              </a:rPr>
              <a:t>eV</a:t>
            </a:r>
            <a:r>
              <a:rPr lang="en-US" sz="2300" b="0" dirty="0">
                <a:solidFill>
                  <a:srgbClr val="FFFFFF"/>
                </a:solidFill>
              </a:rPr>
              <a:t> to make it from the Sun</a:t>
            </a: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t>How far can we observe Neutrons from? </a:t>
            </a:r>
            <a:br>
              <a:rPr lang="en-US" sz="2300" dirty="0"/>
            </a:br>
            <a:r>
              <a:rPr lang="en-US" sz="2300" b="0" dirty="0">
                <a:solidFill>
                  <a:srgbClr val="FFFFFF"/>
                </a:solidFill>
              </a:rPr>
              <a:t>with E &gt; </a:t>
            </a:r>
            <a:r>
              <a:rPr lang="en-US" sz="2300" b="0" dirty="0" err="1">
                <a:solidFill>
                  <a:srgbClr val="FFFFFF"/>
                </a:solidFill>
              </a:rPr>
              <a:t>EeV</a:t>
            </a:r>
            <a:r>
              <a:rPr lang="en-US" sz="2300" b="0" dirty="0">
                <a:solidFill>
                  <a:srgbClr val="FFFFFF"/>
                </a:solidFill>
              </a:rPr>
              <a:t> they can come from the Galactic Center</a:t>
            </a:r>
            <a:br>
              <a:rPr lang="en-US" sz="2300" b="0" dirty="0">
                <a:solidFill>
                  <a:srgbClr val="FFFFFF"/>
                </a:solidFill>
              </a:rPr>
            </a:br>
            <a:r>
              <a:rPr lang="nl-NL" sz="2300" b="0" dirty="0">
                <a:solidFill>
                  <a:srgbClr val="FFFFFF"/>
                </a:solidFill>
              </a:rPr>
              <a:t/>
            </a:r>
            <a:br>
              <a:rPr lang="nl-NL" sz="2300" b="0" dirty="0">
                <a:solidFill>
                  <a:srgbClr val="FFFFFF"/>
                </a:solidFill>
              </a:rPr>
            </a:br>
            <a:r>
              <a:rPr lang="nl-NL" sz="2300" b="0" dirty="0">
                <a:solidFill>
                  <a:srgbClr val="FFFFFF"/>
                </a:solidFill>
              </a:rPr>
              <a:t/>
            </a:r>
            <a:br>
              <a:rPr lang="nl-NL" sz="2300" b="0" dirty="0">
                <a:solidFill>
                  <a:srgbClr val="FFFFFF"/>
                </a:solidFill>
              </a:rPr>
            </a:br>
            <a:r>
              <a:rPr lang="nl-NL" sz="2300" b="0" dirty="0">
                <a:solidFill>
                  <a:srgbClr val="FFFFFF"/>
                </a:solidFill>
              </a:rPr>
              <a:t/>
            </a:r>
            <a:br>
              <a:rPr lang="nl-NL" sz="2300" b="0" dirty="0">
                <a:solidFill>
                  <a:srgbClr val="FFFFFF"/>
                </a:solidFill>
              </a:rPr>
            </a:br>
            <a:endParaRPr lang="en-US" sz="2300" dirty="0"/>
          </a:p>
        </p:txBody>
      </p:sp>
      <p:pic>
        <p:nvPicPr>
          <p:cNvPr id="3" name="Picture 2"/>
          <p:cNvPicPr>
            <a:picLocks noChangeAspect="1"/>
          </p:cNvPicPr>
          <p:nvPr/>
        </p:nvPicPr>
        <p:blipFill>
          <a:blip r:embed="rId2"/>
          <a:stretch>
            <a:fillRect/>
          </a:stretch>
        </p:blipFill>
        <p:spPr>
          <a:xfrm>
            <a:off x="152400" y="2667000"/>
            <a:ext cx="2286000" cy="546100"/>
          </a:xfrm>
          <a:prstGeom prst="rect">
            <a:avLst/>
          </a:prstGeom>
        </p:spPr>
      </p:pic>
      <p:pic>
        <p:nvPicPr>
          <p:cNvPr id="4" name="Picture 3"/>
          <p:cNvPicPr>
            <a:picLocks noChangeAspect="1"/>
          </p:cNvPicPr>
          <p:nvPr/>
        </p:nvPicPr>
        <p:blipFill>
          <a:blip r:embed="rId3"/>
          <a:srcRect b="14400"/>
          <a:stretch>
            <a:fillRect/>
          </a:stretch>
        </p:blipFill>
        <p:spPr>
          <a:xfrm>
            <a:off x="7079084" y="2726184"/>
            <a:ext cx="1968500" cy="543560"/>
          </a:xfrm>
          <a:prstGeom prst="rect">
            <a:avLst/>
          </a:prstGeom>
        </p:spPr>
      </p:pic>
      <p:pic>
        <p:nvPicPr>
          <p:cNvPr id="5" name="Picture 4"/>
          <p:cNvPicPr>
            <a:picLocks noChangeAspect="1"/>
          </p:cNvPicPr>
          <p:nvPr/>
        </p:nvPicPr>
        <p:blipFill>
          <a:blip r:embed="rId4"/>
          <a:stretch>
            <a:fillRect/>
          </a:stretch>
        </p:blipFill>
        <p:spPr>
          <a:xfrm>
            <a:off x="2483768" y="2667000"/>
            <a:ext cx="1574800" cy="889000"/>
          </a:xfrm>
          <a:prstGeom prst="rect">
            <a:avLst/>
          </a:prstGeom>
        </p:spPr>
      </p:pic>
      <p:pic>
        <p:nvPicPr>
          <p:cNvPr id="6" name="Picture 5"/>
          <p:cNvPicPr>
            <a:picLocks noChangeAspect="1"/>
          </p:cNvPicPr>
          <p:nvPr/>
        </p:nvPicPr>
        <p:blipFill>
          <a:blip r:embed="rId5"/>
          <a:stretch>
            <a:fillRect/>
          </a:stretch>
        </p:blipFill>
        <p:spPr>
          <a:xfrm>
            <a:off x="4162276" y="2667000"/>
            <a:ext cx="1993900" cy="622300"/>
          </a:xfrm>
          <a:prstGeom prst="rect">
            <a:avLst/>
          </a:prstGeom>
        </p:spPr>
      </p:pic>
      <p:pic>
        <p:nvPicPr>
          <p:cNvPr id="7" name="Picture 6"/>
          <p:cNvPicPr>
            <a:picLocks noChangeAspect="1"/>
          </p:cNvPicPr>
          <p:nvPr/>
        </p:nvPicPr>
        <p:blipFill>
          <a:blip r:embed="rId6"/>
          <a:stretch>
            <a:fillRect/>
          </a:stretch>
        </p:blipFill>
        <p:spPr>
          <a:xfrm>
            <a:off x="6228184" y="2726184"/>
            <a:ext cx="927100" cy="558800"/>
          </a:xfrm>
          <a:prstGeom prst="rect">
            <a:avLst/>
          </a:prstGeom>
        </p:spPr>
      </p:pic>
      <p:pic>
        <p:nvPicPr>
          <p:cNvPr id="8" name="Picture 7"/>
          <p:cNvPicPr>
            <a:picLocks noChangeAspect="1"/>
          </p:cNvPicPr>
          <p:nvPr/>
        </p:nvPicPr>
        <p:blipFill>
          <a:blip r:embed="rId7"/>
          <a:stretch>
            <a:fillRect/>
          </a:stretch>
        </p:blipFill>
        <p:spPr>
          <a:xfrm>
            <a:off x="152400" y="5486401"/>
            <a:ext cx="1612900" cy="520700"/>
          </a:xfrm>
          <a:prstGeom prst="rect">
            <a:avLst/>
          </a:prstGeom>
        </p:spPr>
      </p:pic>
      <p:pic>
        <p:nvPicPr>
          <p:cNvPr id="9" name="Picture 8"/>
          <p:cNvPicPr>
            <a:picLocks noChangeAspect="1"/>
          </p:cNvPicPr>
          <p:nvPr/>
        </p:nvPicPr>
        <p:blipFill>
          <a:blip r:embed="rId8"/>
          <a:stretch>
            <a:fillRect/>
          </a:stretch>
        </p:blipFill>
        <p:spPr>
          <a:xfrm>
            <a:off x="1828800" y="5410200"/>
            <a:ext cx="7315200" cy="903992"/>
          </a:xfrm>
          <a:prstGeom prst="rect">
            <a:avLst/>
          </a:prstGeom>
        </p:spPr>
      </p:pic>
    </p:spTree>
    <p:extLst>
      <p:ext uri="{BB962C8B-B14F-4D97-AF65-F5344CB8AC3E}">
        <p14:creationId xmlns:p14="http://schemas.microsoft.com/office/powerpoint/2010/main" val="2748973859"/>
      </p:ext>
    </p:extLst>
  </p:cSld>
  <p:clrMapOvr>
    <a:masterClrMapping/>
  </p:clrMapOvr>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44824"/>
            <a:ext cx="8534400" cy="1143000"/>
          </a:xfrm>
        </p:spPr>
        <p:txBody>
          <a:bodyPr/>
          <a:lstStyle/>
          <a:p>
            <a:r>
              <a:rPr lang="en-US" dirty="0" smtClean="0"/>
              <a:t>Big Questions or Unifying themes</a:t>
            </a:r>
            <a:endParaRPr lang="en-US" dirty="0"/>
          </a:p>
        </p:txBody>
      </p:sp>
    </p:spTree>
    <p:extLst>
      <p:ext uri="{BB962C8B-B14F-4D97-AF65-F5344CB8AC3E}">
        <p14:creationId xmlns:p14="http://schemas.microsoft.com/office/powerpoint/2010/main" val="1041299501"/>
      </p:ext>
    </p:extLst>
  </p:cSld>
  <p:clrMapOvr>
    <a:masterClrMapping/>
  </p:clrMapOvr>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is the origin of cosmic particles? </a:t>
            </a:r>
            <a:br>
              <a:rPr lang="en-US" sz="2300" dirty="0"/>
            </a:br>
            <a:r>
              <a:rPr lang="en-US" sz="2300" dirty="0"/>
              <a:t>	</a:t>
            </a:r>
            <a:r>
              <a:rPr lang="en-US" sz="2300" b="0" dirty="0">
                <a:solidFill>
                  <a:srgbClr val="FFFFFF"/>
                </a:solidFill>
              </a:rPr>
              <a:t>What are the Galactic Accelerators?</a:t>
            </a:r>
            <a:br>
              <a:rPr lang="en-US" sz="2300" b="0" dirty="0">
                <a:solidFill>
                  <a:srgbClr val="FFFFFF"/>
                </a:solidFill>
              </a:rPr>
            </a:br>
            <a:r>
              <a:rPr lang="en-US" sz="2300" b="0" dirty="0">
                <a:solidFill>
                  <a:srgbClr val="FFFFFF"/>
                </a:solidFill>
              </a:rPr>
              <a:t>	What are the Extragalactic Accelerators?</a:t>
            </a:r>
            <a:br>
              <a:rPr lang="en-US" sz="2300" b="0" dirty="0">
                <a:solidFill>
                  <a:srgbClr val="FFFFFF"/>
                </a:solidFill>
              </a:rPr>
            </a:br>
            <a:r>
              <a:rPr lang="en-US" sz="2300" b="0" dirty="0">
                <a:solidFill>
                  <a:srgbClr val="FFFFFF"/>
                </a:solidFill>
              </a:rPr>
              <a:t>	What is the Accelerating Mechanism?</a:t>
            </a:r>
            <a:br>
              <a:rPr lang="en-US" sz="2300" b="0" dirty="0">
                <a:solidFill>
                  <a:srgbClr val="FFFFFF"/>
                </a:solidFill>
              </a:rPr>
            </a:br>
            <a:r>
              <a:rPr lang="en-US" sz="2300" b="0" dirty="0">
                <a:solidFill>
                  <a:srgbClr val="FFFFFF"/>
                </a:solidFill>
              </a:rPr>
              <a:t>	What particles are accelerated?</a:t>
            </a:r>
            <a:br>
              <a:rPr lang="en-US" sz="2300" b="0" dirty="0">
                <a:solidFill>
                  <a:srgbClr val="FFFFFF"/>
                </a:solidFill>
              </a:rPr>
            </a:br>
            <a:r>
              <a:rPr lang="en-US" sz="2300" b="0" dirty="0">
                <a:solidFill>
                  <a:srgbClr val="FFFFFF"/>
                </a:solidFill>
              </a:rPr>
              <a:t>	How do they propagate to Earth?</a:t>
            </a:r>
            <a:br>
              <a:rPr lang="en-US" sz="2300" b="0" dirty="0">
                <a:solidFill>
                  <a:srgbClr val="FFFFFF"/>
                </a:solidFill>
              </a:rPr>
            </a:br>
            <a:r>
              <a:rPr lang="en-US" sz="2300" b="0" dirty="0">
                <a:solidFill>
                  <a:srgbClr val="FFFFFF"/>
                </a:solidFill>
              </a:rPr>
              <a:t>	What are the cosmic Magnetic Fields?</a:t>
            </a:r>
            <a:br>
              <a:rPr lang="en-US" sz="2300" b="0" dirty="0">
                <a:solidFill>
                  <a:srgbClr val="FFFFFF"/>
                </a:solidFill>
              </a:rPr>
            </a:br>
            <a:r>
              <a:rPr lang="en-US" sz="2300" b="0" dirty="0">
                <a:solidFill>
                  <a:srgbClr val="FFFFFF"/>
                </a:solidFill>
              </a:rPr>
              <a:t>	Are there relics from the Early Universe?</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t>
            </a:r>
            <a:br>
              <a:rPr lang="en-US" sz="2300" b="0" dirty="0">
                <a:solidFill>
                  <a:srgbClr val="FFFFFF"/>
                </a:solidFill>
              </a:rPr>
            </a:br>
            <a:r>
              <a:rPr lang="en-US" sz="2300" dirty="0"/>
              <a:t>How can they probe High Energy Particle Interactions?</a:t>
            </a:r>
            <a:br>
              <a:rPr lang="en-US" sz="2300" dirty="0"/>
            </a:br>
            <a:r>
              <a:rPr lang="en-US" sz="2300" b="0" dirty="0">
                <a:solidFill>
                  <a:srgbClr val="FFFFFF"/>
                </a:solidFill>
              </a:rPr>
              <a:t>	Is Dark Matter a new Particle?</a:t>
            </a:r>
            <a:br>
              <a:rPr lang="en-US" sz="2300" b="0" dirty="0">
                <a:solidFill>
                  <a:srgbClr val="FFFFFF"/>
                </a:solidFill>
              </a:rPr>
            </a:br>
            <a:r>
              <a:rPr lang="en-US" sz="2300" b="0" dirty="0">
                <a:solidFill>
                  <a:srgbClr val="FFFFFF"/>
                </a:solidFill>
              </a:rPr>
              <a:t>	Are there other unknown relic particles?</a:t>
            </a:r>
            <a:br>
              <a:rPr lang="en-US" sz="2300" b="0" dirty="0">
                <a:solidFill>
                  <a:srgbClr val="FFFFFF"/>
                </a:solidFill>
              </a:rPr>
            </a:br>
            <a:r>
              <a:rPr lang="en-US" sz="2300" b="0" dirty="0">
                <a:solidFill>
                  <a:srgbClr val="FFFFFF"/>
                </a:solidFill>
              </a:rPr>
              <a:t>	Is Lorentz Invariance valid at the Highest Energies?</a:t>
            </a:r>
            <a:br>
              <a:rPr lang="en-US" sz="2300" b="0" dirty="0">
                <a:solidFill>
                  <a:srgbClr val="FFFFFF"/>
                </a:solidFill>
              </a:rPr>
            </a:br>
            <a:r>
              <a:rPr lang="en-US" sz="2300" b="0" dirty="0">
                <a:solidFill>
                  <a:srgbClr val="FFFFFF"/>
                </a:solidFill>
              </a:rPr>
              <a:t>	Are there detectable departures from the standard 	model? E.g., extra dimensions, topological defects, … </a:t>
            </a:r>
            <a:endParaRPr lang="en-US" sz="230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44824"/>
            <a:ext cx="8534400" cy="1143000"/>
          </a:xfrm>
        </p:spPr>
        <p:txBody>
          <a:bodyPr/>
          <a:lstStyle/>
          <a:p>
            <a:r>
              <a:rPr lang="en-US" dirty="0" smtClean="0"/>
              <a:t>Current Detectors</a:t>
            </a:r>
            <a:endParaRPr lang="en-US" dirty="0"/>
          </a:p>
        </p:txBody>
      </p:sp>
    </p:spTree>
    <p:extLst>
      <p:ext uri="{BB962C8B-B14F-4D97-AF65-F5344CB8AC3E}">
        <p14:creationId xmlns:p14="http://schemas.microsoft.com/office/powerpoint/2010/main" val="3541943764"/>
      </p:ext>
    </p:extLst>
  </p:cSld>
  <p:clrMapOvr>
    <a:masterClrMapping/>
  </p:clrMapOvr>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228600" y="0"/>
            <a:ext cx="8534400" cy="1124744"/>
          </a:xfrm>
        </p:spPr>
        <p:txBody>
          <a:bodyPr/>
          <a:lstStyle/>
          <a:p>
            <a:pPr eaLnBrk="1" hangingPunct="1"/>
            <a:r>
              <a:rPr kumimoji="1" lang="en-US" dirty="0" smtClean="0">
                <a:latin typeface="Chalkboard" charset="0"/>
                <a:ea typeface="Osaka" charset="0"/>
                <a:cs typeface="Osaka" charset="0"/>
              </a:rPr>
              <a:t> Cosmic Particle Observatories</a:t>
            </a:r>
            <a:endParaRPr kumimoji="1" lang="en-US" dirty="0">
              <a:latin typeface="Chalkboard" charset="0"/>
              <a:ea typeface="Osaka" charset="0"/>
              <a:cs typeface="Osaka" charset="0"/>
            </a:endParaRPr>
          </a:p>
        </p:txBody>
      </p:sp>
      <p:sp>
        <p:nvSpPr>
          <p:cNvPr id="22530" name="Rectangle 3"/>
          <p:cNvSpPr>
            <a:spLocks noChangeArrowheads="1"/>
          </p:cNvSpPr>
          <p:nvPr/>
        </p:nvSpPr>
        <p:spPr bwMode="auto">
          <a:xfrm>
            <a:off x="6176817" y="980728"/>
            <a:ext cx="2979440" cy="55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75" tIns="45888" rIns="91775" bIns="45888"/>
          <a:lstStyle/>
          <a:p>
            <a:pPr marL="341779" indent="-341779">
              <a:spcBef>
                <a:spcPct val="20000"/>
              </a:spcBef>
              <a:buClr>
                <a:schemeClr val="hlink"/>
              </a:buClr>
              <a:buSzPct val="50000"/>
            </a:pPr>
            <a:r>
              <a:rPr lang="en-US" i="0" dirty="0" smtClean="0">
                <a:solidFill>
                  <a:srgbClr val="0000FF"/>
                </a:solidFill>
                <a:latin typeface="Arial" charset="0"/>
              </a:rPr>
              <a:t>The </a:t>
            </a:r>
            <a:r>
              <a:rPr lang="en-US" i="0" dirty="0">
                <a:solidFill>
                  <a:srgbClr val="0000FF"/>
                </a:solidFill>
                <a:latin typeface="Arial" charset="0"/>
              </a:rPr>
              <a:t>Energy Frontier</a:t>
            </a:r>
            <a:endParaRPr lang="en-US" i="0" dirty="0">
              <a:solidFill>
                <a:srgbClr val="000000"/>
              </a:solidFill>
              <a:latin typeface="Arial" charset="0"/>
            </a:endParaRPr>
          </a:p>
        </p:txBody>
      </p:sp>
      <p:sp>
        <p:nvSpPr>
          <p:cNvPr id="22531" name="Line 4"/>
          <p:cNvSpPr>
            <a:spLocks noChangeShapeType="1"/>
          </p:cNvSpPr>
          <p:nvPr/>
        </p:nvSpPr>
        <p:spPr bwMode="auto">
          <a:xfrm flipV="1">
            <a:off x="539552" y="2564932"/>
            <a:ext cx="8372920" cy="9451"/>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142" tIns="45573" rIns="91142" bIns="45573" anchor="ctr"/>
          <a:lstStyle/>
          <a:p>
            <a:endParaRPr lang="en-US"/>
          </a:p>
        </p:txBody>
      </p:sp>
      <p:sp>
        <p:nvSpPr>
          <p:cNvPr id="22532" name="Line 5"/>
          <p:cNvSpPr>
            <a:spLocks noChangeShapeType="1"/>
          </p:cNvSpPr>
          <p:nvPr/>
        </p:nvSpPr>
        <p:spPr bwMode="auto">
          <a:xfrm>
            <a:off x="1978272" y="2564905"/>
            <a:ext cx="0" cy="152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91142" tIns="45573" rIns="91142" bIns="45573" anchor="ctr"/>
          <a:lstStyle/>
          <a:p>
            <a:endParaRPr lang="en-US"/>
          </a:p>
        </p:txBody>
      </p:sp>
      <p:sp>
        <p:nvSpPr>
          <p:cNvPr id="22533" name="Line 6"/>
          <p:cNvSpPr>
            <a:spLocks noChangeShapeType="1"/>
          </p:cNvSpPr>
          <p:nvPr/>
        </p:nvSpPr>
        <p:spPr bwMode="auto">
          <a:xfrm>
            <a:off x="3959472" y="2564905"/>
            <a:ext cx="0" cy="152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91142" tIns="45573" rIns="91142" bIns="45573" anchor="ctr"/>
          <a:lstStyle/>
          <a:p>
            <a:endParaRPr lang="en-US"/>
          </a:p>
        </p:txBody>
      </p:sp>
      <p:sp>
        <p:nvSpPr>
          <p:cNvPr id="22534" name="Line 7"/>
          <p:cNvSpPr>
            <a:spLocks noChangeShapeType="1"/>
          </p:cNvSpPr>
          <p:nvPr/>
        </p:nvSpPr>
        <p:spPr bwMode="auto">
          <a:xfrm>
            <a:off x="5940672" y="2564905"/>
            <a:ext cx="0" cy="152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91142" tIns="45573" rIns="91142" bIns="45573" anchor="ctr"/>
          <a:lstStyle/>
          <a:p>
            <a:endParaRPr lang="en-US"/>
          </a:p>
        </p:txBody>
      </p:sp>
      <p:sp>
        <p:nvSpPr>
          <p:cNvPr id="22535" name="Line 8"/>
          <p:cNvSpPr>
            <a:spLocks noChangeShapeType="1"/>
          </p:cNvSpPr>
          <p:nvPr/>
        </p:nvSpPr>
        <p:spPr bwMode="auto">
          <a:xfrm>
            <a:off x="7921872" y="2564905"/>
            <a:ext cx="0" cy="152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91142" tIns="45573" rIns="91142" bIns="45573" anchor="ctr"/>
          <a:lstStyle/>
          <a:p>
            <a:endParaRPr lang="en-US"/>
          </a:p>
        </p:txBody>
      </p:sp>
      <p:sp>
        <p:nvSpPr>
          <p:cNvPr id="22536" name="Rectangle 9"/>
          <p:cNvSpPr>
            <a:spLocks noChangeArrowheads="1"/>
          </p:cNvSpPr>
          <p:nvPr/>
        </p:nvSpPr>
        <p:spPr bwMode="auto">
          <a:xfrm>
            <a:off x="1691681" y="1628800"/>
            <a:ext cx="725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2" tIns="45573" rIns="91142" bIns="45573">
            <a:spAutoFit/>
          </a:bodyPr>
          <a:lstStyle/>
          <a:p>
            <a:r>
              <a:rPr lang="en-US" i="0" dirty="0" err="1"/>
              <a:t>TeV</a:t>
            </a:r>
            <a:endParaRPr lang="en-US" i="0" dirty="0"/>
          </a:p>
        </p:txBody>
      </p:sp>
      <p:sp>
        <p:nvSpPr>
          <p:cNvPr id="22537" name="Rectangle 10"/>
          <p:cNvSpPr>
            <a:spLocks noChangeArrowheads="1"/>
          </p:cNvSpPr>
          <p:nvPr/>
        </p:nvSpPr>
        <p:spPr bwMode="auto">
          <a:xfrm>
            <a:off x="3654673" y="1638254"/>
            <a:ext cx="723452" cy="457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2" tIns="45573" rIns="91142" bIns="45573">
            <a:spAutoFit/>
          </a:bodyPr>
          <a:lstStyle/>
          <a:p>
            <a:r>
              <a:rPr lang="en-US" i="0"/>
              <a:t>PeV</a:t>
            </a:r>
          </a:p>
        </p:txBody>
      </p:sp>
      <p:sp>
        <p:nvSpPr>
          <p:cNvPr id="22538" name="Rectangle 11"/>
          <p:cNvSpPr>
            <a:spLocks noChangeArrowheads="1"/>
          </p:cNvSpPr>
          <p:nvPr/>
        </p:nvSpPr>
        <p:spPr bwMode="auto">
          <a:xfrm>
            <a:off x="5559678" y="1638254"/>
            <a:ext cx="740665" cy="457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2" tIns="45573" rIns="91142" bIns="45573">
            <a:spAutoFit/>
          </a:bodyPr>
          <a:lstStyle/>
          <a:p>
            <a:r>
              <a:rPr lang="en-US" i="0"/>
              <a:t>EeV</a:t>
            </a:r>
          </a:p>
        </p:txBody>
      </p:sp>
      <p:sp>
        <p:nvSpPr>
          <p:cNvPr id="22539" name="Rectangle 12"/>
          <p:cNvSpPr>
            <a:spLocks noChangeArrowheads="1"/>
          </p:cNvSpPr>
          <p:nvPr/>
        </p:nvSpPr>
        <p:spPr bwMode="auto">
          <a:xfrm>
            <a:off x="7617078" y="1638254"/>
            <a:ext cx="740665" cy="457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2" tIns="45573" rIns="91142" bIns="45573">
            <a:spAutoFit/>
          </a:bodyPr>
          <a:lstStyle/>
          <a:p>
            <a:r>
              <a:rPr lang="en-US" i="0"/>
              <a:t>ZeV</a:t>
            </a:r>
          </a:p>
        </p:txBody>
      </p:sp>
      <p:sp>
        <p:nvSpPr>
          <p:cNvPr id="22540" name="Rectangle 13"/>
          <p:cNvSpPr>
            <a:spLocks noChangeArrowheads="1"/>
          </p:cNvSpPr>
          <p:nvPr/>
        </p:nvSpPr>
        <p:spPr bwMode="auto">
          <a:xfrm>
            <a:off x="1749688" y="2260123"/>
            <a:ext cx="414897" cy="36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2" tIns="45573" rIns="91142" bIns="45573">
            <a:spAutoFit/>
          </a:bodyPr>
          <a:lstStyle/>
          <a:p>
            <a:r>
              <a:rPr lang="en-US" sz="1800" i="0"/>
              <a:t>12</a:t>
            </a:r>
          </a:p>
        </p:txBody>
      </p:sp>
      <p:sp>
        <p:nvSpPr>
          <p:cNvPr id="22541" name="Rectangle 14"/>
          <p:cNvSpPr>
            <a:spLocks noChangeArrowheads="1"/>
          </p:cNvSpPr>
          <p:nvPr/>
        </p:nvSpPr>
        <p:spPr bwMode="auto">
          <a:xfrm>
            <a:off x="3730888" y="2260123"/>
            <a:ext cx="414897" cy="36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2" tIns="45573" rIns="91142" bIns="45573">
            <a:spAutoFit/>
          </a:bodyPr>
          <a:lstStyle/>
          <a:p>
            <a:r>
              <a:rPr lang="en-US" sz="1800" i="0"/>
              <a:t>15</a:t>
            </a:r>
          </a:p>
        </p:txBody>
      </p:sp>
      <p:sp>
        <p:nvSpPr>
          <p:cNvPr id="22542" name="Rectangle 15"/>
          <p:cNvSpPr>
            <a:spLocks noChangeArrowheads="1"/>
          </p:cNvSpPr>
          <p:nvPr/>
        </p:nvSpPr>
        <p:spPr bwMode="auto">
          <a:xfrm>
            <a:off x="5712088" y="2260123"/>
            <a:ext cx="414897" cy="36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2" tIns="45573" rIns="91142" bIns="45573">
            <a:spAutoFit/>
          </a:bodyPr>
          <a:lstStyle/>
          <a:p>
            <a:r>
              <a:rPr lang="en-US" sz="1800" i="0"/>
              <a:t>18</a:t>
            </a:r>
          </a:p>
        </p:txBody>
      </p:sp>
      <p:sp>
        <p:nvSpPr>
          <p:cNvPr id="22543" name="Rectangle 16"/>
          <p:cNvSpPr>
            <a:spLocks noChangeArrowheads="1"/>
          </p:cNvSpPr>
          <p:nvPr/>
        </p:nvSpPr>
        <p:spPr bwMode="auto">
          <a:xfrm>
            <a:off x="7693288" y="2260123"/>
            <a:ext cx="414897" cy="36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2" tIns="45573" rIns="91142" bIns="45573">
            <a:spAutoFit/>
          </a:bodyPr>
          <a:lstStyle/>
          <a:p>
            <a:r>
              <a:rPr lang="en-US" sz="1800" i="0"/>
              <a:t>21</a:t>
            </a:r>
          </a:p>
        </p:txBody>
      </p:sp>
      <p:sp>
        <p:nvSpPr>
          <p:cNvPr id="22544" name="Line 17"/>
          <p:cNvSpPr>
            <a:spLocks noChangeShapeType="1"/>
          </p:cNvSpPr>
          <p:nvPr/>
        </p:nvSpPr>
        <p:spPr bwMode="auto">
          <a:xfrm flipV="1">
            <a:off x="539552" y="3996535"/>
            <a:ext cx="8372920" cy="1019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142" tIns="45573" rIns="91142" bIns="45573" anchor="ctr"/>
          <a:lstStyle/>
          <a:p>
            <a:endParaRPr lang="en-US"/>
          </a:p>
        </p:txBody>
      </p:sp>
      <p:sp>
        <p:nvSpPr>
          <p:cNvPr id="22545" name="Line 18"/>
          <p:cNvSpPr>
            <a:spLocks noChangeShapeType="1"/>
          </p:cNvSpPr>
          <p:nvPr/>
        </p:nvSpPr>
        <p:spPr bwMode="auto">
          <a:xfrm>
            <a:off x="1978272" y="3996532"/>
            <a:ext cx="0" cy="152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91142" tIns="45573" rIns="91142" bIns="45573" anchor="ctr"/>
          <a:lstStyle/>
          <a:p>
            <a:endParaRPr lang="en-US"/>
          </a:p>
        </p:txBody>
      </p:sp>
      <p:sp>
        <p:nvSpPr>
          <p:cNvPr id="22546" name="Line 19"/>
          <p:cNvSpPr>
            <a:spLocks noChangeShapeType="1"/>
          </p:cNvSpPr>
          <p:nvPr/>
        </p:nvSpPr>
        <p:spPr bwMode="auto">
          <a:xfrm>
            <a:off x="3959472" y="3996532"/>
            <a:ext cx="0" cy="152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91142" tIns="45573" rIns="91142" bIns="45573" anchor="ctr"/>
          <a:lstStyle/>
          <a:p>
            <a:endParaRPr lang="en-US"/>
          </a:p>
        </p:txBody>
      </p:sp>
      <p:sp>
        <p:nvSpPr>
          <p:cNvPr id="22547" name="Line 20"/>
          <p:cNvSpPr>
            <a:spLocks noChangeShapeType="1"/>
          </p:cNvSpPr>
          <p:nvPr/>
        </p:nvSpPr>
        <p:spPr bwMode="auto">
          <a:xfrm>
            <a:off x="5940672" y="3996532"/>
            <a:ext cx="0" cy="152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91142" tIns="45573" rIns="91142" bIns="45573" anchor="ctr"/>
          <a:lstStyle/>
          <a:p>
            <a:endParaRPr lang="en-US"/>
          </a:p>
        </p:txBody>
      </p:sp>
      <p:sp>
        <p:nvSpPr>
          <p:cNvPr id="22548" name="Line 21"/>
          <p:cNvSpPr>
            <a:spLocks noChangeShapeType="1"/>
          </p:cNvSpPr>
          <p:nvPr/>
        </p:nvSpPr>
        <p:spPr bwMode="auto">
          <a:xfrm>
            <a:off x="7921872" y="3996532"/>
            <a:ext cx="0" cy="152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91142" tIns="45573" rIns="91142" bIns="45573" anchor="ctr"/>
          <a:lstStyle/>
          <a:p>
            <a:endParaRPr lang="en-US"/>
          </a:p>
        </p:txBody>
      </p:sp>
      <p:sp>
        <p:nvSpPr>
          <p:cNvPr id="22549" name="Rectangle 22"/>
          <p:cNvSpPr>
            <a:spLocks noChangeArrowheads="1"/>
          </p:cNvSpPr>
          <p:nvPr/>
        </p:nvSpPr>
        <p:spPr bwMode="auto">
          <a:xfrm>
            <a:off x="1749688" y="3691752"/>
            <a:ext cx="414897" cy="36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2" tIns="45573" rIns="91142" bIns="45573">
            <a:spAutoFit/>
          </a:bodyPr>
          <a:lstStyle/>
          <a:p>
            <a:r>
              <a:rPr lang="en-US" sz="1800" i="0"/>
              <a:t>12</a:t>
            </a:r>
          </a:p>
        </p:txBody>
      </p:sp>
      <p:sp>
        <p:nvSpPr>
          <p:cNvPr id="22550" name="Rectangle 23"/>
          <p:cNvSpPr>
            <a:spLocks noChangeArrowheads="1"/>
          </p:cNvSpPr>
          <p:nvPr/>
        </p:nvSpPr>
        <p:spPr bwMode="auto">
          <a:xfrm>
            <a:off x="3730888" y="3691752"/>
            <a:ext cx="414897" cy="36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2" tIns="45573" rIns="91142" bIns="45573">
            <a:spAutoFit/>
          </a:bodyPr>
          <a:lstStyle/>
          <a:p>
            <a:r>
              <a:rPr lang="en-US" sz="1800" i="0"/>
              <a:t>15</a:t>
            </a:r>
          </a:p>
        </p:txBody>
      </p:sp>
      <p:sp>
        <p:nvSpPr>
          <p:cNvPr id="22551" name="Rectangle 24"/>
          <p:cNvSpPr>
            <a:spLocks noChangeArrowheads="1"/>
          </p:cNvSpPr>
          <p:nvPr/>
        </p:nvSpPr>
        <p:spPr bwMode="auto">
          <a:xfrm>
            <a:off x="5712088" y="3691752"/>
            <a:ext cx="414897" cy="36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2" tIns="45573" rIns="91142" bIns="45573">
            <a:spAutoFit/>
          </a:bodyPr>
          <a:lstStyle/>
          <a:p>
            <a:r>
              <a:rPr lang="en-US" sz="1800" i="0"/>
              <a:t>18</a:t>
            </a:r>
          </a:p>
        </p:txBody>
      </p:sp>
      <p:sp>
        <p:nvSpPr>
          <p:cNvPr id="22552" name="Rectangle 25"/>
          <p:cNvSpPr>
            <a:spLocks noChangeArrowheads="1"/>
          </p:cNvSpPr>
          <p:nvPr/>
        </p:nvSpPr>
        <p:spPr bwMode="auto">
          <a:xfrm>
            <a:off x="7693288" y="3691752"/>
            <a:ext cx="414897" cy="36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2" tIns="45573" rIns="91142" bIns="45573">
            <a:spAutoFit/>
          </a:bodyPr>
          <a:lstStyle/>
          <a:p>
            <a:r>
              <a:rPr lang="en-US" sz="1800" i="0"/>
              <a:t>21</a:t>
            </a:r>
          </a:p>
        </p:txBody>
      </p:sp>
      <p:sp>
        <p:nvSpPr>
          <p:cNvPr id="22553" name="Line 26"/>
          <p:cNvSpPr>
            <a:spLocks noChangeShapeType="1"/>
          </p:cNvSpPr>
          <p:nvPr/>
        </p:nvSpPr>
        <p:spPr bwMode="auto">
          <a:xfrm flipV="1">
            <a:off x="683568" y="5291931"/>
            <a:ext cx="8228904" cy="10939"/>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142" tIns="45573" rIns="91142" bIns="45573" anchor="ctr"/>
          <a:lstStyle/>
          <a:p>
            <a:endParaRPr lang="en-US"/>
          </a:p>
        </p:txBody>
      </p:sp>
      <p:sp>
        <p:nvSpPr>
          <p:cNvPr id="22554" name="Line 27"/>
          <p:cNvSpPr>
            <a:spLocks noChangeShapeType="1"/>
          </p:cNvSpPr>
          <p:nvPr/>
        </p:nvSpPr>
        <p:spPr bwMode="auto">
          <a:xfrm>
            <a:off x="1978272" y="5291932"/>
            <a:ext cx="0" cy="152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91142" tIns="45573" rIns="91142" bIns="45573" anchor="ctr"/>
          <a:lstStyle/>
          <a:p>
            <a:endParaRPr lang="en-US"/>
          </a:p>
        </p:txBody>
      </p:sp>
      <p:sp>
        <p:nvSpPr>
          <p:cNvPr id="22555" name="Line 28"/>
          <p:cNvSpPr>
            <a:spLocks noChangeShapeType="1"/>
          </p:cNvSpPr>
          <p:nvPr/>
        </p:nvSpPr>
        <p:spPr bwMode="auto">
          <a:xfrm>
            <a:off x="3959472" y="5291932"/>
            <a:ext cx="0" cy="152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91142" tIns="45573" rIns="91142" bIns="45573" anchor="ctr"/>
          <a:lstStyle/>
          <a:p>
            <a:endParaRPr lang="en-US"/>
          </a:p>
        </p:txBody>
      </p:sp>
      <p:sp>
        <p:nvSpPr>
          <p:cNvPr id="22556" name="Line 29"/>
          <p:cNvSpPr>
            <a:spLocks noChangeShapeType="1"/>
          </p:cNvSpPr>
          <p:nvPr/>
        </p:nvSpPr>
        <p:spPr bwMode="auto">
          <a:xfrm>
            <a:off x="5940672" y="5291932"/>
            <a:ext cx="0" cy="152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91142" tIns="45573" rIns="91142" bIns="45573" anchor="ctr"/>
          <a:lstStyle/>
          <a:p>
            <a:endParaRPr lang="en-US"/>
          </a:p>
        </p:txBody>
      </p:sp>
      <p:sp>
        <p:nvSpPr>
          <p:cNvPr id="22557" name="Line 30"/>
          <p:cNvSpPr>
            <a:spLocks noChangeShapeType="1"/>
          </p:cNvSpPr>
          <p:nvPr/>
        </p:nvSpPr>
        <p:spPr bwMode="auto">
          <a:xfrm>
            <a:off x="7921872" y="5291932"/>
            <a:ext cx="0" cy="152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91142" tIns="45573" rIns="91142" bIns="45573" anchor="ctr"/>
          <a:lstStyle/>
          <a:p>
            <a:endParaRPr lang="en-US"/>
          </a:p>
        </p:txBody>
      </p:sp>
      <p:sp>
        <p:nvSpPr>
          <p:cNvPr id="22558" name="Rectangle 31"/>
          <p:cNvSpPr>
            <a:spLocks noChangeArrowheads="1"/>
          </p:cNvSpPr>
          <p:nvPr/>
        </p:nvSpPr>
        <p:spPr bwMode="auto">
          <a:xfrm>
            <a:off x="1749688" y="4987152"/>
            <a:ext cx="414897" cy="36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2" tIns="45573" rIns="91142" bIns="45573">
            <a:spAutoFit/>
          </a:bodyPr>
          <a:lstStyle/>
          <a:p>
            <a:r>
              <a:rPr lang="en-US" sz="1800" i="0"/>
              <a:t>12</a:t>
            </a:r>
          </a:p>
        </p:txBody>
      </p:sp>
      <p:sp>
        <p:nvSpPr>
          <p:cNvPr id="22559" name="Rectangle 32"/>
          <p:cNvSpPr>
            <a:spLocks noChangeArrowheads="1"/>
          </p:cNvSpPr>
          <p:nvPr/>
        </p:nvSpPr>
        <p:spPr bwMode="auto">
          <a:xfrm>
            <a:off x="3730888" y="4987152"/>
            <a:ext cx="414897" cy="36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2" tIns="45573" rIns="91142" bIns="45573">
            <a:spAutoFit/>
          </a:bodyPr>
          <a:lstStyle/>
          <a:p>
            <a:r>
              <a:rPr lang="en-US" sz="1800" i="0" dirty="0"/>
              <a:t>15</a:t>
            </a:r>
          </a:p>
        </p:txBody>
      </p:sp>
      <p:sp>
        <p:nvSpPr>
          <p:cNvPr id="22560" name="Rectangle 33"/>
          <p:cNvSpPr>
            <a:spLocks noChangeArrowheads="1"/>
          </p:cNvSpPr>
          <p:nvPr/>
        </p:nvSpPr>
        <p:spPr bwMode="auto">
          <a:xfrm>
            <a:off x="5712088" y="4987152"/>
            <a:ext cx="414897" cy="36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2" tIns="45573" rIns="91142" bIns="45573">
            <a:spAutoFit/>
          </a:bodyPr>
          <a:lstStyle/>
          <a:p>
            <a:r>
              <a:rPr lang="en-US" sz="1800" i="0"/>
              <a:t>18</a:t>
            </a:r>
          </a:p>
        </p:txBody>
      </p:sp>
      <p:sp>
        <p:nvSpPr>
          <p:cNvPr id="22561" name="Rectangle 34"/>
          <p:cNvSpPr>
            <a:spLocks noChangeArrowheads="1"/>
          </p:cNvSpPr>
          <p:nvPr/>
        </p:nvSpPr>
        <p:spPr bwMode="auto">
          <a:xfrm>
            <a:off x="7693288" y="4987152"/>
            <a:ext cx="414897" cy="36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2" tIns="45573" rIns="91142" bIns="45573">
            <a:spAutoFit/>
          </a:bodyPr>
          <a:lstStyle/>
          <a:p>
            <a:r>
              <a:rPr lang="en-US" sz="1800" i="0"/>
              <a:t>21</a:t>
            </a:r>
          </a:p>
        </p:txBody>
      </p:sp>
      <p:sp>
        <p:nvSpPr>
          <p:cNvPr id="22562" name="Rectangle 35"/>
          <p:cNvSpPr>
            <a:spLocks noChangeArrowheads="1"/>
          </p:cNvSpPr>
          <p:nvPr/>
        </p:nvSpPr>
        <p:spPr bwMode="auto">
          <a:xfrm>
            <a:off x="107504" y="1988840"/>
            <a:ext cx="36004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142" tIns="45573" rIns="91142" bIns="45573">
            <a:spAutoFit/>
          </a:bodyPr>
          <a:lstStyle/>
          <a:p>
            <a:r>
              <a:rPr lang="en-US" sz="3200" b="1" i="0" dirty="0">
                <a:sym typeface="Symbol" charset="0"/>
              </a:rPr>
              <a:t></a:t>
            </a:r>
            <a:endParaRPr lang="en-US" b="1" i="0" dirty="0"/>
          </a:p>
        </p:txBody>
      </p:sp>
      <p:sp>
        <p:nvSpPr>
          <p:cNvPr id="22563" name="Rectangle 36"/>
          <p:cNvSpPr>
            <a:spLocks noChangeArrowheads="1"/>
          </p:cNvSpPr>
          <p:nvPr/>
        </p:nvSpPr>
        <p:spPr bwMode="auto">
          <a:xfrm>
            <a:off x="179540" y="5149404"/>
            <a:ext cx="408555" cy="579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2" tIns="45573" rIns="91142" bIns="45573">
            <a:spAutoFit/>
          </a:bodyPr>
          <a:lstStyle/>
          <a:p>
            <a:r>
              <a:rPr lang="en-US" sz="3200" b="1" i="0" dirty="0">
                <a:sym typeface="Symbol" charset="0"/>
              </a:rPr>
              <a:t></a:t>
            </a:r>
          </a:p>
        </p:txBody>
      </p:sp>
      <p:sp>
        <p:nvSpPr>
          <p:cNvPr id="22564" name="Rectangle 37"/>
          <p:cNvSpPr>
            <a:spLocks noChangeArrowheads="1"/>
          </p:cNvSpPr>
          <p:nvPr/>
        </p:nvSpPr>
        <p:spPr bwMode="auto">
          <a:xfrm>
            <a:off x="4" y="3573016"/>
            <a:ext cx="723293" cy="457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2" tIns="45573" rIns="91142" bIns="45573">
            <a:spAutoFit/>
          </a:bodyPr>
          <a:lstStyle/>
          <a:p>
            <a:r>
              <a:rPr lang="en-US" b="1" i="0" dirty="0"/>
              <a:t>CR</a:t>
            </a:r>
            <a:endParaRPr lang="en-US" dirty="0"/>
          </a:p>
        </p:txBody>
      </p:sp>
      <p:sp>
        <p:nvSpPr>
          <p:cNvPr id="22566" name="Rectangle 40"/>
          <p:cNvSpPr>
            <a:spLocks noChangeArrowheads="1"/>
          </p:cNvSpPr>
          <p:nvPr/>
        </p:nvSpPr>
        <p:spPr bwMode="auto">
          <a:xfrm>
            <a:off x="2915816" y="5336383"/>
            <a:ext cx="3526904" cy="396875"/>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142" tIns="45573" rIns="91142" bIns="45573">
            <a:spAutoFit/>
          </a:bodyPr>
          <a:lstStyle/>
          <a:p>
            <a:pPr algn="ctr"/>
            <a:r>
              <a:rPr lang="en-US" sz="2000" i="0" dirty="0" err="1">
                <a:solidFill>
                  <a:schemeClr val="bg1"/>
                </a:solidFill>
              </a:rPr>
              <a:t>IceCube</a:t>
            </a:r>
            <a:endParaRPr lang="en-US" dirty="0">
              <a:solidFill>
                <a:schemeClr val="bg1"/>
              </a:solidFill>
            </a:endParaRPr>
          </a:p>
        </p:txBody>
      </p:sp>
      <p:sp>
        <p:nvSpPr>
          <p:cNvPr id="22569" name="Rectangle 43"/>
          <p:cNvSpPr>
            <a:spLocks noChangeArrowheads="1"/>
          </p:cNvSpPr>
          <p:nvPr/>
        </p:nvSpPr>
        <p:spPr bwMode="auto">
          <a:xfrm>
            <a:off x="7748757" y="6140152"/>
            <a:ext cx="187049" cy="457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2" tIns="45573" rIns="91142" bIns="45573">
            <a:spAutoFit/>
          </a:bodyPr>
          <a:lstStyle/>
          <a:p>
            <a:endParaRPr lang="en-US"/>
          </a:p>
        </p:txBody>
      </p:sp>
      <p:sp>
        <p:nvSpPr>
          <p:cNvPr id="22570" name="Rectangle 44"/>
          <p:cNvSpPr>
            <a:spLocks noChangeArrowheads="1"/>
          </p:cNvSpPr>
          <p:nvPr/>
        </p:nvSpPr>
        <p:spPr bwMode="auto">
          <a:xfrm>
            <a:off x="6876256" y="5301208"/>
            <a:ext cx="1752600" cy="39687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142" tIns="45573" rIns="91142" bIns="45573">
            <a:spAutoFit/>
          </a:bodyPr>
          <a:lstStyle/>
          <a:p>
            <a:pPr algn="ctr"/>
            <a:r>
              <a:rPr lang="en-US" sz="2000" i="0" dirty="0"/>
              <a:t>ANITA </a:t>
            </a:r>
            <a:endParaRPr lang="en-US" dirty="0"/>
          </a:p>
        </p:txBody>
      </p:sp>
      <p:sp>
        <p:nvSpPr>
          <p:cNvPr id="22571" name="Rectangle 45"/>
          <p:cNvSpPr>
            <a:spLocks noChangeArrowheads="1"/>
          </p:cNvSpPr>
          <p:nvPr/>
        </p:nvSpPr>
        <p:spPr bwMode="auto">
          <a:xfrm>
            <a:off x="5940152" y="2924945"/>
            <a:ext cx="1584176" cy="396875"/>
          </a:xfrm>
          <a:prstGeom prst="rect">
            <a:avLst/>
          </a:prstGeom>
          <a:pattFill prst="wdUpDiag">
            <a:fgClr>
              <a:srgbClr val="FF0080"/>
            </a:fgClr>
            <a:bgClr>
              <a:schemeClr val="bg1"/>
            </a:bgClr>
          </a:pattFill>
          <a:ln>
            <a:noFill/>
          </a:ln>
        </p:spPr>
        <p:txBody>
          <a:bodyPr wrap="square" lIns="91142" tIns="45573" rIns="91142" bIns="45573">
            <a:spAutoFit/>
          </a:bodyPr>
          <a:lstStyle/>
          <a:p>
            <a:pPr algn="ctr"/>
            <a:r>
              <a:rPr lang="en-US" sz="2000" i="0" dirty="0"/>
              <a:t>TA</a:t>
            </a:r>
            <a:endParaRPr lang="en-US" dirty="0"/>
          </a:p>
        </p:txBody>
      </p:sp>
      <p:sp>
        <p:nvSpPr>
          <p:cNvPr id="22572" name="Rectangle 46"/>
          <p:cNvSpPr>
            <a:spLocks noChangeArrowheads="1"/>
          </p:cNvSpPr>
          <p:nvPr/>
        </p:nvSpPr>
        <p:spPr bwMode="auto">
          <a:xfrm>
            <a:off x="5559672" y="3996532"/>
            <a:ext cx="2036664" cy="396875"/>
          </a:xfrm>
          <a:prstGeom prst="rect">
            <a:avLst/>
          </a:prstGeom>
          <a:solidFill>
            <a:srgbClr val="FF0000"/>
          </a:solidFill>
          <a:ln>
            <a:noFill/>
          </a:ln>
        </p:spPr>
        <p:txBody>
          <a:bodyPr wrap="square" lIns="91142" tIns="45573" rIns="91142" bIns="45573">
            <a:spAutoFit/>
          </a:bodyPr>
          <a:lstStyle/>
          <a:p>
            <a:pPr algn="ctr"/>
            <a:r>
              <a:rPr lang="en-US" sz="2000" i="0" dirty="0"/>
              <a:t>Auger </a:t>
            </a:r>
            <a:endParaRPr lang="en-US" dirty="0"/>
          </a:p>
        </p:txBody>
      </p:sp>
      <p:sp>
        <p:nvSpPr>
          <p:cNvPr id="22573" name="Rectangle 47"/>
          <p:cNvSpPr>
            <a:spLocks noChangeArrowheads="1"/>
          </p:cNvSpPr>
          <p:nvPr/>
        </p:nvSpPr>
        <p:spPr bwMode="auto">
          <a:xfrm>
            <a:off x="5940152" y="2564908"/>
            <a:ext cx="1728192" cy="396875"/>
          </a:xfrm>
          <a:prstGeom prst="rect">
            <a:avLst/>
          </a:prstGeom>
          <a:pattFill prst="wdUpDiag">
            <a:fgClr>
              <a:srgbClr val="FF0000"/>
            </a:fgClr>
            <a:bgClr>
              <a:schemeClr val="bg1"/>
            </a:bgClr>
          </a:pattFill>
          <a:ln>
            <a:noFill/>
          </a:ln>
        </p:spPr>
        <p:txBody>
          <a:bodyPr wrap="square" lIns="91142" tIns="45573" rIns="91142" bIns="45573">
            <a:spAutoFit/>
          </a:bodyPr>
          <a:lstStyle/>
          <a:p>
            <a:pPr algn="ctr"/>
            <a:r>
              <a:rPr lang="en-US" sz="2000" i="0" dirty="0"/>
              <a:t>Auger </a:t>
            </a:r>
            <a:endParaRPr lang="en-US" dirty="0"/>
          </a:p>
        </p:txBody>
      </p:sp>
      <p:sp>
        <p:nvSpPr>
          <p:cNvPr id="22574" name="Rectangle 48"/>
          <p:cNvSpPr>
            <a:spLocks noChangeArrowheads="1"/>
          </p:cNvSpPr>
          <p:nvPr/>
        </p:nvSpPr>
        <p:spPr bwMode="auto">
          <a:xfrm>
            <a:off x="179512" y="2600077"/>
            <a:ext cx="1066800" cy="39687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142" tIns="45573" rIns="91142" bIns="45573">
            <a:spAutoFit/>
          </a:bodyPr>
          <a:lstStyle/>
          <a:p>
            <a:r>
              <a:rPr lang="en-US" sz="2000" i="0" dirty="0"/>
              <a:t>FERMI</a:t>
            </a:r>
            <a:endParaRPr lang="en-US" dirty="0"/>
          </a:p>
        </p:txBody>
      </p:sp>
      <p:sp>
        <p:nvSpPr>
          <p:cNvPr id="22576" name="Rectangle 51"/>
          <p:cNvSpPr>
            <a:spLocks noChangeArrowheads="1"/>
          </p:cNvSpPr>
          <p:nvPr/>
        </p:nvSpPr>
        <p:spPr bwMode="auto">
          <a:xfrm>
            <a:off x="3563888" y="2564932"/>
            <a:ext cx="23622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142" tIns="45573" rIns="91142" bIns="45573">
            <a:spAutoFit/>
          </a:bodyPr>
          <a:lstStyle/>
          <a:p>
            <a:pPr algn="ctr"/>
            <a:r>
              <a:rPr lang="en-US" i="0">
                <a:sym typeface="Symbol" charset="0"/>
              </a:rPr>
              <a:t> desert</a:t>
            </a:r>
            <a:endParaRPr lang="en-US" i="0"/>
          </a:p>
        </p:txBody>
      </p:sp>
      <p:sp>
        <p:nvSpPr>
          <p:cNvPr id="22585" name="Rectangle 61"/>
          <p:cNvSpPr>
            <a:spLocks noChangeArrowheads="1"/>
          </p:cNvSpPr>
          <p:nvPr/>
        </p:nvSpPr>
        <p:spPr bwMode="auto">
          <a:xfrm>
            <a:off x="1259632" y="3392165"/>
            <a:ext cx="1905000" cy="396875"/>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142" tIns="45573" rIns="91142" bIns="45573">
            <a:spAutoFit/>
          </a:bodyPr>
          <a:lstStyle/>
          <a:p>
            <a:pPr algn="ctr"/>
            <a:r>
              <a:rPr lang="en-US" sz="2000" i="0" dirty="0"/>
              <a:t>HESS</a:t>
            </a:r>
            <a:endParaRPr lang="en-US" dirty="0"/>
          </a:p>
        </p:txBody>
      </p:sp>
      <p:sp>
        <p:nvSpPr>
          <p:cNvPr id="65" name="Rectangle 9"/>
          <p:cNvSpPr>
            <a:spLocks noChangeArrowheads="1"/>
          </p:cNvSpPr>
          <p:nvPr/>
        </p:nvSpPr>
        <p:spPr bwMode="auto">
          <a:xfrm>
            <a:off x="1" y="1628804"/>
            <a:ext cx="775708" cy="457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2" tIns="45573" rIns="91142" bIns="45573">
            <a:spAutoFit/>
          </a:bodyPr>
          <a:lstStyle/>
          <a:p>
            <a:r>
              <a:rPr lang="en-US" i="0" dirty="0" err="1" smtClean="0"/>
              <a:t>GeV</a:t>
            </a:r>
            <a:endParaRPr lang="en-US" i="0" dirty="0"/>
          </a:p>
        </p:txBody>
      </p:sp>
      <p:sp>
        <p:nvSpPr>
          <p:cNvPr id="66" name="Rectangle 60"/>
          <p:cNvSpPr>
            <a:spLocks noChangeArrowheads="1"/>
          </p:cNvSpPr>
          <p:nvPr/>
        </p:nvSpPr>
        <p:spPr bwMode="auto">
          <a:xfrm>
            <a:off x="2915816" y="5733260"/>
            <a:ext cx="2590800" cy="396875"/>
          </a:xfrm>
          <a:prstGeom prst="rect">
            <a:avLst/>
          </a:prstGeom>
          <a:solidFill>
            <a:srgbClr val="0000FF"/>
          </a:solidFill>
          <a:ln>
            <a:noFill/>
          </a:ln>
        </p:spPr>
        <p:txBody>
          <a:bodyPr lIns="91142" tIns="45573" rIns="91142" bIns="45573">
            <a:spAutoFit/>
          </a:bodyPr>
          <a:lstStyle/>
          <a:p>
            <a:pPr algn="ctr"/>
            <a:r>
              <a:rPr lang="en-US" sz="2000" i="0" dirty="0"/>
              <a:t>ANTARES</a:t>
            </a:r>
            <a:endParaRPr lang="en-US" dirty="0"/>
          </a:p>
        </p:txBody>
      </p:sp>
      <p:sp>
        <p:nvSpPr>
          <p:cNvPr id="67" name="Rectangle 45"/>
          <p:cNvSpPr>
            <a:spLocks noChangeArrowheads="1"/>
          </p:cNvSpPr>
          <p:nvPr/>
        </p:nvSpPr>
        <p:spPr bwMode="auto">
          <a:xfrm>
            <a:off x="5580112" y="4400278"/>
            <a:ext cx="1872208" cy="396875"/>
          </a:xfrm>
          <a:prstGeom prst="rect">
            <a:avLst/>
          </a:prstGeom>
          <a:solidFill>
            <a:srgbClr val="800040"/>
          </a:solidFill>
          <a:ln>
            <a:noFill/>
          </a:ln>
        </p:spPr>
        <p:txBody>
          <a:bodyPr wrap="square" lIns="91142" tIns="45573" rIns="91142" bIns="45573">
            <a:spAutoFit/>
          </a:bodyPr>
          <a:lstStyle/>
          <a:p>
            <a:pPr algn="ctr"/>
            <a:r>
              <a:rPr lang="en-US" sz="2000" i="0" dirty="0"/>
              <a:t>TA</a:t>
            </a:r>
            <a:endParaRPr lang="en-US" dirty="0"/>
          </a:p>
        </p:txBody>
      </p:sp>
      <p:sp>
        <p:nvSpPr>
          <p:cNvPr id="70" name="Rectangle 46"/>
          <p:cNvSpPr>
            <a:spLocks noChangeArrowheads="1"/>
          </p:cNvSpPr>
          <p:nvPr/>
        </p:nvSpPr>
        <p:spPr bwMode="auto">
          <a:xfrm>
            <a:off x="3995936" y="4005065"/>
            <a:ext cx="1676624" cy="396875"/>
          </a:xfrm>
          <a:prstGeom prst="rect">
            <a:avLst/>
          </a:prstGeom>
          <a:solidFill>
            <a:srgbClr val="FF6666"/>
          </a:solidFill>
          <a:ln>
            <a:noFill/>
          </a:ln>
        </p:spPr>
        <p:txBody>
          <a:bodyPr wrap="square" lIns="91142" tIns="45573" rIns="91142" bIns="45573">
            <a:spAutoFit/>
          </a:bodyPr>
          <a:lstStyle/>
          <a:p>
            <a:pPr algn="ctr"/>
            <a:r>
              <a:rPr lang="en-US" sz="2000" i="0" dirty="0"/>
              <a:t>KASCADE</a:t>
            </a:r>
            <a:endParaRPr lang="en-US" dirty="0"/>
          </a:p>
        </p:txBody>
      </p:sp>
      <p:sp>
        <p:nvSpPr>
          <p:cNvPr id="71" name="Rectangle 52"/>
          <p:cNvSpPr>
            <a:spLocks noChangeArrowheads="1"/>
          </p:cNvSpPr>
          <p:nvPr/>
        </p:nvSpPr>
        <p:spPr bwMode="auto">
          <a:xfrm>
            <a:off x="4067944" y="4397042"/>
            <a:ext cx="1512168" cy="400110"/>
          </a:xfrm>
          <a:prstGeom prst="rect">
            <a:avLst/>
          </a:prstGeom>
          <a:solidFill>
            <a:srgbClr val="FFCC66"/>
          </a:solidFill>
          <a:ln>
            <a:noFill/>
          </a:ln>
        </p:spPr>
        <p:txBody>
          <a:bodyPr wrap="square" lIns="91142" tIns="45573" rIns="91142" bIns="45573">
            <a:spAutoFit/>
          </a:bodyPr>
          <a:lstStyle/>
          <a:p>
            <a:pPr algn="ctr"/>
            <a:r>
              <a:rPr lang="en-US" sz="2000" i="0" dirty="0" err="1">
                <a:solidFill>
                  <a:srgbClr val="000000"/>
                </a:solidFill>
              </a:rPr>
              <a:t>IceTop</a:t>
            </a:r>
            <a:endParaRPr lang="en-US" dirty="0">
              <a:solidFill>
                <a:srgbClr val="000000"/>
              </a:solidFill>
            </a:endParaRPr>
          </a:p>
        </p:txBody>
      </p:sp>
      <p:sp>
        <p:nvSpPr>
          <p:cNvPr id="72" name="Rectangle 61"/>
          <p:cNvSpPr>
            <a:spLocks noChangeArrowheads="1"/>
          </p:cNvSpPr>
          <p:nvPr/>
        </p:nvSpPr>
        <p:spPr bwMode="auto">
          <a:xfrm>
            <a:off x="1259632" y="2996953"/>
            <a:ext cx="1905000" cy="396875"/>
          </a:xfrm>
          <a:prstGeom prst="rect">
            <a:avLst/>
          </a:prstGeom>
          <a:solidFill>
            <a:srgbClr val="008000"/>
          </a:solidFill>
          <a:ln>
            <a:noFill/>
          </a:ln>
        </p:spPr>
        <p:txBody>
          <a:bodyPr lIns="91142" tIns="45573" rIns="91142" bIns="45573">
            <a:spAutoFit/>
          </a:bodyPr>
          <a:lstStyle/>
          <a:p>
            <a:pPr algn="ctr"/>
            <a:r>
              <a:rPr lang="en-US" sz="2000" i="0" dirty="0"/>
              <a:t>MAGIC</a:t>
            </a:r>
            <a:endParaRPr lang="en-US" dirty="0"/>
          </a:p>
        </p:txBody>
      </p:sp>
      <p:sp>
        <p:nvSpPr>
          <p:cNvPr id="73" name="Rectangle 61"/>
          <p:cNvSpPr>
            <a:spLocks noChangeArrowheads="1"/>
          </p:cNvSpPr>
          <p:nvPr/>
        </p:nvSpPr>
        <p:spPr bwMode="auto">
          <a:xfrm>
            <a:off x="1259632" y="2600077"/>
            <a:ext cx="1905000" cy="396875"/>
          </a:xfrm>
          <a:prstGeom prst="rect">
            <a:avLst/>
          </a:prstGeom>
          <a:solidFill>
            <a:srgbClr val="008080"/>
          </a:solidFill>
          <a:ln>
            <a:noFill/>
          </a:ln>
        </p:spPr>
        <p:txBody>
          <a:bodyPr lIns="91142" tIns="45573" rIns="91142" bIns="45573">
            <a:spAutoFit/>
          </a:bodyPr>
          <a:lstStyle/>
          <a:p>
            <a:pPr algn="ctr"/>
            <a:r>
              <a:rPr lang="en-US" sz="2000" i="0" dirty="0"/>
              <a:t>VERITAS</a:t>
            </a:r>
            <a:endParaRPr lang="en-US" dirty="0"/>
          </a:p>
        </p:txBody>
      </p:sp>
      <p:sp>
        <p:nvSpPr>
          <p:cNvPr id="75" name="Rectangle 61"/>
          <p:cNvSpPr>
            <a:spLocks noChangeArrowheads="1"/>
          </p:cNvSpPr>
          <p:nvPr/>
        </p:nvSpPr>
        <p:spPr bwMode="auto">
          <a:xfrm>
            <a:off x="2915816" y="3140968"/>
            <a:ext cx="1080120" cy="396875"/>
          </a:xfrm>
          <a:prstGeom prst="rect">
            <a:avLst/>
          </a:prstGeom>
          <a:pattFill prst="trellis">
            <a:fgClr>
              <a:srgbClr val="808000"/>
            </a:fgClr>
            <a:bgClr>
              <a:schemeClr val="bg1"/>
            </a:bgClr>
          </a:pattFill>
          <a:ln>
            <a:noFill/>
          </a:ln>
        </p:spPr>
        <p:txBody>
          <a:bodyPr wrap="square" lIns="91142" tIns="45573" rIns="91142" bIns="45573">
            <a:spAutoFit/>
          </a:bodyPr>
          <a:lstStyle/>
          <a:p>
            <a:pPr algn="ctr"/>
            <a:r>
              <a:rPr lang="en-US" sz="2000" i="0" dirty="0" err="1"/>
              <a:t>Milagro</a:t>
            </a:r>
            <a:endParaRPr lang="en-US" dirty="0"/>
          </a:p>
        </p:txBody>
      </p:sp>
      <p:sp>
        <p:nvSpPr>
          <p:cNvPr id="76" name="Line 7"/>
          <p:cNvSpPr>
            <a:spLocks noChangeShapeType="1"/>
          </p:cNvSpPr>
          <p:nvPr/>
        </p:nvSpPr>
        <p:spPr bwMode="auto">
          <a:xfrm>
            <a:off x="5796656" y="5733257"/>
            <a:ext cx="0" cy="152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91142" tIns="45573" rIns="91142" bIns="45573" anchor="ctr"/>
          <a:lstStyle/>
          <a:p>
            <a:endParaRPr lang="en-US"/>
          </a:p>
        </p:txBody>
      </p:sp>
      <p:sp>
        <p:nvSpPr>
          <p:cNvPr id="78" name="Rectangle 45"/>
          <p:cNvSpPr>
            <a:spLocks noChangeArrowheads="1"/>
          </p:cNvSpPr>
          <p:nvPr/>
        </p:nvSpPr>
        <p:spPr bwMode="auto">
          <a:xfrm>
            <a:off x="5796136" y="6093298"/>
            <a:ext cx="1584176" cy="396875"/>
          </a:xfrm>
          <a:prstGeom prst="rect">
            <a:avLst/>
          </a:prstGeom>
          <a:pattFill prst="wdUpDiag">
            <a:fgClr>
              <a:srgbClr val="FF0080"/>
            </a:fgClr>
            <a:bgClr>
              <a:schemeClr val="bg1"/>
            </a:bgClr>
          </a:pattFill>
          <a:ln>
            <a:noFill/>
          </a:ln>
        </p:spPr>
        <p:txBody>
          <a:bodyPr wrap="square" lIns="91142" tIns="45573" rIns="91142" bIns="45573">
            <a:spAutoFit/>
          </a:bodyPr>
          <a:lstStyle/>
          <a:p>
            <a:pPr algn="ctr"/>
            <a:r>
              <a:rPr lang="en-US" sz="2000" i="0" dirty="0"/>
              <a:t>TA</a:t>
            </a:r>
            <a:endParaRPr lang="en-US" dirty="0"/>
          </a:p>
        </p:txBody>
      </p:sp>
      <p:sp>
        <p:nvSpPr>
          <p:cNvPr id="79" name="Rectangle 47"/>
          <p:cNvSpPr>
            <a:spLocks noChangeArrowheads="1"/>
          </p:cNvSpPr>
          <p:nvPr/>
        </p:nvSpPr>
        <p:spPr bwMode="auto">
          <a:xfrm>
            <a:off x="5796139" y="5733260"/>
            <a:ext cx="1728192" cy="396875"/>
          </a:xfrm>
          <a:prstGeom prst="rect">
            <a:avLst/>
          </a:prstGeom>
          <a:pattFill prst="wdUpDiag">
            <a:fgClr>
              <a:srgbClr val="FF0000"/>
            </a:fgClr>
            <a:bgClr>
              <a:schemeClr val="bg1"/>
            </a:bgClr>
          </a:pattFill>
          <a:ln>
            <a:noFill/>
          </a:ln>
        </p:spPr>
        <p:txBody>
          <a:bodyPr wrap="square" lIns="91142" tIns="45573" rIns="91142" bIns="45573">
            <a:spAutoFit/>
          </a:bodyPr>
          <a:lstStyle/>
          <a:p>
            <a:pPr algn="ctr"/>
            <a:r>
              <a:rPr lang="en-US" sz="2000" i="0" dirty="0"/>
              <a:t>Auger </a:t>
            </a:r>
            <a:endParaRPr lang="en-US" dirty="0"/>
          </a:p>
        </p:txBody>
      </p:sp>
      <p:sp>
        <p:nvSpPr>
          <p:cNvPr id="80" name="Rectangle 46"/>
          <p:cNvSpPr>
            <a:spLocks noChangeArrowheads="1"/>
          </p:cNvSpPr>
          <p:nvPr/>
        </p:nvSpPr>
        <p:spPr bwMode="auto">
          <a:xfrm>
            <a:off x="899592" y="4469050"/>
            <a:ext cx="2339752" cy="400110"/>
          </a:xfrm>
          <a:prstGeom prst="rect">
            <a:avLst/>
          </a:prstGeom>
          <a:pattFill prst="smCheck">
            <a:fgClr>
              <a:srgbClr val="804000"/>
            </a:fgClr>
            <a:bgClr>
              <a:schemeClr val="bg1"/>
            </a:bgClr>
          </a:pattFill>
          <a:ln>
            <a:noFill/>
          </a:ln>
        </p:spPr>
        <p:txBody>
          <a:bodyPr wrap="square" lIns="91142" tIns="45573" rIns="91142" bIns="45573">
            <a:spAutoFit/>
          </a:bodyPr>
          <a:lstStyle/>
          <a:p>
            <a:pPr algn="ctr"/>
            <a:r>
              <a:rPr lang="en-US" sz="2000" i="0" dirty="0"/>
              <a:t>Bess, CREAM,… </a:t>
            </a:r>
            <a:endParaRPr lang="en-US" dirty="0"/>
          </a:p>
        </p:txBody>
      </p:sp>
      <p:sp>
        <p:nvSpPr>
          <p:cNvPr id="81" name="Rectangle 46"/>
          <p:cNvSpPr>
            <a:spLocks noChangeArrowheads="1"/>
          </p:cNvSpPr>
          <p:nvPr/>
        </p:nvSpPr>
        <p:spPr bwMode="auto">
          <a:xfrm>
            <a:off x="0" y="4040240"/>
            <a:ext cx="1691680" cy="39687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142" tIns="45573" rIns="91142" bIns="45573">
            <a:spAutoFit/>
          </a:bodyPr>
          <a:lstStyle/>
          <a:p>
            <a:pPr algn="ctr"/>
            <a:r>
              <a:rPr lang="en-US" sz="2000" i="0" dirty="0"/>
              <a:t>AMS</a:t>
            </a:r>
            <a:endParaRPr lang="en-US" dirty="0"/>
          </a:p>
        </p:txBody>
      </p:sp>
    </p:spTree>
    <p:extLst>
      <p:ext uri="{BB962C8B-B14F-4D97-AF65-F5344CB8AC3E}">
        <p14:creationId xmlns:p14="http://schemas.microsoft.com/office/powerpoint/2010/main" val="1613159001"/>
      </p:ext>
    </p:extLst>
  </p:cSld>
  <p:clrMapOvr>
    <a:masterClrMapping/>
  </p:clrMapOvr>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44824"/>
            <a:ext cx="8534400" cy="1143000"/>
          </a:xfrm>
        </p:spPr>
        <p:txBody>
          <a:bodyPr/>
          <a:lstStyle/>
          <a:p>
            <a:r>
              <a:rPr lang="en-US" dirty="0" smtClean="0"/>
              <a:t>Future Detectors</a:t>
            </a:r>
            <a:endParaRPr lang="en-US" dirty="0"/>
          </a:p>
        </p:txBody>
      </p:sp>
    </p:spTree>
    <p:extLst>
      <p:ext uri="{BB962C8B-B14F-4D97-AF65-F5344CB8AC3E}">
        <p14:creationId xmlns:p14="http://schemas.microsoft.com/office/powerpoint/2010/main" val="2720077106"/>
      </p:ext>
    </p:extLst>
  </p:cSld>
  <p:clrMapOvr>
    <a:masterClrMapping/>
  </p:clrMapOvr>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228600" y="0"/>
            <a:ext cx="8534400" cy="1124744"/>
          </a:xfrm>
        </p:spPr>
        <p:txBody>
          <a:bodyPr/>
          <a:lstStyle/>
          <a:p>
            <a:pPr eaLnBrk="1" hangingPunct="1"/>
            <a:r>
              <a:rPr kumimoji="1" lang="en-US" dirty="0" smtClean="0">
                <a:latin typeface="Chalkboard" charset="0"/>
                <a:ea typeface="Osaka" charset="0"/>
                <a:cs typeface="Osaka" charset="0"/>
              </a:rPr>
              <a:t> Future Cosmic Particle Observatories</a:t>
            </a:r>
            <a:endParaRPr kumimoji="1" lang="en-US" dirty="0">
              <a:latin typeface="Chalkboard" charset="0"/>
              <a:ea typeface="Osaka" charset="0"/>
              <a:cs typeface="Osaka" charset="0"/>
            </a:endParaRPr>
          </a:p>
        </p:txBody>
      </p:sp>
      <p:sp>
        <p:nvSpPr>
          <p:cNvPr id="22530" name="Rectangle 3"/>
          <p:cNvSpPr>
            <a:spLocks noChangeArrowheads="1"/>
          </p:cNvSpPr>
          <p:nvPr/>
        </p:nvSpPr>
        <p:spPr bwMode="auto">
          <a:xfrm>
            <a:off x="6176817" y="980728"/>
            <a:ext cx="2979440" cy="55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75" tIns="45888" rIns="91775" bIns="45888"/>
          <a:lstStyle/>
          <a:p>
            <a:pPr marL="341779" indent="-341779">
              <a:spcBef>
                <a:spcPct val="20000"/>
              </a:spcBef>
              <a:buClr>
                <a:schemeClr val="hlink"/>
              </a:buClr>
              <a:buSzPct val="50000"/>
            </a:pPr>
            <a:r>
              <a:rPr lang="en-US" i="0" dirty="0" smtClean="0">
                <a:solidFill>
                  <a:srgbClr val="0000FF"/>
                </a:solidFill>
                <a:latin typeface="Arial" charset="0"/>
              </a:rPr>
              <a:t>The </a:t>
            </a:r>
            <a:r>
              <a:rPr lang="en-US" i="0" dirty="0">
                <a:solidFill>
                  <a:srgbClr val="0000FF"/>
                </a:solidFill>
                <a:latin typeface="Arial" charset="0"/>
              </a:rPr>
              <a:t>Energy Frontier</a:t>
            </a:r>
            <a:endParaRPr lang="en-US" i="0" dirty="0">
              <a:solidFill>
                <a:srgbClr val="000000"/>
              </a:solidFill>
              <a:latin typeface="Arial" charset="0"/>
            </a:endParaRPr>
          </a:p>
        </p:txBody>
      </p:sp>
      <p:sp>
        <p:nvSpPr>
          <p:cNvPr id="22531" name="Line 4"/>
          <p:cNvSpPr>
            <a:spLocks noChangeShapeType="1"/>
          </p:cNvSpPr>
          <p:nvPr/>
        </p:nvSpPr>
        <p:spPr bwMode="auto">
          <a:xfrm flipV="1">
            <a:off x="539552" y="2564932"/>
            <a:ext cx="8372920" cy="9451"/>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142" tIns="45573" rIns="91142" bIns="45573" anchor="ctr"/>
          <a:lstStyle/>
          <a:p>
            <a:endParaRPr lang="en-US"/>
          </a:p>
        </p:txBody>
      </p:sp>
      <p:sp>
        <p:nvSpPr>
          <p:cNvPr id="22532" name="Line 5"/>
          <p:cNvSpPr>
            <a:spLocks noChangeShapeType="1"/>
          </p:cNvSpPr>
          <p:nvPr/>
        </p:nvSpPr>
        <p:spPr bwMode="auto">
          <a:xfrm>
            <a:off x="1978272" y="2564905"/>
            <a:ext cx="0" cy="152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91142" tIns="45573" rIns="91142" bIns="45573" anchor="ctr"/>
          <a:lstStyle/>
          <a:p>
            <a:endParaRPr lang="en-US"/>
          </a:p>
        </p:txBody>
      </p:sp>
      <p:sp>
        <p:nvSpPr>
          <p:cNvPr id="22533" name="Line 6"/>
          <p:cNvSpPr>
            <a:spLocks noChangeShapeType="1"/>
          </p:cNvSpPr>
          <p:nvPr/>
        </p:nvSpPr>
        <p:spPr bwMode="auto">
          <a:xfrm>
            <a:off x="3959472" y="2564905"/>
            <a:ext cx="0" cy="152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91142" tIns="45573" rIns="91142" bIns="45573" anchor="ctr"/>
          <a:lstStyle/>
          <a:p>
            <a:endParaRPr lang="en-US"/>
          </a:p>
        </p:txBody>
      </p:sp>
      <p:sp>
        <p:nvSpPr>
          <p:cNvPr id="22534" name="Line 7"/>
          <p:cNvSpPr>
            <a:spLocks noChangeShapeType="1"/>
          </p:cNvSpPr>
          <p:nvPr/>
        </p:nvSpPr>
        <p:spPr bwMode="auto">
          <a:xfrm>
            <a:off x="5940672" y="2564905"/>
            <a:ext cx="0" cy="152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91142" tIns="45573" rIns="91142" bIns="45573" anchor="ctr"/>
          <a:lstStyle/>
          <a:p>
            <a:endParaRPr lang="en-US"/>
          </a:p>
        </p:txBody>
      </p:sp>
      <p:sp>
        <p:nvSpPr>
          <p:cNvPr id="22535" name="Line 8"/>
          <p:cNvSpPr>
            <a:spLocks noChangeShapeType="1"/>
          </p:cNvSpPr>
          <p:nvPr/>
        </p:nvSpPr>
        <p:spPr bwMode="auto">
          <a:xfrm>
            <a:off x="7921872" y="2564905"/>
            <a:ext cx="0" cy="152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91142" tIns="45573" rIns="91142" bIns="45573" anchor="ctr"/>
          <a:lstStyle/>
          <a:p>
            <a:endParaRPr lang="en-US"/>
          </a:p>
        </p:txBody>
      </p:sp>
      <p:sp>
        <p:nvSpPr>
          <p:cNvPr id="22536" name="Rectangle 9"/>
          <p:cNvSpPr>
            <a:spLocks noChangeArrowheads="1"/>
          </p:cNvSpPr>
          <p:nvPr/>
        </p:nvSpPr>
        <p:spPr bwMode="auto">
          <a:xfrm>
            <a:off x="1691681" y="1628800"/>
            <a:ext cx="725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2" tIns="45573" rIns="91142" bIns="45573">
            <a:spAutoFit/>
          </a:bodyPr>
          <a:lstStyle/>
          <a:p>
            <a:r>
              <a:rPr lang="en-US" i="0" dirty="0" err="1"/>
              <a:t>TeV</a:t>
            </a:r>
            <a:endParaRPr lang="en-US" i="0" dirty="0"/>
          </a:p>
        </p:txBody>
      </p:sp>
      <p:sp>
        <p:nvSpPr>
          <p:cNvPr id="22537" name="Rectangle 10"/>
          <p:cNvSpPr>
            <a:spLocks noChangeArrowheads="1"/>
          </p:cNvSpPr>
          <p:nvPr/>
        </p:nvSpPr>
        <p:spPr bwMode="auto">
          <a:xfrm>
            <a:off x="3654673" y="1638254"/>
            <a:ext cx="723452" cy="457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2" tIns="45573" rIns="91142" bIns="45573">
            <a:spAutoFit/>
          </a:bodyPr>
          <a:lstStyle/>
          <a:p>
            <a:r>
              <a:rPr lang="en-US" i="0"/>
              <a:t>PeV</a:t>
            </a:r>
          </a:p>
        </p:txBody>
      </p:sp>
      <p:sp>
        <p:nvSpPr>
          <p:cNvPr id="22538" name="Rectangle 11"/>
          <p:cNvSpPr>
            <a:spLocks noChangeArrowheads="1"/>
          </p:cNvSpPr>
          <p:nvPr/>
        </p:nvSpPr>
        <p:spPr bwMode="auto">
          <a:xfrm>
            <a:off x="5559678" y="1638254"/>
            <a:ext cx="740665" cy="457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2" tIns="45573" rIns="91142" bIns="45573">
            <a:spAutoFit/>
          </a:bodyPr>
          <a:lstStyle/>
          <a:p>
            <a:r>
              <a:rPr lang="en-US" i="0"/>
              <a:t>EeV</a:t>
            </a:r>
          </a:p>
        </p:txBody>
      </p:sp>
      <p:sp>
        <p:nvSpPr>
          <p:cNvPr id="22539" name="Rectangle 12"/>
          <p:cNvSpPr>
            <a:spLocks noChangeArrowheads="1"/>
          </p:cNvSpPr>
          <p:nvPr/>
        </p:nvSpPr>
        <p:spPr bwMode="auto">
          <a:xfrm>
            <a:off x="7617078" y="1638254"/>
            <a:ext cx="740665" cy="457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2" tIns="45573" rIns="91142" bIns="45573">
            <a:spAutoFit/>
          </a:bodyPr>
          <a:lstStyle/>
          <a:p>
            <a:r>
              <a:rPr lang="en-US" i="0"/>
              <a:t>ZeV</a:t>
            </a:r>
          </a:p>
        </p:txBody>
      </p:sp>
      <p:sp>
        <p:nvSpPr>
          <p:cNvPr id="22540" name="Rectangle 13"/>
          <p:cNvSpPr>
            <a:spLocks noChangeArrowheads="1"/>
          </p:cNvSpPr>
          <p:nvPr/>
        </p:nvSpPr>
        <p:spPr bwMode="auto">
          <a:xfrm>
            <a:off x="1749688" y="2260123"/>
            <a:ext cx="414897" cy="36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2" tIns="45573" rIns="91142" bIns="45573">
            <a:spAutoFit/>
          </a:bodyPr>
          <a:lstStyle/>
          <a:p>
            <a:r>
              <a:rPr lang="en-US" sz="1800" i="0"/>
              <a:t>12</a:t>
            </a:r>
          </a:p>
        </p:txBody>
      </p:sp>
      <p:sp>
        <p:nvSpPr>
          <p:cNvPr id="22541" name="Rectangle 14"/>
          <p:cNvSpPr>
            <a:spLocks noChangeArrowheads="1"/>
          </p:cNvSpPr>
          <p:nvPr/>
        </p:nvSpPr>
        <p:spPr bwMode="auto">
          <a:xfrm>
            <a:off x="3730888" y="2260123"/>
            <a:ext cx="414897" cy="36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2" tIns="45573" rIns="91142" bIns="45573">
            <a:spAutoFit/>
          </a:bodyPr>
          <a:lstStyle/>
          <a:p>
            <a:r>
              <a:rPr lang="en-US" sz="1800" i="0"/>
              <a:t>15</a:t>
            </a:r>
          </a:p>
        </p:txBody>
      </p:sp>
      <p:sp>
        <p:nvSpPr>
          <p:cNvPr id="22542" name="Rectangle 15"/>
          <p:cNvSpPr>
            <a:spLocks noChangeArrowheads="1"/>
          </p:cNvSpPr>
          <p:nvPr/>
        </p:nvSpPr>
        <p:spPr bwMode="auto">
          <a:xfrm>
            <a:off x="5712088" y="2260123"/>
            <a:ext cx="414897" cy="36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2" tIns="45573" rIns="91142" bIns="45573">
            <a:spAutoFit/>
          </a:bodyPr>
          <a:lstStyle/>
          <a:p>
            <a:r>
              <a:rPr lang="en-US" sz="1800" i="0"/>
              <a:t>18</a:t>
            </a:r>
          </a:p>
        </p:txBody>
      </p:sp>
      <p:sp>
        <p:nvSpPr>
          <p:cNvPr id="22543" name="Rectangle 16"/>
          <p:cNvSpPr>
            <a:spLocks noChangeArrowheads="1"/>
          </p:cNvSpPr>
          <p:nvPr/>
        </p:nvSpPr>
        <p:spPr bwMode="auto">
          <a:xfrm>
            <a:off x="7693288" y="2260123"/>
            <a:ext cx="414897" cy="36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2" tIns="45573" rIns="91142" bIns="45573">
            <a:spAutoFit/>
          </a:bodyPr>
          <a:lstStyle/>
          <a:p>
            <a:r>
              <a:rPr lang="en-US" sz="1800" i="0"/>
              <a:t>21</a:t>
            </a:r>
          </a:p>
        </p:txBody>
      </p:sp>
      <p:sp>
        <p:nvSpPr>
          <p:cNvPr id="22544" name="Line 17"/>
          <p:cNvSpPr>
            <a:spLocks noChangeShapeType="1"/>
          </p:cNvSpPr>
          <p:nvPr/>
        </p:nvSpPr>
        <p:spPr bwMode="auto">
          <a:xfrm flipV="1">
            <a:off x="539552" y="3996535"/>
            <a:ext cx="8372920" cy="1019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142" tIns="45573" rIns="91142" bIns="45573" anchor="ctr"/>
          <a:lstStyle/>
          <a:p>
            <a:endParaRPr lang="en-US"/>
          </a:p>
        </p:txBody>
      </p:sp>
      <p:sp>
        <p:nvSpPr>
          <p:cNvPr id="22545" name="Line 18"/>
          <p:cNvSpPr>
            <a:spLocks noChangeShapeType="1"/>
          </p:cNvSpPr>
          <p:nvPr/>
        </p:nvSpPr>
        <p:spPr bwMode="auto">
          <a:xfrm>
            <a:off x="1978272" y="3996532"/>
            <a:ext cx="0" cy="152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91142" tIns="45573" rIns="91142" bIns="45573" anchor="ctr"/>
          <a:lstStyle/>
          <a:p>
            <a:endParaRPr lang="en-US"/>
          </a:p>
        </p:txBody>
      </p:sp>
      <p:sp>
        <p:nvSpPr>
          <p:cNvPr id="22546" name="Line 19"/>
          <p:cNvSpPr>
            <a:spLocks noChangeShapeType="1"/>
          </p:cNvSpPr>
          <p:nvPr/>
        </p:nvSpPr>
        <p:spPr bwMode="auto">
          <a:xfrm>
            <a:off x="3959472" y="3996532"/>
            <a:ext cx="0" cy="152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91142" tIns="45573" rIns="91142" bIns="45573" anchor="ctr"/>
          <a:lstStyle/>
          <a:p>
            <a:endParaRPr lang="en-US"/>
          </a:p>
        </p:txBody>
      </p:sp>
      <p:sp>
        <p:nvSpPr>
          <p:cNvPr id="22547" name="Line 20"/>
          <p:cNvSpPr>
            <a:spLocks noChangeShapeType="1"/>
          </p:cNvSpPr>
          <p:nvPr/>
        </p:nvSpPr>
        <p:spPr bwMode="auto">
          <a:xfrm>
            <a:off x="5940672" y="3996532"/>
            <a:ext cx="0" cy="152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91142" tIns="45573" rIns="91142" bIns="45573" anchor="ctr"/>
          <a:lstStyle/>
          <a:p>
            <a:endParaRPr lang="en-US"/>
          </a:p>
        </p:txBody>
      </p:sp>
      <p:sp>
        <p:nvSpPr>
          <p:cNvPr id="22548" name="Line 21"/>
          <p:cNvSpPr>
            <a:spLocks noChangeShapeType="1"/>
          </p:cNvSpPr>
          <p:nvPr/>
        </p:nvSpPr>
        <p:spPr bwMode="auto">
          <a:xfrm>
            <a:off x="7921872" y="3996532"/>
            <a:ext cx="0" cy="152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91142" tIns="45573" rIns="91142" bIns="45573" anchor="ctr"/>
          <a:lstStyle/>
          <a:p>
            <a:endParaRPr lang="en-US"/>
          </a:p>
        </p:txBody>
      </p:sp>
      <p:sp>
        <p:nvSpPr>
          <p:cNvPr id="22549" name="Rectangle 22"/>
          <p:cNvSpPr>
            <a:spLocks noChangeArrowheads="1"/>
          </p:cNvSpPr>
          <p:nvPr/>
        </p:nvSpPr>
        <p:spPr bwMode="auto">
          <a:xfrm>
            <a:off x="1749688" y="3691752"/>
            <a:ext cx="414897" cy="36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2" tIns="45573" rIns="91142" bIns="45573">
            <a:spAutoFit/>
          </a:bodyPr>
          <a:lstStyle/>
          <a:p>
            <a:r>
              <a:rPr lang="en-US" sz="1800" i="0" dirty="0"/>
              <a:t>12</a:t>
            </a:r>
          </a:p>
        </p:txBody>
      </p:sp>
      <p:sp>
        <p:nvSpPr>
          <p:cNvPr id="22550" name="Rectangle 23"/>
          <p:cNvSpPr>
            <a:spLocks noChangeArrowheads="1"/>
          </p:cNvSpPr>
          <p:nvPr/>
        </p:nvSpPr>
        <p:spPr bwMode="auto">
          <a:xfrm>
            <a:off x="3730888" y="3691752"/>
            <a:ext cx="414897" cy="36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2" tIns="45573" rIns="91142" bIns="45573">
            <a:spAutoFit/>
          </a:bodyPr>
          <a:lstStyle/>
          <a:p>
            <a:r>
              <a:rPr lang="en-US" sz="1800" i="0"/>
              <a:t>15</a:t>
            </a:r>
          </a:p>
        </p:txBody>
      </p:sp>
      <p:sp>
        <p:nvSpPr>
          <p:cNvPr id="22551" name="Rectangle 24"/>
          <p:cNvSpPr>
            <a:spLocks noChangeArrowheads="1"/>
          </p:cNvSpPr>
          <p:nvPr/>
        </p:nvSpPr>
        <p:spPr bwMode="auto">
          <a:xfrm>
            <a:off x="5712088" y="3691752"/>
            <a:ext cx="414897" cy="36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2" tIns="45573" rIns="91142" bIns="45573">
            <a:spAutoFit/>
          </a:bodyPr>
          <a:lstStyle/>
          <a:p>
            <a:r>
              <a:rPr lang="en-US" sz="1800" i="0"/>
              <a:t>18</a:t>
            </a:r>
          </a:p>
        </p:txBody>
      </p:sp>
      <p:sp>
        <p:nvSpPr>
          <p:cNvPr id="22552" name="Rectangle 25"/>
          <p:cNvSpPr>
            <a:spLocks noChangeArrowheads="1"/>
          </p:cNvSpPr>
          <p:nvPr/>
        </p:nvSpPr>
        <p:spPr bwMode="auto">
          <a:xfrm>
            <a:off x="7693288" y="3691752"/>
            <a:ext cx="414897" cy="36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2" tIns="45573" rIns="91142" bIns="45573">
            <a:spAutoFit/>
          </a:bodyPr>
          <a:lstStyle/>
          <a:p>
            <a:r>
              <a:rPr lang="en-US" sz="1800" i="0"/>
              <a:t>21</a:t>
            </a:r>
          </a:p>
        </p:txBody>
      </p:sp>
      <p:sp>
        <p:nvSpPr>
          <p:cNvPr id="22553" name="Line 26"/>
          <p:cNvSpPr>
            <a:spLocks noChangeShapeType="1"/>
          </p:cNvSpPr>
          <p:nvPr/>
        </p:nvSpPr>
        <p:spPr bwMode="auto">
          <a:xfrm flipV="1">
            <a:off x="683568" y="5291931"/>
            <a:ext cx="8228904" cy="10939"/>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142" tIns="45573" rIns="91142" bIns="45573" anchor="ctr"/>
          <a:lstStyle/>
          <a:p>
            <a:endParaRPr lang="en-US"/>
          </a:p>
        </p:txBody>
      </p:sp>
      <p:sp>
        <p:nvSpPr>
          <p:cNvPr id="22554" name="Line 27"/>
          <p:cNvSpPr>
            <a:spLocks noChangeShapeType="1"/>
          </p:cNvSpPr>
          <p:nvPr/>
        </p:nvSpPr>
        <p:spPr bwMode="auto">
          <a:xfrm>
            <a:off x="1978272" y="5291932"/>
            <a:ext cx="0" cy="152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91142" tIns="45573" rIns="91142" bIns="45573" anchor="ctr"/>
          <a:lstStyle/>
          <a:p>
            <a:endParaRPr lang="en-US"/>
          </a:p>
        </p:txBody>
      </p:sp>
      <p:sp>
        <p:nvSpPr>
          <p:cNvPr id="22555" name="Line 28"/>
          <p:cNvSpPr>
            <a:spLocks noChangeShapeType="1"/>
          </p:cNvSpPr>
          <p:nvPr/>
        </p:nvSpPr>
        <p:spPr bwMode="auto">
          <a:xfrm>
            <a:off x="3959472" y="5291932"/>
            <a:ext cx="0" cy="152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91142" tIns="45573" rIns="91142" bIns="45573" anchor="ctr"/>
          <a:lstStyle/>
          <a:p>
            <a:endParaRPr lang="en-US"/>
          </a:p>
        </p:txBody>
      </p:sp>
      <p:sp>
        <p:nvSpPr>
          <p:cNvPr id="22556" name="Line 29"/>
          <p:cNvSpPr>
            <a:spLocks noChangeShapeType="1"/>
          </p:cNvSpPr>
          <p:nvPr/>
        </p:nvSpPr>
        <p:spPr bwMode="auto">
          <a:xfrm>
            <a:off x="5940672" y="5291932"/>
            <a:ext cx="0" cy="152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91142" tIns="45573" rIns="91142" bIns="45573" anchor="ctr"/>
          <a:lstStyle/>
          <a:p>
            <a:endParaRPr lang="en-US"/>
          </a:p>
        </p:txBody>
      </p:sp>
      <p:sp>
        <p:nvSpPr>
          <p:cNvPr id="22557" name="Line 30"/>
          <p:cNvSpPr>
            <a:spLocks noChangeShapeType="1"/>
          </p:cNvSpPr>
          <p:nvPr/>
        </p:nvSpPr>
        <p:spPr bwMode="auto">
          <a:xfrm>
            <a:off x="7921872" y="5291932"/>
            <a:ext cx="0" cy="152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91142" tIns="45573" rIns="91142" bIns="45573" anchor="ctr"/>
          <a:lstStyle/>
          <a:p>
            <a:endParaRPr lang="en-US"/>
          </a:p>
        </p:txBody>
      </p:sp>
      <p:sp>
        <p:nvSpPr>
          <p:cNvPr id="22558" name="Rectangle 31"/>
          <p:cNvSpPr>
            <a:spLocks noChangeArrowheads="1"/>
          </p:cNvSpPr>
          <p:nvPr/>
        </p:nvSpPr>
        <p:spPr bwMode="auto">
          <a:xfrm>
            <a:off x="1749688" y="4987152"/>
            <a:ext cx="414897" cy="36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2" tIns="45573" rIns="91142" bIns="45573">
            <a:spAutoFit/>
          </a:bodyPr>
          <a:lstStyle/>
          <a:p>
            <a:r>
              <a:rPr lang="en-US" sz="1800" i="0"/>
              <a:t>12</a:t>
            </a:r>
          </a:p>
        </p:txBody>
      </p:sp>
      <p:sp>
        <p:nvSpPr>
          <p:cNvPr id="22559" name="Rectangle 32"/>
          <p:cNvSpPr>
            <a:spLocks noChangeArrowheads="1"/>
          </p:cNvSpPr>
          <p:nvPr/>
        </p:nvSpPr>
        <p:spPr bwMode="auto">
          <a:xfrm>
            <a:off x="3730888" y="4987152"/>
            <a:ext cx="414897" cy="36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2" tIns="45573" rIns="91142" bIns="45573">
            <a:spAutoFit/>
          </a:bodyPr>
          <a:lstStyle/>
          <a:p>
            <a:r>
              <a:rPr lang="en-US" sz="1800" i="0" dirty="0"/>
              <a:t>15</a:t>
            </a:r>
          </a:p>
        </p:txBody>
      </p:sp>
      <p:sp>
        <p:nvSpPr>
          <p:cNvPr id="22560" name="Rectangle 33"/>
          <p:cNvSpPr>
            <a:spLocks noChangeArrowheads="1"/>
          </p:cNvSpPr>
          <p:nvPr/>
        </p:nvSpPr>
        <p:spPr bwMode="auto">
          <a:xfrm>
            <a:off x="5712088" y="4987152"/>
            <a:ext cx="414897" cy="36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2" tIns="45573" rIns="91142" bIns="45573">
            <a:spAutoFit/>
          </a:bodyPr>
          <a:lstStyle/>
          <a:p>
            <a:r>
              <a:rPr lang="en-US" sz="1800" i="0"/>
              <a:t>18</a:t>
            </a:r>
          </a:p>
        </p:txBody>
      </p:sp>
      <p:sp>
        <p:nvSpPr>
          <p:cNvPr id="22561" name="Rectangle 34"/>
          <p:cNvSpPr>
            <a:spLocks noChangeArrowheads="1"/>
          </p:cNvSpPr>
          <p:nvPr/>
        </p:nvSpPr>
        <p:spPr bwMode="auto">
          <a:xfrm>
            <a:off x="7693288" y="4987152"/>
            <a:ext cx="414897" cy="36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2" tIns="45573" rIns="91142" bIns="45573">
            <a:spAutoFit/>
          </a:bodyPr>
          <a:lstStyle/>
          <a:p>
            <a:r>
              <a:rPr lang="en-US" sz="1800" i="0"/>
              <a:t>21</a:t>
            </a:r>
          </a:p>
        </p:txBody>
      </p:sp>
      <p:sp>
        <p:nvSpPr>
          <p:cNvPr id="22562" name="Rectangle 35"/>
          <p:cNvSpPr>
            <a:spLocks noChangeArrowheads="1"/>
          </p:cNvSpPr>
          <p:nvPr/>
        </p:nvSpPr>
        <p:spPr bwMode="auto">
          <a:xfrm>
            <a:off x="107504" y="1988840"/>
            <a:ext cx="36004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142" tIns="45573" rIns="91142" bIns="45573">
            <a:spAutoFit/>
          </a:bodyPr>
          <a:lstStyle/>
          <a:p>
            <a:r>
              <a:rPr lang="en-US" sz="3200" b="1" i="0" dirty="0">
                <a:sym typeface="Symbol" charset="0"/>
              </a:rPr>
              <a:t></a:t>
            </a:r>
            <a:endParaRPr lang="en-US" b="1" i="0" dirty="0"/>
          </a:p>
        </p:txBody>
      </p:sp>
      <p:sp>
        <p:nvSpPr>
          <p:cNvPr id="22563" name="Rectangle 36"/>
          <p:cNvSpPr>
            <a:spLocks noChangeArrowheads="1"/>
          </p:cNvSpPr>
          <p:nvPr/>
        </p:nvSpPr>
        <p:spPr bwMode="auto">
          <a:xfrm>
            <a:off x="179540" y="5149404"/>
            <a:ext cx="408555" cy="579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2" tIns="45573" rIns="91142" bIns="45573">
            <a:spAutoFit/>
          </a:bodyPr>
          <a:lstStyle/>
          <a:p>
            <a:r>
              <a:rPr lang="en-US" sz="3200" b="1" i="0" dirty="0">
                <a:sym typeface="Symbol" charset="0"/>
              </a:rPr>
              <a:t></a:t>
            </a:r>
          </a:p>
        </p:txBody>
      </p:sp>
      <p:sp>
        <p:nvSpPr>
          <p:cNvPr id="22564" name="Rectangle 37"/>
          <p:cNvSpPr>
            <a:spLocks noChangeArrowheads="1"/>
          </p:cNvSpPr>
          <p:nvPr/>
        </p:nvSpPr>
        <p:spPr bwMode="auto">
          <a:xfrm>
            <a:off x="4" y="3573016"/>
            <a:ext cx="723293" cy="457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2" tIns="45573" rIns="91142" bIns="45573">
            <a:spAutoFit/>
          </a:bodyPr>
          <a:lstStyle/>
          <a:p>
            <a:r>
              <a:rPr lang="en-US" b="1" i="0" dirty="0"/>
              <a:t>CR</a:t>
            </a:r>
            <a:endParaRPr lang="en-US" dirty="0"/>
          </a:p>
        </p:txBody>
      </p:sp>
      <p:sp>
        <p:nvSpPr>
          <p:cNvPr id="22566" name="Rectangle 40"/>
          <p:cNvSpPr>
            <a:spLocks noChangeArrowheads="1"/>
          </p:cNvSpPr>
          <p:nvPr/>
        </p:nvSpPr>
        <p:spPr bwMode="auto">
          <a:xfrm>
            <a:off x="2915816" y="5336383"/>
            <a:ext cx="3526904" cy="396875"/>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142" tIns="45573" rIns="91142" bIns="45573">
            <a:spAutoFit/>
          </a:bodyPr>
          <a:lstStyle/>
          <a:p>
            <a:pPr algn="ctr"/>
            <a:r>
              <a:rPr lang="en-US" sz="2000" i="0"/>
              <a:t>IceCube</a:t>
            </a:r>
            <a:endParaRPr lang="en-US"/>
          </a:p>
        </p:txBody>
      </p:sp>
      <p:sp>
        <p:nvSpPr>
          <p:cNvPr id="22569" name="Rectangle 43"/>
          <p:cNvSpPr>
            <a:spLocks noChangeArrowheads="1"/>
          </p:cNvSpPr>
          <p:nvPr/>
        </p:nvSpPr>
        <p:spPr bwMode="auto">
          <a:xfrm>
            <a:off x="7748757" y="6284168"/>
            <a:ext cx="187049" cy="457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2" tIns="45573" rIns="91142" bIns="45573">
            <a:spAutoFit/>
          </a:bodyPr>
          <a:lstStyle/>
          <a:p>
            <a:endParaRPr lang="en-US"/>
          </a:p>
        </p:txBody>
      </p:sp>
      <p:sp>
        <p:nvSpPr>
          <p:cNvPr id="22570" name="Rectangle 44"/>
          <p:cNvSpPr>
            <a:spLocks noChangeArrowheads="1"/>
          </p:cNvSpPr>
          <p:nvPr/>
        </p:nvSpPr>
        <p:spPr bwMode="auto">
          <a:xfrm>
            <a:off x="6012161" y="5301208"/>
            <a:ext cx="1872208" cy="39687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142" tIns="45573" rIns="91142" bIns="45573">
            <a:spAutoFit/>
          </a:bodyPr>
          <a:lstStyle/>
          <a:p>
            <a:pPr algn="ctr"/>
            <a:r>
              <a:rPr lang="en-US" sz="2000" i="0" dirty="0"/>
              <a:t>ARA</a:t>
            </a:r>
            <a:endParaRPr lang="en-US" dirty="0"/>
          </a:p>
        </p:txBody>
      </p:sp>
      <p:sp>
        <p:nvSpPr>
          <p:cNvPr id="22571" name="Rectangle 45"/>
          <p:cNvSpPr>
            <a:spLocks noChangeArrowheads="1"/>
          </p:cNvSpPr>
          <p:nvPr/>
        </p:nvSpPr>
        <p:spPr bwMode="auto">
          <a:xfrm>
            <a:off x="5940152" y="2924945"/>
            <a:ext cx="1584176" cy="396875"/>
          </a:xfrm>
          <a:prstGeom prst="rect">
            <a:avLst/>
          </a:prstGeom>
          <a:pattFill prst="wdUpDiag">
            <a:fgClr>
              <a:srgbClr val="FF0080"/>
            </a:fgClr>
            <a:bgClr>
              <a:schemeClr val="bg1"/>
            </a:bgClr>
          </a:pattFill>
          <a:ln>
            <a:noFill/>
          </a:ln>
        </p:spPr>
        <p:txBody>
          <a:bodyPr wrap="square" lIns="91142" tIns="45573" rIns="91142" bIns="45573">
            <a:spAutoFit/>
          </a:bodyPr>
          <a:lstStyle/>
          <a:p>
            <a:pPr algn="ctr"/>
            <a:r>
              <a:rPr lang="en-US" sz="2000" i="0" dirty="0"/>
              <a:t>TA</a:t>
            </a:r>
            <a:endParaRPr lang="en-US" dirty="0"/>
          </a:p>
        </p:txBody>
      </p:sp>
      <p:sp>
        <p:nvSpPr>
          <p:cNvPr id="22572" name="Rectangle 46"/>
          <p:cNvSpPr>
            <a:spLocks noChangeArrowheads="1"/>
          </p:cNvSpPr>
          <p:nvPr/>
        </p:nvSpPr>
        <p:spPr bwMode="auto">
          <a:xfrm>
            <a:off x="5559672" y="3996532"/>
            <a:ext cx="2036664" cy="396875"/>
          </a:xfrm>
          <a:prstGeom prst="rect">
            <a:avLst/>
          </a:prstGeom>
          <a:solidFill>
            <a:srgbClr val="FF0000"/>
          </a:solidFill>
          <a:ln>
            <a:noFill/>
          </a:ln>
        </p:spPr>
        <p:txBody>
          <a:bodyPr wrap="square" lIns="91142" tIns="45573" rIns="91142" bIns="45573">
            <a:spAutoFit/>
          </a:bodyPr>
          <a:lstStyle/>
          <a:p>
            <a:pPr algn="ctr"/>
            <a:r>
              <a:rPr lang="en-US" sz="2000" i="0" dirty="0"/>
              <a:t>Auger </a:t>
            </a:r>
            <a:endParaRPr lang="en-US" dirty="0"/>
          </a:p>
        </p:txBody>
      </p:sp>
      <p:sp>
        <p:nvSpPr>
          <p:cNvPr id="22573" name="Rectangle 47"/>
          <p:cNvSpPr>
            <a:spLocks noChangeArrowheads="1"/>
          </p:cNvSpPr>
          <p:nvPr/>
        </p:nvSpPr>
        <p:spPr bwMode="auto">
          <a:xfrm>
            <a:off x="5940152" y="2564908"/>
            <a:ext cx="1728192" cy="396875"/>
          </a:xfrm>
          <a:prstGeom prst="rect">
            <a:avLst/>
          </a:prstGeom>
          <a:pattFill prst="wdUpDiag">
            <a:fgClr>
              <a:srgbClr val="FF0000"/>
            </a:fgClr>
            <a:bgClr>
              <a:schemeClr val="bg1"/>
            </a:bgClr>
          </a:pattFill>
          <a:ln>
            <a:noFill/>
          </a:ln>
        </p:spPr>
        <p:txBody>
          <a:bodyPr wrap="square" lIns="91142" tIns="45573" rIns="91142" bIns="45573">
            <a:spAutoFit/>
          </a:bodyPr>
          <a:lstStyle/>
          <a:p>
            <a:pPr algn="ctr"/>
            <a:r>
              <a:rPr lang="en-US" sz="2000" i="0" dirty="0"/>
              <a:t>Auger </a:t>
            </a:r>
            <a:endParaRPr lang="en-US" dirty="0"/>
          </a:p>
        </p:txBody>
      </p:sp>
      <p:sp>
        <p:nvSpPr>
          <p:cNvPr id="22574" name="Rectangle 48"/>
          <p:cNvSpPr>
            <a:spLocks noChangeArrowheads="1"/>
          </p:cNvSpPr>
          <p:nvPr/>
        </p:nvSpPr>
        <p:spPr bwMode="auto">
          <a:xfrm>
            <a:off x="179512" y="2600078"/>
            <a:ext cx="1066800" cy="707886"/>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142" tIns="45573" rIns="91142" bIns="45573">
            <a:spAutoFit/>
          </a:bodyPr>
          <a:lstStyle/>
          <a:p>
            <a:r>
              <a:rPr lang="en-US" sz="2000" i="0" dirty="0"/>
              <a:t>Gamma 400</a:t>
            </a:r>
            <a:endParaRPr lang="en-US" dirty="0"/>
          </a:p>
        </p:txBody>
      </p:sp>
      <p:sp>
        <p:nvSpPr>
          <p:cNvPr id="22576" name="Rectangle 51"/>
          <p:cNvSpPr>
            <a:spLocks noChangeArrowheads="1"/>
          </p:cNvSpPr>
          <p:nvPr/>
        </p:nvSpPr>
        <p:spPr bwMode="auto">
          <a:xfrm>
            <a:off x="3563888" y="2564932"/>
            <a:ext cx="23622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142" tIns="45573" rIns="91142" bIns="45573">
            <a:spAutoFit/>
          </a:bodyPr>
          <a:lstStyle/>
          <a:p>
            <a:pPr algn="ctr"/>
            <a:r>
              <a:rPr lang="en-US" i="0">
                <a:sym typeface="Symbol" charset="0"/>
              </a:rPr>
              <a:t> desert</a:t>
            </a:r>
            <a:endParaRPr lang="en-US" i="0"/>
          </a:p>
        </p:txBody>
      </p:sp>
      <p:sp>
        <p:nvSpPr>
          <p:cNvPr id="65" name="Rectangle 9"/>
          <p:cNvSpPr>
            <a:spLocks noChangeArrowheads="1"/>
          </p:cNvSpPr>
          <p:nvPr/>
        </p:nvSpPr>
        <p:spPr bwMode="auto">
          <a:xfrm>
            <a:off x="1" y="1628804"/>
            <a:ext cx="775708" cy="457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2" tIns="45573" rIns="91142" bIns="45573">
            <a:spAutoFit/>
          </a:bodyPr>
          <a:lstStyle/>
          <a:p>
            <a:r>
              <a:rPr lang="en-US" i="0" dirty="0" err="1" smtClean="0"/>
              <a:t>GeV</a:t>
            </a:r>
            <a:endParaRPr lang="en-US" i="0" dirty="0"/>
          </a:p>
        </p:txBody>
      </p:sp>
      <p:sp>
        <p:nvSpPr>
          <p:cNvPr id="67" name="Rectangle 45"/>
          <p:cNvSpPr>
            <a:spLocks noChangeArrowheads="1"/>
          </p:cNvSpPr>
          <p:nvPr/>
        </p:nvSpPr>
        <p:spPr bwMode="auto">
          <a:xfrm>
            <a:off x="5580112" y="4400278"/>
            <a:ext cx="1872208" cy="396875"/>
          </a:xfrm>
          <a:prstGeom prst="rect">
            <a:avLst/>
          </a:prstGeom>
          <a:solidFill>
            <a:srgbClr val="800040"/>
          </a:solidFill>
          <a:ln>
            <a:noFill/>
          </a:ln>
        </p:spPr>
        <p:txBody>
          <a:bodyPr wrap="square" lIns="91142" tIns="45573" rIns="91142" bIns="45573">
            <a:spAutoFit/>
          </a:bodyPr>
          <a:lstStyle/>
          <a:p>
            <a:pPr algn="ctr"/>
            <a:r>
              <a:rPr lang="en-US" sz="2000" i="0" dirty="0"/>
              <a:t>TA</a:t>
            </a:r>
            <a:endParaRPr lang="en-US" dirty="0"/>
          </a:p>
        </p:txBody>
      </p:sp>
      <p:sp>
        <p:nvSpPr>
          <p:cNvPr id="70" name="Rectangle 46"/>
          <p:cNvSpPr>
            <a:spLocks noChangeArrowheads="1"/>
          </p:cNvSpPr>
          <p:nvPr/>
        </p:nvSpPr>
        <p:spPr bwMode="auto">
          <a:xfrm>
            <a:off x="3995936" y="4005065"/>
            <a:ext cx="1676624" cy="396875"/>
          </a:xfrm>
          <a:prstGeom prst="rect">
            <a:avLst/>
          </a:prstGeom>
          <a:solidFill>
            <a:srgbClr val="FF6666"/>
          </a:solidFill>
          <a:ln>
            <a:noFill/>
          </a:ln>
        </p:spPr>
        <p:txBody>
          <a:bodyPr wrap="square" lIns="91142" tIns="45573" rIns="91142" bIns="45573">
            <a:spAutoFit/>
          </a:bodyPr>
          <a:lstStyle/>
          <a:p>
            <a:pPr algn="ctr"/>
            <a:r>
              <a:rPr lang="en-US" sz="2000" i="0" dirty="0"/>
              <a:t>KASCADE</a:t>
            </a:r>
            <a:endParaRPr lang="en-US" dirty="0"/>
          </a:p>
        </p:txBody>
      </p:sp>
      <p:sp>
        <p:nvSpPr>
          <p:cNvPr id="71" name="Rectangle 52"/>
          <p:cNvSpPr>
            <a:spLocks noChangeArrowheads="1"/>
          </p:cNvSpPr>
          <p:nvPr/>
        </p:nvSpPr>
        <p:spPr bwMode="auto">
          <a:xfrm>
            <a:off x="4067944" y="4397042"/>
            <a:ext cx="1512168" cy="400110"/>
          </a:xfrm>
          <a:prstGeom prst="rect">
            <a:avLst/>
          </a:prstGeom>
          <a:solidFill>
            <a:srgbClr val="FFCC66"/>
          </a:solidFill>
          <a:ln>
            <a:noFill/>
          </a:ln>
        </p:spPr>
        <p:txBody>
          <a:bodyPr wrap="square" lIns="91142" tIns="45573" rIns="91142" bIns="45573">
            <a:spAutoFit/>
          </a:bodyPr>
          <a:lstStyle/>
          <a:p>
            <a:pPr algn="ctr"/>
            <a:r>
              <a:rPr lang="en-US" sz="2000" i="0" dirty="0" err="1"/>
              <a:t>IceTop</a:t>
            </a:r>
            <a:endParaRPr lang="en-US" dirty="0"/>
          </a:p>
        </p:txBody>
      </p:sp>
      <p:sp>
        <p:nvSpPr>
          <p:cNvPr id="73" name="Rectangle 61"/>
          <p:cNvSpPr>
            <a:spLocks noChangeArrowheads="1"/>
          </p:cNvSpPr>
          <p:nvPr/>
        </p:nvSpPr>
        <p:spPr bwMode="auto">
          <a:xfrm>
            <a:off x="1115616" y="2600077"/>
            <a:ext cx="2376264" cy="396875"/>
          </a:xfrm>
          <a:prstGeom prst="rect">
            <a:avLst/>
          </a:prstGeom>
          <a:solidFill>
            <a:srgbClr val="008080"/>
          </a:solidFill>
          <a:ln>
            <a:noFill/>
          </a:ln>
        </p:spPr>
        <p:txBody>
          <a:bodyPr wrap="square" lIns="91142" tIns="45573" rIns="91142" bIns="45573">
            <a:spAutoFit/>
          </a:bodyPr>
          <a:lstStyle/>
          <a:p>
            <a:pPr algn="ctr"/>
            <a:r>
              <a:rPr lang="en-US" sz="2000" i="0" dirty="0"/>
              <a:t>CTA</a:t>
            </a:r>
            <a:endParaRPr lang="en-US" dirty="0"/>
          </a:p>
        </p:txBody>
      </p:sp>
      <p:sp>
        <p:nvSpPr>
          <p:cNvPr id="75" name="Rectangle 61"/>
          <p:cNvSpPr>
            <a:spLocks noChangeArrowheads="1"/>
          </p:cNvSpPr>
          <p:nvPr/>
        </p:nvSpPr>
        <p:spPr bwMode="auto">
          <a:xfrm>
            <a:off x="2123729" y="2996953"/>
            <a:ext cx="1728192" cy="396875"/>
          </a:xfrm>
          <a:prstGeom prst="rect">
            <a:avLst/>
          </a:prstGeom>
          <a:solidFill>
            <a:srgbClr val="808000"/>
          </a:solidFill>
          <a:ln>
            <a:noFill/>
          </a:ln>
        </p:spPr>
        <p:txBody>
          <a:bodyPr wrap="square" lIns="91142" tIns="45573" rIns="91142" bIns="45573">
            <a:spAutoFit/>
          </a:bodyPr>
          <a:lstStyle/>
          <a:p>
            <a:pPr algn="ctr"/>
            <a:r>
              <a:rPr lang="en-US" sz="2000" i="0" dirty="0"/>
              <a:t>HAWC</a:t>
            </a:r>
            <a:endParaRPr lang="en-US" dirty="0"/>
          </a:p>
        </p:txBody>
      </p:sp>
      <p:sp>
        <p:nvSpPr>
          <p:cNvPr id="79" name="Rectangle 47"/>
          <p:cNvSpPr>
            <a:spLocks noChangeArrowheads="1"/>
          </p:cNvSpPr>
          <p:nvPr/>
        </p:nvSpPr>
        <p:spPr bwMode="auto">
          <a:xfrm>
            <a:off x="5724129" y="6093298"/>
            <a:ext cx="1728192" cy="396875"/>
          </a:xfrm>
          <a:prstGeom prst="rect">
            <a:avLst/>
          </a:prstGeom>
          <a:pattFill prst="wdUpDiag">
            <a:fgClr>
              <a:srgbClr val="FF0000"/>
            </a:fgClr>
            <a:bgClr>
              <a:schemeClr val="bg1"/>
            </a:bgClr>
          </a:pattFill>
          <a:ln>
            <a:noFill/>
          </a:ln>
        </p:spPr>
        <p:txBody>
          <a:bodyPr wrap="square" lIns="91142" tIns="45573" rIns="91142" bIns="45573">
            <a:spAutoFit/>
          </a:bodyPr>
          <a:lstStyle/>
          <a:p>
            <a:pPr algn="ctr"/>
            <a:r>
              <a:rPr lang="en-US" sz="2000" i="0" dirty="0"/>
              <a:t>Auger/TA </a:t>
            </a:r>
            <a:endParaRPr lang="en-US" dirty="0"/>
          </a:p>
        </p:txBody>
      </p:sp>
      <p:sp>
        <p:nvSpPr>
          <p:cNvPr id="80" name="Rectangle 46"/>
          <p:cNvSpPr>
            <a:spLocks noChangeArrowheads="1"/>
          </p:cNvSpPr>
          <p:nvPr/>
        </p:nvSpPr>
        <p:spPr bwMode="auto">
          <a:xfrm>
            <a:off x="1691680" y="4037002"/>
            <a:ext cx="1728192" cy="400110"/>
          </a:xfrm>
          <a:prstGeom prst="rect">
            <a:avLst/>
          </a:prstGeom>
          <a:solidFill>
            <a:srgbClr val="800000"/>
          </a:solidFill>
          <a:ln>
            <a:noFill/>
          </a:ln>
        </p:spPr>
        <p:txBody>
          <a:bodyPr wrap="square" lIns="91142" tIns="45573" rIns="91142" bIns="45573">
            <a:spAutoFit/>
          </a:bodyPr>
          <a:lstStyle/>
          <a:p>
            <a:pPr algn="ctr"/>
            <a:r>
              <a:rPr lang="en-US" sz="2000" i="0" dirty="0"/>
              <a:t>ISS-CREAM</a:t>
            </a:r>
            <a:endParaRPr lang="en-US" dirty="0"/>
          </a:p>
        </p:txBody>
      </p:sp>
      <p:sp>
        <p:nvSpPr>
          <p:cNvPr id="81" name="Rectangle 46"/>
          <p:cNvSpPr>
            <a:spLocks noChangeArrowheads="1"/>
          </p:cNvSpPr>
          <p:nvPr/>
        </p:nvSpPr>
        <p:spPr bwMode="auto">
          <a:xfrm>
            <a:off x="0" y="4040240"/>
            <a:ext cx="1691680" cy="39687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142" tIns="45573" rIns="91142" bIns="45573">
            <a:spAutoFit/>
          </a:bodyPr>
          <a:lstStyle/>
          <a:p>
            <a:pPr algn="ctr"/>
            <a:r>
              <a:rPr lang="en-US" sz="2000" i="0" dirty="0"/>
              <a:t>AMS</a:t>
            </a:r>
            <a:endParaRPr lang="en-US" dirty="0"/>
          </a:p>
        </p:txBody>
      </p:sp>
      <p:sp>
        <p:nvSpPr>
          <p:cNvPr id="61" name="Rectangle 46"/>
          <p:cNvSpPr>
            <a:spLocks noChangeArrowheads="1"/>
          </p:cNvSpPr>
          <p:nvPr/>
        </p:nvSpPr>
        <p:spPr bwMode="auto">
          <a:xfrm>
            <a:off x="539552" y="4437112"/>
            <a:ext cx="1728192" cy="400110"/>
          </a:xfrm>
          <a:prstGeom prst="rect">
            <a:avLst/>
          </a:prstGeom>
          <a:solidFill>
            <a:srgbClr val="804000"/>
          </a:solidFill>
          <a:ln>
            <a:noFill/>
          </a:ln>
        </p:spPr>
        <p:txBody>
          <a:bodyPr wrap="square" lIns="91142" tIns="45573" rIns="91142" bIns="45573">
            <a:spAutoFit/>
          </a:bodyPr>
          <a:lstStyle/>
          <a:p>
            <a:pPr algn="ctr"/>
            <a:r>
              <a:rPr lang="en-US" sz="2000" i="0" dirty="0"/>
              <a:t>CALET</a:t>
            </a:r>
            <a:endParaRPr lang="en-US" dirty="0"/>
          </a:p>
        </p:txBody>
      </p:sp>
      <p:sp>
        <p:nvSpPr>
          <p:cNvPr id="62" name="Rectangle 56"/>
          <p:cNvSpPr>
            <a:spLocks noChangeArrowheads="1"/>
          </p:cNvSpPr>
          <p:nvPr/>
        </p:nvSpPr>
        <p:spPr bwMode="auto">
          <a:xfrm>
            <a:off x="7164288" y="4293096"/>
            <a:ext cx="1524000" cy="396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142" tIns="45573" rIns="91142" bIns="45573">
            <a:spAutoFit/>
          </a:bodyPr>
          <a:lstStyle/>
          <a:p>
            <a:pPr algn="ctr"/>
            <a:r>
              <a:rPr lang="en-US" sz="2000" i="0" dirty="0">
                <a:solidFill>
                  <a:srgbClr val="000000"/>
                </a:solidFill>
              </a:rPr>
              <a:t>JEM </a:t>
            </a:r>
            <a:r>
              <a:rPr lang="en-US" sz="2000" i="0" dirty="0">
                <a:solidFill>
                  <a:schemeClr val="bg1"/>
                </a:solidFill>
              </a:rPr>
              <a:t>EUSO</a:t>
            </a:r>
            <a:endParaRPr lang="en-US" dirty="0">
              <a:solidFill>
                <a:schemeClr val="bg1"/>
              </a:solidFill>
            </a:endParaRPr>
          </a:p>
        </p:txBody>
      </p:sp>
      <p:sp>
        <p:nvSpPr>
          <p:cNvPr id="68" name="Rectangle 56"/>
          <p:cNvSpPr>
            <a:spLocks noChangeArrowheads="1"/>
          </p:cNvSpPr>
          <p:nvPr/>
        </p:nvSpPr>
        <p:spPr bwMode="auto">
          <a:xfrm>
            <a:off x="7236296" y="2780930"/>
            <a:ext cx="1524000" cy="396875"/>
          </a:xfrm>
          <a:prstGeom prst="rect">
            <a:avLst/>
          </a:prstGeom>
          <a:pattFill prst="wdDnDiag">
            <a:fgClr>
              <a:srgbClr val="FFFF00"/>
            </a:fgClr>
            <a:bgClr>
              <a:schemeClr val="bg1"/>
            </a:bgClr>
          </a:pattFill>
          <a:ln>
            <a:noFill/>
          </a:ln>
        </p:spPr>
        <p:txBody>
          <a:bodyPr lIns="91142" tIns="45573" rIns="91142" bIns="45573">
            <a:spAutoFit/>
          </a:bodyPr>
          <a:lstStyle/>
          <a:p>
            <a:pPr algn="ctr"/>
            <a:r>
              <a:rPr lang="en-US" sz="2000" i="0" dirty="0"/>
              <a:t>JEM EUSO</a:t>
            </a:r>
            <a:endParaRPr lang="en-US" dirty="0"/>
          </a:p>
        </p:txBody>
      </p:sp>
      <p:sp>
        <p:nvSpPr>
          <p:cNvPr id="69" name="Rectangle 44"/>
          <p:cNvSpPr>
            <a:spLocks noChangeArrowheads="1"/>
          </p:cNvSpPr>
          <p:nvPr/>
        </p:nvSpPr>
        <p:spPr bwMode="auto">
          <a:xfrm>
            <a:off x="5940152" y="5661248"/>
            <a:ext cx="1800200" cy="396875"/>
          </a:xfrm>
          <a:prstGeom prst="rect">
            <a:avLst/>
          </a:prstGeom>
          <a:solidFill>
            <a:srgbClr val="6666FF"/>
          </a:solidFill>
          <a:ln>
            <a:noFill/>
          </a:ln>
        </p:spPr>
        <p:txBody>
          <a:bodyPr wrap="square" lIns="91142" tIns="45573" rIns="91142" bIns="45573">
            <a:spAutoFit/>
          </a:bodyPr>
          <a:lstStyle/>
          <a:p>
            <a:pPr algn="ctr"/>
            <a:r>
              <a:rPr lang="en-US" sz="2000" i="0" dirty="0"/>
              <a:t>ARIANNA</a:t>
            </a:r>
            <a:endParaRPr lang="en-US" dirty="0"/>
          </a:p>
        </p:txBody>
      </p:sp>
      <p:sp>
        <p:nvSpPr>
          <p:cNvPr id="74" name="Rectangle 60"/>
          <p:cNvSpPr>
            <a:spLocks noChangeArrowheads="1"/>
          </p:cNvSpPr>
          <p:nvPr/>
        </p:nvSpPr>
        <p:spPr bwMode="auto">
          <a:xfrm>
            <a:off x="2987824" y="5733260"/>
            <a:ext cx="2590800" cy="396875"/>
          </a:xfrm>
          <a:prstGeom prst="rect">
            <a:avLst/>
          </a:prstGeom>
          <a:solidFill>
            <a:srgbClr val="0000FF"/>
          </a:solidFill>
          <a:ln>
            <a:noFill/>
          </a:ln>
        </p:spPr>
        <p:txBody>
          <a:bodyPr lIns="91142" tIns="45573" rIns="91142" bIns="45573">
            <a:spAutoFit/>
          </a:bodyPr>
          <a:lstStyle/>
          <a:p>
            <a:pPr algn="ctr"/>
            <a:r>
              <a:rPr lang="en-US" sz="2000" i="0" dirty="0"/>
              <a:t>KM3Net</a:t>
            </a:r>
            <a:endParaRPr lang="en-US" dirty="0"/>
          </a:p>
        </p:txBody>
      </p:sp>
      <p:sp>
        <p:nvSpPr>
          <p:cNvPr id="82" name="Rectangle 56"/>
          <p:cNvSpPr>
            <a:spLocks noChangeArrowheads="1"/>
          </p:cNvSpPr>
          <p:nvPr/>
        </p:nvSpPr>
        <p:spPr bwMode="auto">
          <a:xfrm>
            <a:off x="7380312" y="5949283"/>
            <a:ext cx="1524000" cy="396875"/>
          </a:xfrm>
          <a:prstGeom prst="rect">
            <a:avLst/>
          </a:prstGeom>
          <a:pattFill prst="wdDnDiag">
            <a:fgClr>
              <a:srgbClr val="FFFF00"/>
            </a:fgClr>
            <a:bgClr>
              <a:schemeClr val="bg1"/>
            </a:bgClr>
          </a:pattFill>
          <a:ln>
            <a:noFill/>
          </a:ln>
        </p:spPr>
        <p:txBody>
          <a:bodyPr lIns="91142" tIns="45573" rIns="91142" bIns="45573">
            <a:spAutoFit/>
          </a:bodyPr>
          <a:lstStyle/>
          <a:p>
            <a:pPr algn="ctr"/>
            <a:r>
              <a:rPr lang="en-US" sz="2000" i="0" dirty="0"/>
              <a:t>JEM EUSO</a:t>
            </a:r>
            <a:endParaRPr lang="en-US" dirty="0"/>
          </a:p>
        </p:txBody>
      </p:sp>
    </p:spTree>
    <p:extLst>
      <p:ext uri="{BB962C8B-B14F-4D97-AF65-F5344CB8AC3E}">
        <p14:creationId xmlns:p14="http://schemas.microsoft.com/office/powerpoint/2010/main" val="351763125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is the easiest Cosmic Particle or “</a:t>
            </a:r>
            <a:r>
              <a:rPr lang="en-US" sz="2300" dirty="0" err="1"/>
              <a:t>Astroparticle</a:t>
            </a:r>
            <a:r>
              <a:rPr lang="en-US" sz="2300" dirty="0"/>
              <a:t>” to detect? </a:t>
            </a:r>
            <a:r>
              <a:rPr lang="en-US" sz="2300" dirty="0">
                <a:solidFill>
                  <a:schemeClr val="tx1"/>
                </a:solidFill>
              </a:rPr>
              <a:t>Photon!</a:t>
            </a:r>
            <a:br>
              <a:rPr lang="en-US" sz="2300" dirty="0">
                <a:solidFill>
                  <a:schemeClr val="tx1"/>
                </a:solidFill>
              </a:rPr>
            </a:br>
            <a:r>
              <a:rPr lang="en-US" sz="2300" dirty="0"/>
              <a:t/>
            </a:r>
            <a:br>
              <a:rPr lang="en-US" sz="2300" dirty="0"/>
            </a:br>
            <a:r>
              <a:rPr lang="en-US" sz="2300" dirty="0"/>
              <a:t>In what Energy range do we observe them?</a:t>
            </a:r>
            <a:br>
              <a:rPr lang="en-US" sz="2300" dirty="0"/>
            </a:br>
            <a:r>
              <a:rPr lang="en-US" sz="2300" b="0" dirty="0">
                <a:solidFill>
                  <a:srgbClr val="FFFFFF"/>
                </a:solidFill>
              </a:rPr>
              <a:t>10</a:t>
            </a:r>
            <a:r>
              <a:rPr lang="en-US" sz="2300" b="0" baseline="30000" dirty="0">
                <a:solidFill>
                  <a:srgbClr val="FFFFFF"/>
                </a:solidFill>
              </a:rPr>
              <a:t>-9</a:t>
            </a:r>
            <a:r>
              <a:rPr lang="en-US" sz="2300" b="0" dirty="0">
                <a:solidFill>
                  <a:srgbClr val="FFFFFF"/>
                </a:solidFill>
              </a:rPr>
              <a:t> </a:t>
            </a:r>
            <a:r>
              <a:rPr lang="en-US" sz="2300" b="0" dirty="0" err="1">
                <a:solidFill>
                  <a:srgbClr val="FFFFFF"/>
                </a:solidFill>
              </a:rPr>
              <a:t>eV</a:t>
            </a:r>
            <a:r>
              <a:rPr lang="en-US" sz="2300" b="0" dirty="0">
                <a:solidFill>
                  <a:srgbClr val="FFFFFF"/>
                </a:solidFill>
              </a:rPr>
              <a:t> to 10</a:t>
            </a:r>
            <a:r>
              <a:rPr lang="en-US" sz="2300" b="0" baseline="30000" dirty="0">
                <a:solidFill>
                  <a:srgbClr val="FFFFFF"/>
                </a:solidFill>
              </a:rPr>
              <a:t>14</a:t>
            </a:r>
            <a:r>
              <a:rPr lang="en-US" sz="2300" b="0" dirty="0">
                <a:solidFill>
                  <a:srgbClr val="FFFFFF"/>
                </a:solidFill>
              </a:rPr>
              <a:t> </a:t>
            </a:r>
            <a:r>
              <a:rPr lang="en-US" sz="2300" b="0" dirty="0" err="1">
                <a:solidFill>
                  <a:srgbClr val="FFFFFF"/>
                </a:solidFill>
              </a:rPr>
              <a:t>eV</a:t>
            </a:r>
            <a:r>
              <a:rPr lang="en-US" sz="2300" b="0" dirty="0">
                <a:solidFill>
                  <a:srgbClr val="FFFFFF"/>
                </a:solidFill>
              </a:rPr>
              <a:t>    (1 </a:t>
            </a:r>
            <a:r>
              <a:rPr lang="en-US" sz="2300" b="0" dirty="0" err="1">
                <a:solidFill>
                  <a:srgbClr val="FFFFFF"/>
                </a:solidFill>
              </a:rPr>
              <a:t>eV</a:t>
            </a:r>
            <a:r>
              <a:rPr lang="en-US" sz="2300" b="0" dirty="0">
                <a:solidFill>
                  <a:srgbClr val="FFFFFF"/>
                </a:solidFill>
              </a:rPr>
              <a:t> = 2.4 10</a:t>
            </a:r>
            <a:r>
              <a:rPr lang="en-US" sz="2300" b="0" baseline="30000" dirty="0">
                <a:solidFill>
                  <a:srgbClr val="FFFFFF"/>
                </a:solidFill>
              </a:rPr>
              <a:t>14</a:t>
            </a:r>
            <a:r>
              <a:rPr lang="en-US" sz="2300" b="0" dirty="0">
                <a:solidFill>
                  <a:srgbClr val="FFFFFF"/>
                </a:solidFill>
              </a:rPr>
              <a:t> Hz)</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dirty="0"/>
              <a:t>How far can we observe them from?</a:t>
            </a:r>
            <a:br>
              <a:rPr lang="en-US" sz="2300" dirty="0"/>
            </a:br>
            <a:r>
              <a:rPr lang="en-US" sz="2300" b="0" dirty="0">
                <a:solidFill>
                  <a:srgbClr val="FFFFFF"/>
                </a:solidFill>
              </a:rPr>
              <a:t>z = 1100 (</a:t>
            </a:r>
            <a:r>
              <a:rPr lang="en-US" sz="2300" b="0" dirty="0" err="1">
                <a:solidFill>
                  <a:srgbClr val="FFFFFF"/>
                </a:solidFill>
              </a:rPr>
              <a:t>E</a:t>
            </a:r>
            <a:r>
              <a:rPr lang="en-US" sz="2300" b="0" baseline="-25000" dirty="0" err="1">
                <a:solidFill>
                  <a:srgbClr val="FFFFFF"/>
                </a:solidFill>
              </a:rPr>
              <a:t>cmb</a:t>
            </a:r>
            <a:r>
              <a:rPr lang="en-US" sz="2300" b="0" dirty="0">
                <a:solidFill>
                  <a:srgbClr val="FFFFFF"/>
                </a:solidFill>
                <a:latin typeface="+mn-lt"/>
              </a:rPr>
              <a:t>~</a:t>
            </a:r>
            <a:r>
              <a:rPr lang="en-US" sz="2300" b="0" dirty="0">
                <a:solidFill>
                  <a:srgbClr val="FFFFFF"/>
                </a:solidFill>
              </a:rPr>
              <a:t> 10</a:t>
            </a:r>
            <a:r>
              <a:rPr lang="en-US" sz="2300" b="0" baseline="30000" dirty="0">
                <a:solidFill>
                  <a:srgbClr val="FFFFFF"/>
                </a:solidFill>
              </a:rPr>
              <a:t>-3 </a:t>
            </a:r>
            <a:r>
              <a:rPr lang="en-US" sz="2300" b="0" dirty="0" err="1">
                <a:solidFill>
                  <a:srgbClr val="FFFFFF"/>
                </a:solidFill>
              </a:rPr>
              <a:t>eV</a:t>
            </a:r>
            <a:r>
              <a:rPr lang="en-US" sz="2300" b="0" dirty="0">
                <a:solidFill>
                  <a:srgbClr val="FFFFFF"/>
                </a:solidFill>
              </a:rPr>
              <a:t>) </a:t>
            </a:r>
            <a:br>
              <a:rPr lang="en-US" sz="2300" b="0" dirty="0">
                <a:solidFill>
                  <a:srgbClr val="FFFFFF"/>
                </a:solidFill>
              </a:rPr>
            </a:br>
            <a:r>
              <a:rPr lang="en-US" sz="2300" b="0" dirty="0">
                <a:solidFill>
                  <a:srgbClr val="FFFFFF"/>
                </a:solidFill>
              </a:rPr>
              <a:t>Galactic Sources (E </a:t>
            </a:r>
            <a:r>
              <a:rPr lang="en-US" sz="2300" b="0" dirty="0">
                <a:solidFill>
                  <a:srgbClr val="FFFFFF"/>
                </a:solidFill>
                <a:latin typeface="+mn-lt"/>
              </a:rPr>
              <a:t>~</a:t>
            </a:r>
            <a:r>
              <a:rPr lang="en-US" sz="2300" b="0" dirty="0">
                <a:solidFill>
                  <a:srgbClr val="FFFFFF"/>
                </a:solidFill>
              </a:rPr>
              <a:t> 100 </a:t>
            </a:r>
            <a:r>
              <a:rPr lang="en-US" sz="2300" b="0" dirty="0" err="1">
                <a:solidFill>
                  <a:srgbClr val="FFFFFF"/>
                </a:solidFill>
              </a:rPr>
              <a:t>TeV</a:t>
            </a:r>
            <a:r>
              <a:rPr lang="en-US" sz="2300" b="0" dirty="0">
                <a:solidFill>
                  <a:srgbClr val="FFFFFF"/>
                </a:solidFill>
              </a:rPr>
              <a:t>)</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dirty="0"/>
              <a:t>At High Energies, how are they generated? </a:t>
            </a:r>
            <a:br>
              <a:rPr lang="en-US" sz="2300" dirty="0"/>
            </a:br>
            <a:r>
              <a:rPr lang="en-US" sz="2300" b="0" dirty="0">
                <a:solidFill>
                  <a:srgbClr val="FFFFFF"/>
                </a:solidFill>
              </a:rPr>
              <a:t>Electromagnetic &amp; </a:t>
            </a:r>
            <a:r>
              <a:rPr lang="en-US" sz="2300" b="0" dirty="0" err="1">
                <a:solidFill>
                  <a:srgbClr val="FFFFFF"/>
                </a:solidFill>
              </a:rPr>
              <a:t>Hadronic</a:t>
            </a:r>
            <a:r>
              <a:rPr lang="en-US" sz="2300" b="0" dirty="0">
                <a:solidFill>
                  <a:srgbClr val="FFFFFF"/>
                </a:solidFill>
              </a:rPr>
              <a:t> (π prod) processes</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endParaRPr lang="en-US" sz="2300" dirty="0">
              <a:solidFill>
                <a:srgbClr val="FFFFFF"/>
              </a:solidFill>
            </a:endParaRPr>
          </a:p>
        </p:txBody>
      </p:sp>
    </p:spTree>
    <p:extLst>
      <p:ext uri="{BB962C8B-B14F-4D97-AF65-F5344CB8AC3E}">
        <p14:creationId xmlns:p14="http://schemas.microsoft.com/office/powerpoint/2010/main" val="3429199787"/>
      </p:ext>
    </p:extLst>
  </p:cSld>
  <p:clrMapOvr>
    <a:masterClrMapping/>
  </p:clrMapOvr>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SS_UHECR.jpg"/>
          <p:cNvPicPr>
            <a:picLocks noGrp="1" noChangeAspect="1"/>
          </p:cNvPicPr>
          <p:nvPr>
            <p:ph idx="1"/>
          </p:nvPr>
        </p:nvPicPr>
        <p:blipFill>
          <a:blip r:embed="rId2">
            <a:extLst>
              <a:ext uri="{28A0092B-C50C-407E-A947-70E740481C1C}">
                <a14:useLocalDpi xmlns:a14="http://schemas.microsoft.com/office/drawing/2010/main" val="0"/>
              </a:ext>
            </a:extLst>
          </a:blip>
          <a:srcRect t="3630" b="3630"/>
          <a:stretch>
            <a:fillRect/>
          </a:stretch>
        </p:blipFill>
        <p:spPr>
          <a:xfrm>
            <a:off x="-24501" y="61567"/>
            <a:ext cx="9168501" cy="6796434"/>
          </a:xfrm>
        </p:spPr>
      </p:pic>
      <p:sp>
        <p:nvSpPr>
          <p:cNvPr id="5" name="WordArt 4" descr="Narrow vertical"/>
          <p:cNvSpPr>
            <a:spLocks noChangeArrowheads="1" noChangeShapeType="1" noTextEdit="1"/>
          </p:cNvSpPr>
          <p:nvPr/>
        </p:nvSpPr>
        <p:spPr bwMode="auto">
          <a:xfrm>
            <a:off x="4355979" y="4221088"/>
            <a:ext cx="3973532" cy="1046234"/>
          </a:xfrm>
          <a:prstGeom prst="rect">
            <a:avLst/>
          </a:prstGeom>
          <a:solidFill>
            <a:schemeClr val="accent1">
              <a:lumMod val="85000"/>
              <a:lumOff val="15000"/>
              <a:alpha val="0"/>
            </a:schemeClr>
          </a:solidFill>
        </p:spPr>
        <p:txBody>
          <a:bodyPr wrap="none" lIns="91280" tIns="45641" rIns="91280" bIns="45641" fromWordArt="1">
            <a:prstTxWarp prst="textCurveUp">
              <a:avLst>
                <a:gd name="adj" fmla="val 0"/>
              </a:avLst>
            </a:prstTxWarp>
          </a:bodyPr>
          <a:lstStyle/>
          <a:p>
            <a:pPr algn="ctr"/>
            <a:r>
              <a:rPr lang="en-US" sz="3200" b="1"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Textile"/>
                <a:ea typeface="Textile"/>
                <a:cs typeface="Textile"/>
              </a:rPr>
              <a:t>JEM-EUSO</a:t>
            </a:r>
          </a:p>
        </p:txBody>
      </p:sp>
      <p:sp>
        <p:nvSpPr>
          <p:cNvPr id="6" name="Rectangle 5"/>
          <p:cNvSpPr>
            <a:spLocks noChangeArrowheads="1"/>
          </p:cNvSpPr>
          <p:nvPr/>
        </p:nvSpPr>
        <p:spPr bwMode="auto">
          <a:xfrm>
            <a:off x="179512" y="5726757"/>
            <a:ext cx="9145016" cy="1131247"/>
          </a:xfrm>
          <a:prstGeom prst="rect">
            <a:avLst/>
          </a:prstGeom>
          <a:noFill/>
          <a:ln w="9525">
            <a:noFill/>
            <a:miter lim="800000"/>
            <a:headEnd/>
            <a:tailEnd/>
          </a:ln>
        </p:spPr>
        <p:txBody>
          <a:bodyPr lIns="91924" tIns="45963" rIns="91924" bIns="45963">
            <a:prstTxWarp prst="textNoShape">
              <a:avLst/>
            </a:prstTxWarp>
          </a:bodyPr>
          <a:lstStyle/>
          <a:p>
            <a:pPr algn="ctr">
              <a:spcBef>
                <a:spcPct val="20000"/>
              </a:spcBef>
              <a:buClr>
                <a:schemeClr val="hlink"/>
              </a:buClr>
              <a:buSzPct val="50000"/>
              <a:buFont typeface="Monotype Sorts" pitchFamily="-108" charset="2"/>
              <a:buNone/>
            </a:pPr>
            <a:r>
              <a:rPr lang="en-US" sz="2800" b="1" i="0" dirty="0">
                <a:solidFill>
                  <a:schemeClr val="bg1"/>
                </a:solidFill>
                <a:latin typeface="+mj-lt"/>
              </a:rPr>
              <a:t>Extreme Universe Space Observatory</a:t>
            </a:r>
          </a:p>
          <a:p>
            <a:pPr algn="ctr">
              <a:spcBef>
                <a:spcPct val="20000"/>
              </a:spcBef>
              <a:buClr>
                <a:schemeClr val="hlink"/>
              </a:buClr>
              <a:buSzPct val="50000"/>
              <a:buFont typeface="Monotype Sorts" pitchFamily="-108" charset="2"/>
              <a:buNone/>
            </a:pPr>
            <a:r>
              <a:rPr lang="en-US" sz="2800" b="1" i="0" dirty="0">
                <a:solidFill>
                  <a:schemeClr val="bg1"/>
                </a:solidFill>
                <a:latin typeface="+mj-lt"/>
              </a:rPr>
              <a:t>@ the Japanese Experiment Module of the ISS</a:t>
            </a:r>
          </a:p>
        </p:txBody>
      </p:sp>
    </p:spTree>
    <p:extLst>
      <p:ext uri="{BB962C8B-B14F-4D97-AF65-F5344CB8AC3E}">
        <p14:creationId xmlns:p14="http://schemas.microsoft.com/office/powerpoint/2010/main" val="2326189940"/>
      </p:ext>
    </p:extLst>
  </p:cSld>
  <p:clrMapOvr>
    <a:masterClrMapping/>
  </p:clrMapOvr>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geek.com/wp-content/uploads/2012/09/iss.jpg"/>
          <p:cNvPicPr>
            <a:picLocks noChangeAspect="1" noChangeArrowheads="1"/>
          </p:cNvPicPr>
          <p:nvPr/>
        </p:nvPicPr>
        <p:blipFill>
          <a:blip r:embed="rId3" cstate="print"/>
          <a:srcRect/>
          <a:stretch>
            <a:fillRect/>
          </a:stretch>
        </p:blipFill>
        <p:spPr bwMode="auto">
          <a:xfrm>
            <a:off x="4" y="-10442"/>
            <a:ext cx="9152813" cy="6868443"/>
          </a:xfrm>
          <a:prstGeom prst="rect">
            <a:avLst/>
          </a:prstGeom>
          <a:noFill/>
        </p:spPr>
      </p:pic>
      <p:sp>
        <p:nvSpPr>
          <p:cNvPr id="25605" name="TextBox 4"/>
          <p:cNvSpPr txBox="1">
            <a:spLocks noChangeArrowheads="1"/>
          </p:cNvSpPr>
          <p:nvPr/>
        </p:nvSpPr>
        <p:spPr bwMode="auto">
          <a:xfrm>
            <a:off x="-8813" y="0"/>
            <a:ext cx="91528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195" tIns="45599" rIns="91195" bIns="45599">
            <a:spAutoFit/>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ja-JP" altLang="en-US" sz="2000" dirty="0">
                <a:solidFill>
                  <a:schemeClr val="bg1"/>
                </a:solidFill>
              </a:rPr>
              <a:t>“</a:t>
            </a:r>
            <a:r>
              <a:rPr lang="en-US" sz="2000" dirty="0">
                <a:solidFill>
                  <a:schemeClr val="bg1"/>
                </a:solidFill>
              </a:rPr>
              <a:t>Cosmic Ray Observatory on the ISS</a:t>
            </a:r>
            <a:r>
              <a:rPr lang="ja-JP" altLang="en-US" sz="2000" dirty="0">
                <a:solidFill>
                  <a:schemeClr val="bg1"/>
                </a:solidFill>
              </a:rPr>
              <a:t>”</a:t>
            </a:r>
            <a:endParaRPr lang="en-US" sz="2000" dirty="0">
              <a:solidFill>
                <a:schemeClr val="bg1"/>
              </a:solidFill>
            </a:endParaRPr>
          </a:p>
        </p:txBody>
      </p:sp>
      <p:pic>
        <p:nvPicPr>
          <p:cNvPr id="10"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8450" y="4553585"/>
            <a:ext cx="1895118" cy="1663797"/>
          </a:xfrm>
          <a:prstGeom prst="rect">
            <a:avLst/>
          </a:prstGeom>
          <a:noFill/>
          <a:ln>
            <a:solidFill>
              <a:srgbClr val="FFFF00"/>
            </a:solidFill>
          </a:ln>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51" name="Picture 3" descr="C:\2011USER\USER\AMS\presentations\AMS02Status\Picture1.jpg"/>
          <p:cNvPicPr>
            <a:picLocks noChangeAspect="1" noChangeArrowheads="1"/>
          </p:cNvPicPr>
          <p:nvPr/>
        </p:nvPicPr>
        <p:blipFill>
          <a:blip r:embed="rId5" cstate="print"/>
          <a:srcRect/>
          <a:stretch>
            <a:fillRect/>
          </a:stretch>
        </p:blipFill>
        <p:spPr bwMode="auto">
          <a:xfrm>
            <a:off x="47254" y="971633"/>
            <a:ext cx="1895119" cy="1427103"/>
          </a:xfrm>
          <a:prstGeom prst="rect">
            <a:avLst/>
          </a:prstGeom>
          <a:noFill/>
          <a:ln>
            <a:solidFill>
              <a:srgbClr val="FFFF00"/>
            </a:solidFill>
          </a:ln>
          <a:effectLst>
            <a:glow rad="139700">
              <a:schemeClr val="accent6">
                <a:satMod val="175000"/>
                <a:alpha val="40000"/>
              </a:schemeClr>
            </a:glow>
          </a:effectLst>
        </p:spPr>
      </p:pic>
      <p:cxnSp>
        <p:nvCxnSpPr>
          <p:cNvPr id="14" name="Straight Arrow Connector 13"/>
          <p:cNvCxnSpPr/>
          <p:nvPr/>
        </p:nvCxnSpPr>
        <p:spPr>
          <a:xfrm>
            <a:off x="1898257" y="2398713"/>
            <a:ext cx="786207" cy="292388"/>
          </a:xfrm>
          <a:prstGeom prst="straightConnector1">
            <a:avLst/>
          </a:prstGeom>
          <a:ln w="38100">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25606" name="TextBox 5"/>
          <p:cNvSpPr txBox="1">
            <a:spLocks noChangeArrowheads="1"/>
          </p:cNvSpPr>
          <p:nvPr/>
        </p:nvSpPr>
        <p:spPr bwMode="auto">
          <a:xfrm>
            <a:off x="47254" y="2398716"/>
            <a:ext cx="1895119" cy="579596"/>
          </a:xfrm>
          <a:prstGeom prst="rect">
            <a:avLst/>
          </a:prstGeom>
          <a:gradFill flip="none" rotWithShape="1">
            <a:gsLst>
              <a:gs pos="0">
                <a:schemeClr val="tx1">
                  <a:lumMod val="75000"/>
                  <a:lumOff val="25000"/>
                  <a:tint val="66000"/>
                  <a:satMod val="160000"/>
                  <a:alpha val="60000"/>
                </a:schemeClr>
              </a:gs>
              <a:gs pos="50000">
                <a:schemeClr val="tx1">
                  <a:lumMod val="75000"/>
                  <a:lumOff val="25000"/>
                  <a:tint val="44500"/>
                  <a:satMod val="160000"/>
                </a:schemeClr>
              </a:gs>
              <a:gs pos="100000">
                <a:schemeClr val="tx1">
                  <a:lumMod val="75000"/>
                  <a:lumOff val="25000"/>
                  <a:tint val="23500"/>
                  <a:satMod val="160000"/>
                </a:schemeClr>
              </a:gs>
            </a:gsLst>
            <a:lin ang="5400000" scaled="1"/>
            <a:tileRect/>
          </a:gradFill>
          <a:ln>
            <a:noFill/>
          </a:ln>
          <a:effectLst>
            <a:glow rad="139700">
              <a:schemeClr val="accent6">
                <a:satMod val="175000"/>
                <a:alpha val="40000"/>
              </a:schemeClr>
            </a:glow>
          </a:effectLst>
          <a:extLst>
            <a:ext uri="{91240B29-F687-4f45-9708-019B960494DF}">
              <a14:hiddenLine xmlns:a14="http://schemas.microsoft.com/office/drawing/2010/main" w="9525">
                <a:solidFill>
                  <a:srgbClr val="000000"/>
                </a:solidFill>
                <a:miter lim="800000"/>
                <a:headEnd/>
                <a:tailEnd/>
              </a14:hiddenLine>
            </a:ext>
          </a:extLst>
        </p:spPr>
        <p:txBody>
          <a:bodyPr wrap="square" lIns="91195" tIns="45599" rIns="91195" bIns="45599">
            <a:spAutoFit/>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600" i="0" dirty="0">
                <a:solidFill>
                  <a:schemeClr val="bg1"/>
                </a:solidFill>
              </a:rPr>
              <a:t>AMS Launch </a:t>
            </a:r>
          </a:p>
          <a:p>
            <a:pPr algn="ctr" eaLnBrk="1" hangingPunct="1"/>
            <a:r>
              <a:rPr lang="en-US" sz="1600" i="0" dirty="0">
                <a:solidFill>
                  <a:schemeClr val="bg1"/>
                </a:solidFill>
              </a:rPr>
              <a:t>May 16, 2011</a:t>
            </a:r>
          </a:p>
        </p:txBody>
      </p:sp>
      <p:pic>
        <p:nvPicPr>
          <p:cNvPr id="20" name="Picture 1"/>
          <p:cNvPicPr>
            <a:picLocks noChangeAspect="1" noChangeArrowheads="1"/>
          </p:cNvPicPr>
          <p:nvPr/>
        </p:nvPicPr>
        <p:blipFill>
          <a:blip r:embed="rId6" cstate="print"/>
          <a:srcRect/>
          <a:stretch>
            <a:fillRect/>
          </a:stretch>
        </p:blipFill>
        <p:spPr bwMode="auto">
          <a:xfrm>
            <a:off x="7001617" y="971610"/>
            <a:ext cx="2013796" cy="1121608"/>
          </a:xfrm>
          <a:prstGeom prst="rect">
            <a:avLst/>
          </a:prstGeom>
          <a:noFill/>
          <a:ln w="9525">
            <a:solidFill>
              <a:srgbClr val="FFFF00"/>
            </a:solidFill>
            <a:miter lim="800000"/>
            <a:headEnd/>
            <a:tailEnd/>
          </a:ln>
          <a:effectLst>
            <a:glow rad="139700">
              <a:schemeClr val="accent6">
                <a:satMod val="175000"/>
                <a:alpha val="40000"/>
              </a:schemeClr>
            </a:glow>
          </a:effectLst>
        </p:spPr>
      </p:pic>
      <p:pic>
        <p:nvPicPr>
          <p:cNvPr id="21" name="Picture 2"/>
          <p:cNvPicPr>
            <a:picLocks noChangeAspect="1"/>
          </p:cNvPicPr>
          <p:nvPr/>
        </p:nvPicPr>
        <p:blipFill>
          <a:blip r:embed="rId7" cstate="print"/>
          <a:srcRect l="28923" t="25904" r="28733" b="5467"/>
          <a:stretch>
            <a:fillRect/>
          </a:stretch>
        </p:blipFill>
        <p:spPr bwMode="auto">
          <a:xfrm>
            <a:off x="6783252" y="3891520"/>
            <a:ext cx="1559084" cy="1893175"/>
          </a:xfrm>
          <a:prstGeom prst="rect">
            <a:avLst/>
          </a:prstGeom>
          <a:noFill/>
          <a:ln w="9525">
            <a:solidFill>
              <a:srgbClr val="FFFF00"/>
            </a:solidFill>
            <a:miter lim="800000"/>
            <a:headEnd/>
            <a:tailEnd/>
          </a:ln>
          <a:effectLst>
            <a:glow rad="139700">
              <a:schemeClr val="accent6">
                <a:satMod val="175000"/>
                <a:alpha val="40000"/>
              </a:schemeClr>
            </a:glow>
          </a:effectLst>
        </p:spPr>
      </p:pic>
      <p:cxnSp>
        <p:nvCxnSpPr>
          <p:cNvPr id="22" name="Straight Arrow Connector 21"/>
          <p:cNvCxnSpPr>
            <a:stCxn id="10" idx="3"/>
          </p:cNvCxnSpPr>
          <p:nvPr/>
        </p:nvCxnSpPr>
        <p:spPr>
          <a:xfrm flipV="1">
            <a:off x="4733569" y="4553563"/>
            <a:ext cx="1150892" cy="831898"/>
          </a:xfrm>
          <a:prstGeom prst="straightConnector1">
            <a:avLst/>
          </a:prstGeom>
          <a:ln w="381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5884460" y="4553562"/>
            <a:ext cx="898792" cy="482462"/>
          </a:xfrm>
          <a:prstGeom prst="straightConnector1">
            <a:avLst/>
          </a:prstGeom>
          <a:ln w="381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5610758" y="2093218"/>
            <a:ext cx="1390860" cy="2186174"/>
          </a:xfrm>
          <a:prstGeom prst="straightConnector1">
            <a:avLst/>
          </a:prstGeom>
          <a:ln w="38100">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33" name="TextBox 5"/>
          <p:cNvSpPr txBox="1">
            <a:spLocks noChangeArrowheads="1"/>
          </p:cNvSpPr>
          <p:nvPr/>
        </p:nvSpPr>
        <p:spPr bwMode="auto">
          <a:xfrm>
            <a:off x="7001618" y="2093218"/>
            <a:ext cx="2013796" cy="579596"/>
          </a:xfrm>
          <a:prstGeom prst="rect">
            <a:avLst/>
          </a:prstGeom>
          <a:gradFill flip="none" rotWithShape="1">
            <a:gsLst>
              <a:gs pos="0">
                <a:schemeClr val="tx1">
                  <a:lumMod val="75000"/>
                  <a:lumOff val="25000"/>
                  <a:tint val="66000"/>
                  <a:satMod val="160000"/>
                  <a:alpha val="42000"/>
                </a:schemeClr>
              </a:gs>
              <a:gs pos="50000">
                <a:schemeClr val="tx1">
                  <a:lumMod val="75000"/>
                  <a:lumOff val="25000"/>
                  <a:tint val="44500"/>
                  <a:satMod val="160000"/>
                </a:schemeClr>
              </a:gs>
              <a:gs pos="100000">
                <a:schemeClr val="tx1">
                  <a:lumMod val="75000"/>
                  <a:lumOff val="25000"/>
                  <a:tint val="23500"/>
                  <a:satMod val="160000"/>
                </a:schemeClr>
              </a:gs>
            </a:gsLst>
            <a:lin ang="5400000" scaled="1"/>
            <a:tileRect/>
          </a:gradFill>
          <a:ln>
            <a:noFill/>
          </a:ln>
          <a:effectLst>
            <a:glow rad="139700">
              <a:schemeClr val="accent6">
                <a:satMod val="175000"/>
                <a:alpha val="40000"/>
              </a:schemeClr>
            </a:glow>
          </a:effectLst>
          <a:extLst>
            <a:ext uri="{91240B29-F687-4f45-9708-019B960494DF}">
              <a14:hiddenLine xmlns:a14="http://schemas.microsoft.com/office/drawing/2010/main" w="9525">
                <a:solidFill>
                  <a:srgbClr val="000000"/>
                </a:solidFill>
                <a:miter lim="800000"/>
                <a:headEnd/>
                <a:tailEnd/>
              </a14:hiddenLine>
            </a:ext>
          </a:extLst>
        </p:spPr>
        <p:txBody>
          <a:bodyPr wrap="square" lIns="91195" tIns="45599" rIns="91195" bIns="45599">
            <a:spAutoFit/>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600" i="0" dirty="0">
                <a:solidFill>
                  <a:schemeClr val="bg1"/>
                </a:solidFill>
              </a:rPr>
              <a:t>ISS-CREAM</a:t>
            </a:r>
          </a:p>
          <a:p>
            <a:pPr algn="ctr" eaLnBrk="1" hangingPunct="1"/>
            <a:r>
              <a:rPr lang="en-US" sz="1600" i="0" dirty="0">
                <a:solidFill>
                  <a:schemeClr val="bg1"/>
                </a:solidFill>
              </a:rPr>
              <a:t>Sp-X Launch 2014</a:t>
            </a:r>
          </a:p>
        </p:txBody>
      </p:sp>
      <p:sp>
        <p:nvSpPr>
          <p:cNvPr id="34" name="TextBox 5"/>
          <p:cNvSpPr txBox="1">
            <a:spLocks noChangeArrowheads="1"/>
          </p:cNvSpPr>
          <p:nvPr/>
        </p:nvSpPr>
        <p:spPr bwMode="auto">
          <a:xfrm>
            <a:off x="6618385" y="5784704"/>
            <a:ext cx="1895119" cy="830752"/>
          </a:xfrm>
          <a:prstGeom prst="rect">
            <a:avLst/>
          </a:prstGeom>
          <a:gradFill flip="none" rotWithShape="1">
            <a:gsLst>
              <a:gs pos="0">
                <a:schemeClr val="tx1">
                  <a:lumMod val="75000"/>
                  <a:lumOff val="25000"/>
                  <a:tint val="66000"/>
                  <a:satMod val="160000"/>
                  <a:alpha val="60000"/>
                </a:schemeClr>
              </a:gs>
              <a:gs pos="50000">
                <a:schemeClr val="tx1">
                  <a:lumMod val="75000"/>
                  <a:lumOff val="25000"/>
                  <a:tint val="44500"/>
                  <a:satMod val="160000"/>
                </a:schemeClr>
              </a:gs>
              <a:gs pos="100000">
                <a:schemeClr val="tx1">
                  <a:lumMod val="75000"/>
                  <a:lumOff val="25000"/>
                  <a:tint val="23500"/>
                  <a:satMod val="160000"/>
                </a:schemeClr>
              </a:gs>
            </a:gsLst>
            <a:lin ang="5400000" scaled="1"/>
            <a:tileRect/>
          </a:gradFill>
          <a:ln>
            <a:noFill/>
          </a:ln>
          <a:effectLst>
            <a:glow rad="139700">
              <a:schemeClr val="accent6">
                <a:satMod val="175000"/>
                <a:alpha val="40000"/>
              </a:schemeClr>
            </a:glow>
          </a:effectLst>
          <a:extLst>
            <a:ext uri="{91240B29-F687-4f45-9708-019B960494DF}">
              <a14:hiddenLine xmlns:a14="http://schemas.microsoft.com/office/drawing/2010/main" w="9525">
                <a:solidFill>
                  <a:srgbClr val="000000"/>
                </a:solidFill>
                <a:miter lim="800000"/>
                <a:headEnd/>
                <a:tailEnd/>
              </a14:hiddenLine>
            </a:ext>
          </a:extLst>
        </p:spPr>
        <p:txBody>
          <a:bodyPr wrap="square" lIns="91195" tIns="45599" rIns="91195" bIns="45599">
            <a:spAutoFit/>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600" i="0" dirty="0">
                <a:solidFill>
                  <a:schemeClr val="bg1"/>
                </a:solidFill>
              </a:rPr>
              <a:t>JEM-EUSO </a:t>
            </a:r>
          </a:p>
          <a:p>
            <a:pPr algn="ctr" eaLnBrk="1" hangingPunct="1"/>
            <a:r>
              <a:rPr lang="en-US" sz="1600" i="0" dirty="0">
                <a:solidFill>
                  <a:schemeClr val="bg1"/>
                </a:solidFill>
              </a:rPr>
              <a:t>Launch Tentatively </a:t>
            </a:r>
          </a:p>
          <a:p>
            <a:pPr algn="ctr" eaLnBrk="1" hangingPunct="1"/>
            <a:r>
              <a:rPr lang="en-US" sz="1600" i="0" dirty="0">
                <a:solidFill>
                  <a:schemeClr val="bg1"/>
                </a:solidFill>
              </a:rPr>
              <a:t>planned for 2017</a:t>
            </a:r>
          </a:p>
        </p:txBody>
      </p:sp>
      <p:sp>
        <p:nvSpPr>
          <p:cNvPr id="35" name="TextBox 5"/>
          <p:cNvSpPr txBox="1">
            <a:spLocks noChangeArrowheads="1"/>
          </p:cNvSpPr>
          <p:nvPr/>
        </p:nvSpPr>
        <p:spPr bwMode="auto">
          <a:xfrm>
            <a:off x="2838470" y="6030913"/>
            <a:ext cx="1895119" cy="579596"/>
          </a:xfrm>
          <a:prstGeom prst="rect">
            <a:avLst/>
          </a:prstGeom>
          <a:gradFill flip="none" rotWithShape="1">
            <a:gsLst>
              <a:gs pos="0">
                <a:schemeClr val="tx1">
                  <a:lumMod val="75000"/>
                  <a:lumOff val="25000"/>
                  <a:tint val="66000"/>
                  <a:satMod val="160000"/>
                  <a:alpha val="48000"/>
                </a:schemeClr>
              </a:gs>
              <a:gs pos="50000">
                <a:schemeClr val="tx1">
                  <a:lumMod val="75000"/>
                  <a:lumOff val="25000"/>
                  <a:tint val="44500"/>
                  <a:satMod val="160000"/>
                </a:schemeClr>
              </a:gs>
              <a:gs pos="100000">
                <a:schemeClr val="tx1">
                  <a:lumMod val="75000"/>
                  <a:lumOff val="25000"/>
                  <a:tint val="23500"/>
                  <a:satMod val="160000"/>
                </a:schemeClr>
              </a:gs>
            </a:gsLst>
            <a:lin ang="5400000" scaled="1"/>
            <a:tileRect/>
          </a:gradFill>
          <a:ln>
            <a:noFill/>
          </a:ln>
          <a:effectLst>
            <a:glow rad="139700">
              <a:schemeClr val="accent6">
                <a:satMod val="175000"/>
                <a:alpha val="40000"/>
              </a:schemeClr>
            </a:glow>
          </a:effectLst>
          <a:extLst>
            <a:ext uri="{91240B29-F687-4f45-9708-019B960494DF}">
              <a14:hiddenLine xmlns:a14="http://schemas.microsoft.com/office/drawing/2010/main" w="9525">
                <a:solidFill>
                  <a:srgbClr val="000000"/>
                </a:solidFill>
                <a:miter lim="800000"/>
                <a:headEnd/>
                <a:tailEnd/>
              </a14:hiddenLine>
            </a:ext>
          </a:extLst>
        </p:spPr>
        <p:txBody>
          <a:bodyPr wrap="square" lIns="91195" tIns="45599" rIns="91195" bIns="45599">
            <a:spAutoFit/>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600" i="0" dirty="0">
                <a:solidFill>
                  <a:schemeClr val="bg1"/>
                </a:solidFill>
              </a:rPr>
              <a:t>CALET on JEM</a:t>
            </a:r>
          </a:p>
          <a:p>
            <a:pPr algn="ctr" eaLnBrk="1" hangingPunct="1"/>
            <a:r>
              <a:rPr lang="en-US" sz="1600" i="0" dirty="0">
                <a:solidFill>
                  <a:schemeClr val="bg1"/>
                </a:solidFill>
              </a:rPr>
              <a:t>HTV Launch 2014</a:t>
            </a:r>
          </a:p>
        </p:txBody>
      </p:sp>
      <p:sp>
        <p:nvSpPr>
          <p:cNvPr id="18" name="TextBox 4"/>
          <p:cNvSpPr txBox="1">
            <a:spLocks noChangeArrowheads="1"/>
          </p:cNvSpPr>
          <p:nvPr/>
        </p:nvSpPr>
        <p:spPr bwMode="auto">
          <a:xfrm>
            <a:off x="754011" y="67250"/>
            <a:ext cx="8320739" cy="45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854" tIns="40925" rIns="81854" bIns="40925">
            <a:spAutoFit/>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defTabSz="818471" eaLnBrk="1" fontAlgn="auto" hangingPunct="1">
              <a:spcBef>
                <a:spcPts val="0"/>
              </a:spcBef>
              <a:spcAft>
                <a:spcPts val="0"/>
              </a:spcAft>
              <a:defRPr/>
            </a:pPr>
            <a:r>
              <a:rPr kumimoji="0" lang="en-US" i="0" kern="0" dirty="0" smtClean="0">
                <a:solidFill>
                  <a:sysClr val="window" lastClr="FFFFFF"/>
                </a:solidFill>
              </a:rPr>
              <a:t>“</a:t>
            </a:r>
            <a:r>
              <a:rPr kumimoji="0" lang="en-US" i="0" kern="0" dirty="0">
                <a:solidFill>
                  <a:sysClr val="window" lastClr="FFFFFF"/>
                </a:solidFill>
              </a:rPr>
              <a:t>Cosmic Ray Observatory on the ISS</a:t>
            </a:r>
            <a:r>
              <a:rPr kumimoji="0" lang="ja-JP" altLang="en-US" i="0" kern="0" dirty="0">
                <a:solidFill>
                  <a:sysClr val="window" lastClr="FFFFFF"/>
                </a:solidFill>
              </a:rPr>
              <a:t>”</a:t>
            </a:r>
            <a:endParaRPr kumimoji="0" lang="en-US" i="0" kern="0" dirty="0">
              <a:solidFill>
                <a:sysClr val="window" lastClr="FFFFFF"/>
              </a:solidFill>
            </a:endParaRPr>
          </a:p>
        </p:txBody>
      </p:sp>
      <p:pic>
        <p:nvPicPr>
          <p:cNvPr id="19" name="Picture 18" descr="300px-NASA_logo_svg.png"/>
          <p:cNvPicPr>
            <a:picLocks noChangeAspect="1" noChangeArrowheads="1"/>
          </p:cNvPicPr>
          <p:nvPr/>
        </p:nvPicPr>
        <p:blipFill>
          <a:blip r:embed="rId8" cstate="screen"/>
          <a:srcRect/>
          <a:stretch>
            <a:fillRect/>
          </a:stretch>
        </p:blipFill>
        <p:spPr bwMode="auto">
          <a:xfrm>
            <a:off x="0" y="0"/>
            <a:ext cx="1059614" cy="869966"/>
          </a:xfrm>
          <a:prstGeom prst="rect">
            <a:avLst/>
          </a:prstGeom>
          <a:noFill/>
        </p:spPr>
      </p:pic>
    </p:spTree>
    <p:extLst>
      <p:ext uri="{BB962C8B-B14F-4D97-AF65-F5344CB8AC3E}">
        <p14:creationId xmlns:p14="http://schemas.microsoft.com/office/powerpoint/2010/main" val="2175565523"/>
      </p:ext>
    </p:extLst>
  </p:cSld>
  <p:clrMapOvr>
    <a:masterClrMapping/>
  </p:clrMapOvr>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Picture1.png"/>
          <p:cNvPicPr/>
          <p:nvPr/>
        </p:nvPicPr>
        <p:blipFill>
          <a:blip r:embed="rId2" cstate="print"/>
          <a:stretch>
            <a:fillRect/>
          </a:stretch>
        </p:blipFill>
        <p:spPr>
          <a:xfrm>
            <a:off x="1187624" y="0"/>
            <a:ext cx="6120680" cy="6840760"/>
          </a:xfrm>
          <a:prstGeom prst="rect">
            <a:avLst/>
          </a:prstGeom>
        </p:spPr>
      </p:pic>
    </p:spTree>
    <p:extLst>
      <p:ext uri="{BB962C8B-B14F-4D97-AF65-F5344CB8AC3E}">
        <p14:creationId xmlns:p14="http://schemas.microsoft.com/office/powerpoint/2010/main" val="2877770025"/>
      </p:ext>
    </p:extLst>
  </p:cSld>
  <p:clrMapOvr>
    <a:masterClrMapping/>
  </p:clrMapOvr>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p:txBody>
          <a:bodyPr/>
          <a:lstStyle/>
          <a:p>
            <a:endParaRPr lang="en-US"/>
          </a:p>
        </p:txBody>
      </p:sp>
      <p:sp>
        <p:nvSpPr>
          <p:cNvPr id="3" name="Subtitle 2"/>
          <p:cNvSpPr>
            <a:spLocks noGrp="1"/>
          </p:cNvSpPr>
          <p:nvPr>
            <p:ph type="subTitle" sz="quarter" idx="1"/>
          </p:nvPr>
        </p:nvSpPr>
        <p:spPr/>
        <p:txBody>
          <a:bodyPr/>
          <a:lstStyle/>
          <a:p>
            <a:endParaRPr lang="en-US"/>
          </a:p>
        </p:txBody>
      </p:sp>
      <p:sp>
        <p:nvSpPr>
          <p:cNvPr id="4" name="Slide Number Placeholder 3"/>
          <p:cNvSpPr>
            <a:spLocks noGrp="1"/>
          </p:cNvSpPr>
          <p:nvPr>
            <p:ph type="sldNum" sz="quarter" idx="12"/>
          </p:nvPr>
        </p:nvSpPr>
        <p:spPr/>
        <p:txBody>
          <a:bodyPr/>
          <a:lstStyle/>
          <a:p>
            <a:fld id="{2D47FD56-F3E0-DC41-80D1-EF1C5A142BD0}" type="slidenum">
              <a:rPr lang="en-US" smtClean="0"/>
              <a:pPr/>
              <a:t>193</a:t>
            </a:fld>
            <a:endParaRPr lang="en-US"/>
          </a:p>
        </p:txBody>
      </p:sp>
      <p:pic>
        <p:nvPicPr>
          <p:cNvPr id="5" name="Picture 4" descr="Slide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45" y="1969"/>
            <a:ext cx="9161949" cy="6858000"/>
          </a:xfrm>
          <a:prstGeom prst="rect">
            <a:avLst/>
          </a:prstGeom>
        </p:spPr>
      </p:pic>
      <p:sp>
        <p:nvSpPr>
          <p:cNvPr id="9" name="Rectangle 2"/>
          <p:cNvSpPr txBox="1">
            <a:spLocks noChangeArrowheads="1"/>
          </p:cNvSpPr>
          <p:nvPr/>
        </p:nvSpPr>
        <p:spPr bwMode="auto">
          <a:xfrm>
            <a:off x="775215" y="-1969"/>
            <a:ext cx="7386858" cy="760468"/>
          </a:xfrm>
          <a:prstGeom prst="rect">
            <a:avLst/>
          </a:prstGeom>
          <a:solidFill>
            <a:schemeClr val="bg1">
              <a:alpha val="24000"/>
            </a:schemeClr>
          </a:solidFill>
          <a:ln w="9525">
            <a:noFill/>
            <a:miter lim="800000"/>
            <a:headEnd/>
            <a:tailEnd/>
          </a:ln>
        </p:spPr>
        <p:txBody>
          <a:bodyPr vert="horz" wrap="square" lIns="91914" tIns="45958" rIns="91914" bIns="45958" numCol="1" anchor="b" anchorCtr="0" compatLnSpc="1">
            <a:prstTxWarp prst="textNoShape">
              <a:avLst/>
            </a:prstTxWarp>
          </a:bodyPr>
          <a:lstStyle/>
          <a:p>
            <a:pPr algn="ctr"/>
            <a:r>
              <a:rPr lang="en-US" sz="4300" dirty="0">
                <a:latin typeface="+mj-lt"/>
              </a:rPr>
              <a:t>JEM-EUSO Mission</a:t>
            </a:r>
            <a:endParaRPr lang="en-US" sz="4300" b="1" dirty="0">
              <a:latin typeface="+mj-lt"/>
              <a:cs typeface="Chalkboard"/>
            </a:endParaRPr>
          </a:p>
        </p:txBody>
      </p:sp>
      <p:sp>
        <p:nvSpPr>
          <p:cNvPr id="10" name="Rectangle 9"/>
          <p:cNvSpPr/>
          <p:nvPr/>
        </p:nvSpPr>
        <p:spPr>
          <a:xfrm>
            <a:off x="0" y="5589240"/>
            <a:ext cx="8892480" cy="1067726"/>
          </a:xfrm>
          <a:prstGeom prst="rect">
            <a:avLst/>
          </a:prstGeom>
          <a:solidFill>
            <a:schemeClr val="bg1">
              <a:alpha val="42000"/>
            </a:schemeClr>
          </a:solidFill>
        </p:spPr>
        <p:txBody>
          <a:bodyPr wrap="square" lIns="81967" tIns="40982" rIns="81967" bIns="40982">
            <a:spAutoFit/>
          </a:bodyPr>
          <a:lstStyle/>
          <a:p>
            <a:pPr algn="ctr"/>
            <a:r>
              <a:rPr lang="en-US" sz="3200" i="0" dirty="0">
                <a:solidFill>
                  <a:srgbClr val="FFFF00"/>
                </a:solidFill>
                <a:latin typeface="+mj-lt"/>
              </a:rPr>
              <a:t>UV telescope 60</a:t>
            </a:r>
            <a:r>
              <a:rPr lang="en-US" sz="3200" i="0" baseline="30000" dirty="0">
                <a:solidFill>
                  <a:srgbClr val="FFFF00"/>
                </a:solidFill>
                <a:latin typeface="+mj-lt"/>
              </a:rPr>
              <a:t>o</a:t>
            </a:r>
            <a:r>
              <a:rPr lang="en-US" sz="3200" i="0" dirty="0">
                <a:solidFill>
                  <a:srgbClr val="FFFF00"/>
                </a:solidFill>
                <a:latin typeface="+mj-lt"/>
              </a:rPr>
              <a:t> FOV</a:t>
            </a:r>
          </a:p>
          <a:p>
            <a:pPr algn="ctr"/>
            <a:r>
              <a:rPr lang="en-US" sz="3200" i="0" dirty="0">
                <a:solidFill>
                  <a:srgbClr val="FFFF00"/>
                </a:solidFill>
                <a:latin typeface="+mj-lt"/>
              </a:rPr>
              <a:t>4.5 m</a:t>
            </a:r>
            <a:r>
              <a:rPr lang="en-US" sz="3200" i="0" baseline="30000" dirty="0">
                <a:solidFill>
                  <a:srgbClr val="FFFF00"/>
                </a:solidFill>
                <a:latin typeface="+mj-lt"/>
              </a:rPr>
              <a:t>2 </a:t>
            </a:r>
            <a:r>
              <a:rPr lang="en-US" sz="3200" i="0" dirty="0">
                <a:solidFill>
                  <a:srgbClr val="FFFF00"/>
                </a:solidFill>
                <a:latin typeface="+mj-lt"/>
              </a:rPr>
              <a:t>Focal Surface</a:t>
            </a:r>
            <a:endParaRPr lang="en-US" sz="2900" i="0" dirty="0">
              <a:solidFill>
                <a:srgbClr val="FFFF00"/>
              </a:solidFill>
              <a:latin typeface="+mj-lt"/>
            </a:endParaRPr>
          </a:p>
        </p:txBody>
      </p:sp>
      <p:pic>
        <p:nvPicPr>
          <p:cNvPr id="8" name="Picture 7"/>
          <p:cNvPicPr>
            <a:picLocks noChangeAspect="1"/>
          </p:cNvPicPr>
          <p:nvPr/>
        </p:nvPicPr>
        <p:blipFill>
          <a:blip r:embed="rId3"/>
          <a:stretch>
            <a:fillRect/>
          </a:stretch>
        </p:blipFill>
        <p:spPr>
          <a:xfrm>
            <a:off x="8" y="1556792"/>
            <a:ext cx="2779815" cy="4021894"/>
          </a:xfrm>
          <a:prstGeom prst="rect">
            <a:avLst/>
          </a:prstGeom>
        </p:spPr>
      </p:pic>
      <p:pic>
        <p:nvPicPr>
          <p:cNvPr id="11" name="Picture 10"/>
          <p:cNvPicPr>
            <a:picLocks noChangeAspect="1"/>
          </p:cNvPicPr>
          <p:nvPr/>
        </p:nvPicPr>
        <p:blipFill rotWithShape="1">
          <a:blip r:embed="rId4"/>
          <a:srcRect l="8395" t="8125" r="8892" b="4657"/>
          <a:stretch/>
        </p:blipFill>
        <p:spPr>
          <a:xfrm>
            <a:off x="6331889" y="3501012"/>
            <a:ext cx="2802979" cy="2036661"/>
          </a:xfrm>
          <a:prstGeom prst="rect">
            <a:avLst/>
          </a:prstGeom>
        </p:spPr>
      </p:pic>
    </p:spTree>
    <p:extLst>
      <p:ext uri="{BB962C8B-B14F-4D97-AF65-F5344CB8AC3E}">
        <p14:creationId xmlns:p14="http://schemas.microsoft.com/office/powerpoint/2010/main" val="3236762165"/>
      </p:ext>
    </p:extLst>
  </p:cSld>
  <p:clrMapOvr>
    <a:masterClrMapping/>
  </p:clrMapOvr>
  <p:timing>
    <p:tnLst>
      <p:par>
        <p:cTn xmlns:p14="http://schemas.microsoft.com/office/powerpoint/2010/mai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88640"/>
            <a:ext cx="9144000" cy="6669360"/>
          </a:xfrm>
          <a:prstGeom prst="rect">
            <a:avLst/>
          </a:prstGeom>
        </p:spPr>
      </p:pic>
    </p:spTree>
    <p:extLst>
      <p:ext uri="{BB962C8B-B14F-4D97-AF65-F5344CB8AC3E}">
        <p14:creationId xmlns:p14="http://schemas.microsoft.com/office/powerpoint/2010/main" val="95009706"/>
      </p:ext>
    </p:extLst>
  </p:cSld>
  <p:clrMapOvr>
    <a:masterClrMapping/>
  </p:clrMapOvr>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50800" y="0"/>
            <a:ext cx="9033565" cy="6858000"/>
          </a:xfrm>
          <a:prstGeom prst="rect">
            <a:avLst/>
          </a:prstGeom>
        </p:spPr>
      </p:pic>
      <p:sp>
        <p:nvSpPr>
          <p:cNvPr id="6" name="Freeform 5"/>
          <p:cNvSpPr/>
          <p:nvPr/>
        </p:nvSpPr>
        <p:spPr>
          <a:xfrm rot="19518983">
            <a:off x="4090171" y="1745792"/>
            <a:ext cx="3181638" cy="1577805"/>
          </a:xfrm>
          <a:custGeom>
            <a:avLst/>
            <a:gdLst>
              <a:gd name="connsiteX0" fmla="*/ 795410 w 3181638"/>
              <a:gd name="connsiteY0" fmla="*/ 12828 h 1577805"/>
              <a:gd name="connsiteX1" fmla="*/ 2373399 w 3181638"/>
              <a:gd name="connsiteY1" fmla="*/ 0 h 1577805"/>
              <a:gd name="connsiteX2" fmla="*/ 2424716 w 3181638"/>
              <a:gd name="connsiteY2" fmla="*/ 153932 h 1577805"/>
              <a:gd name="connsiteX3" fmla="*/ 2604324 w 3181638"/>
              <a:gd name="connsiteY3" fmla="*/ 141105 h 1577805"/>
              <a:gd name="connsiteX4" fmla="*/ 2617154 w 3181638"/>
              <a:gd name="connsiteY4" fmla="*/ 269381 h 1577805"/>
              <a:gd name="connsiteX5" fmla="*/ 2822421 w 3181638"/>
              <a:gd name="connsiteY5" fmla="*/ 256554 h 1577805"/>
              <a:gd name="connsiteX6" fmla="*/ 2860908 w 3181638"/>
              <a:gd name="connsiteY6" fmla="*/ 436141 h 1577805"/>
              <a:gd name="connsiteX7" fmla="*/ 3040517 w 3181638"/>
              <a:gd name="connsiteY7" fmla="*/ 474624 h 1577805"/>
              <a:gd name="connsiteX8" fmla="*/ 3181638 w 3181638"/>
              <a:gd name="connsiteY8" fmla="*/ 923593 h 1577805"/>
              <a:gd name="connsiteX9" fmla="*/ 2950712 w 3181638"/>
              <a:gd name="connsiteY9" fmla="*/ 923593 h 1577805"/>
              <a:gd name="connsiteX10" fmla="*/ 3066175 w 3181638"/>
              <a:gd name="connsiteY10" fmla="*/ 1244285 h 1577805"/>
              <a:gd name="connsiteX11" fmla="*/ 2809591 w 3181638"/>
              <a:gd name="connsiteY11" fmla="*/ 1244285 h 1577805"/>
              <a:gd name="connsiteX12" fmla="*/ 2809591 w 3181638"/>
              <a:gd name="connsiteY12" fmla="*/ 1372562 h 1577805"/>
              <a:gd name="connsiteX13" fmla="*/ 2617154 w 3181638"/>
              <a:gd name="connsiteY13" fmla="*/ 1398218 h 1577805"/>
              <a:gd name="connsiteX14" fmla="*/ 2642812 w 3181638"/>
              <a:gd name="connsiteY14" fmla="*/ 1577805 h 1577805"/>
              <a:gd name="connsiteX15" fmla="*/ 577314 w 3181638"/>
              <a:gd name="connsiteY15" fmla="*/ 1577805 h 1577805"/>
              <a:gd name="connsiteX16" fmla="*/ 577314 w 3181638"/>
              <a:gd name="connsiteY16" fmla="*/ 1346907 h 1577805"/>
              <a:gd name="connsiteX17" fmla="*/ 320730 w 3181638"/>
              <a:gd name="connsiteY17" fmla="*/ 1423873 h 1577805"/>
              <a:gd name="connsiteX18" fmla="*/ 372047 w 3181638"/>
              <a:gd name="connsiteY18" fmla="*/ 1192975 h 1577805"/>
              <a:gd name="connsiteX19" fmla="*/ 153951 w 3181638"/>
              <a:gd name="connsiteY19" fmla="*/ 1218630 h 1577805"/>
              <a:gd name="connsiteX20" fmla="*/ 192438 w 3181638"/>
              <a:gd name="connsiteY20" fmla="*/ 910766 h 1577805"/>
              <a:gd name="connsiteX21" fmla="*/ 0 w 3181638"/>
              <a:gd name="connsiteY21" fmla="*/ 910766 h 1577805"/>
              <a:gd name="connsiteX22" fmla="*/ 51317 w 3181638"/>
              <a:gd name="connsiteY22" fmla="*/ 487452 h 1577805"/>
              <a:gd name="connsiteX23" fmla="*/ 346388 w 3181638"/>
              <a:gd name="connsiteY23" fmla="*/ 487452 h 1577805"/>
              <a:gd name="connsiteX24" fmla="*/ 346388 w 3181638"/>
              <a:gd name="connsiteY24" fmla="*/ 256554 h 1577805"/>
              <a:gd name="connsiteX25" fmla="*/ 590143 w 3181638"/>
              <a:gd name="connsiteY25" fmla="*/ 243726 h 1577805"/>
              <a:gd name="connsiteX26" fmla="*/ 590143 w 3181638"/>
              <a:gd name="connsiteY26" fmla="*/ 89794 h 1577805"/>
              <a:gd name="connsiteX27" fmla="*/ 744093 w 3181638"/>
              <a:gd name="connsiteY27" fmla="*/ 89794 h 1577805"/>
              <a:gd name="connsiteX28" fmla="*/ 795410 w 3181638"/>
              <a:gd name="connsiteY28" fmla="*/ 12828 h 157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81638" h="1577805">
                <a:moveTo>
                  <a:pt x="795410" y="12828"/>
                </a:moveTo>
                <a:lnTo>
                  <a:pt x="2373399" y="0"/>
                </a:lnTo>
                <a:lnTo>
                  <a:pt x="2424716" y="153932"/>
                </a:lnTo>
                <a:lnTo>
                  <a:pt x="2604324" y="141105"/>
                </a:lnTo>
                <a:lnTo>
                  <a:pt x="2617154" y="269381"/>
                </a:lnTo>
                <a:lnTo>
                  <a:pt x="2822421" y="256554"/>
                </a:lnTo>
                <a:lnTo>
                  <a:pt x="2860908" y="436141"/>
                </a:lnTo>
                <a:lnTo>
                  <a:pt x="3040517" y="474624"/>
                </a:lnTo>
                <a:lnTo>
                  <a:pt x="3181638" y="923593"/>
                </a:lnTo>
                <a:lnTo>
                  <a:pt x="2950712" y="923593"/>
                </a:lnTo>
                <a:lnTo>
                  <a:pt x="3066175" y="1244285"/>
                </a:lnTo>
                <a:lnTo>
                  <a:pt x="2809591" y="1244285"/>
                </a:lnTo>
                <a:lnTo>
                  <a:pt x="2809591" y="1372562"/>
                </a:lnTo>
                <a:lnTo>
                  <a:pt x="2617154" y="1398218"/>
                </a:lnTo>
                <a:lnTo>
                  <a:pt x="2642812" y="1577805"/>
                </a:lnTo>
                <a:lnTo>
                  <a:pt x="577314" y="1577805"/>
                </a:lnTo>
                <a:lnTo>
                  <a:pt x="577314" y="1346907"/>
                </a:lnTo>
                <a:lnTo>
                  <a:pt x="320730" y="1423873"/>
                </a:lnTo>
                <a:lnTo>
                  <a:pt x="372047" y="1192975"/>
                </a:lnTo>
                <a:lnTo>
                  <a:pt x="153951" y="1218630"/>
                </a:lnTo>
                <a:lnTo>
                  <a:pt x="192438" y="910766"/>
                </a:lnTo>
                <a:lnTo>
                  <a:pt x="0" y="910766"/>
                </a:lnTo>
                <a:lnTo>
                  <a:pt x="51317" y="487452"/>
                </a:lnTo>
                <a:lnTo>
                  <a:pt x="346388" y="487452"/>
                </a:lnTo>
                <a:lnTo>
                  <a:pt x="346388" y="256554"/>
                </a:lnTo>
                <a:lnTo>
                  <a:pt x="590143" y="243726"/>
                </a:lnTo>
                <a:lnTo>
                  <a:pt x="590143" y="89794"/>
                </a:lnTo>
                <a:lnTo>
                  <a:pt x="744093" y="89794"/>
                </a:lnTo>
                <a:lnTo>
                  <a:pt x="795410" y="12828"/>
                </a:lnTo>
                <a:close/>
              </a:path>
            </a:pathLst>
          </a:custGeom>
          <a:ln w="57150" cmpd="sng">
            <a:solidFill>
              <a:srgbClr val="66CCFF"/>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1" u="none" strike="noStrike" cap="none" normalizeH="0" baseline="0">
              <a:ln>
                <a:noFill/>
              </a:ln>
              <a:solidFill>
                <a:schemeClr val="tx1"/>
              </a:solidFill>
              <a:effectLst/>
              <a:latin typeface="Times New Roman" pitchFamily="-97" charset="0"/>
            </a:endParaRPr>
          </a:p>
        </p:txBody>
      </p:sp>
      <p:sp>
        <p:nvSpPr>
          <p:cNvPr id="7" name="Freeform 6"/>
          <p:cNvSpPr/>
          <p:nvPr/>
        </p:nvSpPr>
        <p:spPr>
          <a:xfrm rot="19518983">
            <a:off x="1618049" y="2411541"/>
            <a:ext cx="5891965" cy="1757913"/>
          </a:xfrm>
          <a:custGeom>
            <a:avLst/>
            <a:gdLst>
              <a:gd name="connsiteX0" fmla="*/ 795410 w 3181638"/>
              <a:gd name="connsiteY0" fmla="*/ 12828 h 1577805"/>
              <a:gd name="connsiteX1" fmla="*/ 2373399 w 3181638"/>
              <a:gd name="connsiteY1" fmla="*/ 0 h 1577805"/>
              <a:gd name="connsiteX2" fmla="*/ 2424716 w 3181638"/>
              <a:gd name="connsiteY2" fmla="*/ 153932 h 1577805"/>
              <a:gd name="connsiteX3" fmla="*/ 2604324 w 3181638"/>
              <a:gd name="connsiteY3" fmla="*/ 141105 h 1577805"/>
              <a:gd name="connsiteX4" fmla="*/ 2617154 w 3181638"/>
              <a:gd name="connsiteY4" fmla="*/ 269381 h 1577805"/>
              <a:gd name="connsiteX5" fmla="*/ 2822421 w 3181638"/>
              <a:gd name="connsiteY5" fmla="*/ 256554 h 1577805"/>
              <a:gd name="connsiteX6" fmla="*/ 2860908 w 3181638"/>
              <a:gd name="connsiteY6" fmla="*/ 436141 h 1577805"/>
              <a:gd name="connsiteX7" fmla="*/ 3040517 w 3181638"/>
              <a:gd name="connsiteY7" fmla="*/ 474624 h 1577805"/>
              <a:gd name="connsiteX8" fmla="*/ 3181638 w 3181638"/>
              <a:gd name="connsiteY8" fmla="*/ 923593 h 1577805"/>
              <a:gd name="connsiteX9" fmla="*/ 2950712 w 3181638"/>
              <a:gd name="connsiteY9" fmla="*/ 923593 h 1577805"/>
              <a:gd name="connsiteX10" fmla="*/ 3066175 w 3181638"/>
              <a:gd name="connsiteY10" fmla="*/ 1244285 h 1577805"/>
              <a:gd name="connsiteX11" fmla="*/ 2809591 w 3181638"/>
              <a:gd name="connsiteY11" fmla="*/ 1244285 h 1577805"/>
              <a:gd name="connsiteX12" fmla="*/ 2809591 w 3181638"/>
              <a:gd name="connsiteY12" fmla="*/ 1372562 h 1577805"/>
              <a:gd name="connsiteX13" fmla="*/ 2617154 w 3181638"/>
              <a:gd name="connsiteY13" fmla="*/ 1398218 h 1577805"/>
              <a:gd name="connsiteX14" fmla="*/ 2642812 w 3181638"/>
              <a:gd name="connsiteY14" fmla="*/ 1577805 h 1577805"/>
              <a:gd name="connsiteX15" fmla="*/ 577314 w 3181638"/>
              <a:gd name="connsiteY15" fmla="*/ 1577805 h 1577805"/>
              <a:gd name="connsiteX16" fmla="*/ 577314 w 3181638"/>
              <a:gd name="connsiteY16" fmla="*/ 1346907 h 1577805"/>
              <a:gd name="connsiteX17" fmla="*/ 320730 w 3181638"/>
              <a:gd name="connsiteY17" fmla="*/ 1423873 h 1577805"/>
              <a:gd name="connsiteX18" fmla="*/ 372047 w 3181638"/>
              <a:gd name="connsiteY18" fmla="*/ 1192975 h 1577805"/>
              <a:gd name="connsiteX19" fmla="*/ 153951 w 3181638"/>
              <a:gd name="connsiteY19" fmla="*/ 1218630 h 1577805"/>
              <a:gd name="connsiteX20" fmla="*/ 192438 w 3181638"/>
              <a:gd name="connsiteY20" fmla="*/ 910766 h 1577805"/>
              <a:gd name="connsiteX21" fmla="*/ 0 w 3181638"/>
              <a:gd name="connsiteY21" fmla="*/ 910766 h 1577805"/>
              <a:gd name="connsiteX22" fmla="*/ 51317 w 3181638"/>
              <a:gd name="connsiteY22" fmla="*/ 487452 h 1577805"/>
              <a:gd name="connsiteX23" fmla="*/ 346388 w 3181638"/>
              <a:gd name="connsiteY23" fmla="*/ 487452 h 1577805"/>
              <a:gd name="connsiteX24" fmla="*/ 346388 w 3181638"/>
              <a:gd name="connsiteY24" fmla="*/ 256554 h 1577805"/>
              <a:gd name="connsiteX25" fmla="*/ 590143 w 3181638"/>
              <a:gd name="connsiteY25" fmla="*/ 243726 h 1577805"/>
              <a:gd name="connsiteX26" fmla="*/ 590143 w 3181638"/>
              <a:gd name="connsiteY26" fmla="*/ 89794 h 1577805"/>
              <a:gd name="connsiteX27" fmla="*/ 744093 w 3181638"/>
              <a:gd name="connsiteY27" fmla="*/ 89794 h 1577805"/>
              <a:gd name="connsiteX28" fmla="*/ 795410 w 3181638"/>
              <a:gd name="connsiteY28" fmla="*/ 12828 h 157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81638" h="1577805">
                <a:moveTo>
                  <a:pt x="795410" y="12828"/>
                </a:moveTo>
                <a:lnTo>
                  <a:pt x="2373399" y="0"/>
                </a:lnTo>
                <a:lnTo>
                  <a:pt x="2424716" y="153932"/>
                </a:lnTo>
                <a:lnTo>
                  <a:pt x="2604324" y="141105"/>
                </a:lnTo>
                <a:lnTo>
                  <a:pt x="2617154" y="269381"/>
                </a:lnTo>
                <a:lnTo>
                  <a:pt x="2822421" y="256554"/>
                </a:lnTo>
                <a:lnTo>
                  <a:pt x="2860908" y="436141"/>
                </a:lnTo>
                <a:lnTo>
                  <a:pt x="3040517" y="474624"/>
                </a:lnTo>
                <a:lnTo>
                  <a:pt x="3181638" y="923593"/>
                </a:lnTo>
                <a:lnTo>
                  <a:pt x="2950712" y="923593"/>
                </a:lnTo>
                <a:lnTo>
                  <a:pt x="3066175" y="1244285"/>
                </a:lnTo>
                <a:lnTo>
                  <a:pt x="2809591" y="1244285"/>
                </a:lnTo>
                <a:lnTo>
                  <a:pt x="2809591" y="1372562"/>
                </a:lnTo>
                <a:lnTo>
                  <a:pt x="2617154" y="1398218"/>
                </a:lnTo>
                <a:lnTo>
                  <a:pt x="2642812" y="1577805"/>
                </a:lnTo>
                <a:lnTo>
                  <a:pt x="577314" y="1577805"/>
                </a:lnTo>
                <a:lnTo>
                  <a:pt x="577314" y="1346907"/>
                </a:lnTo>
                <a:lnTo>
                  <a:pt x="320730" y="1423873"/>
                </a:lnTo>
                <a:lnTo>
                  <a:pt x="372047" y="1192975"/>
                </a:lnTo>
                <a:lnTo>
                  <a:pt x="153951" y="1218630"/>
                </a:lnTo>
                <a:lnTo>
                  <a:pt x="192438" y="910766"/>
                </a:lnTo>
                <a:lnTo>
                  <a:pt x="0" y="910766"/>
                </a:lnTo>
                <a:lnTo>
                  <a:pt x="51317" y="487452"/>
                </a:lnTo>
                <a:lnTo>
                  <a:pt x="346388" y="487452"/>
                </a:lnTo>
                <a:lnTo>
                  <a:pt x="346388" y="256554"/>
                </a:lnTo>
                <a:lnTo>
                  <a:pt x="590143" y="243726"/>
                </a:lnTo>
                <a:lnTo>
                  <a:pt x="590143" y="89794"/>
                </a:lnTo>
                <a:lnTo>
                  <a:pt x="744093" y="89794"/>
                </a:lnTo>
                <a:lnTo>
                  <a:pt x="795410" y="12828"/>
                </a:lnTo>
                <a:close/>
              </a:path>
            </a:pathLst>
          </a:custGeom>
          <a:ln w="57150" cmpd="sng">
            <a:solidFill>
              <a:srgbClr val="CCFFCC"/>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1" u="none" strike="noStrike" cap="none" normalizeH="0" baseline="0">
              <a:ln>
                <a:noFill/>
              </a:ln>
              <a:solidFill>
                <a:schemeClr val="tx1"/>
              </a:solidFill>
              <a:effectLst/>
              <a:latin typeface="Times New Roman" pitchFamily="-97" charset="0"/>
            </a:endParaRPr>
          </a:p>
        </p:txBody>
      </p:sp>
      <p:sp>
        <p:nvSpPr>
          <p:cNvPr id="8" name="TextBox 7"/>
          <p:cNvSpPr txBox="1"/>
          <p:nvPr/>
        </p:nvSpPr>
        <p:spPr>
          <a:xfrm rot="19606241">
            <a:off x="4674313" y="1974031"/>
            <a:ext cx="1224263" cy="461665"/>
          </a:xfrm>
          <a:prstGeom prst="rect">
            <a:avLst/>
          </a:prstGeom>
          <a:noFill/>
        </p:spPr>
        <p:txBody>
          <a:bodyPr wrap="square" rtlCol="0">
            <a:spAutoFit/>
          </a:bodyPr>
          <a:lstStyle/>
          <a:p>
            <a:r>
              <a:rPr lang="en-US" b="1" i="0" dirty="0" smtClean="0">
                <a:solidFill>
                  <a:srgbClr val="66CCFF"/>
                </a:solidFill>
              </a:rPr>
              <a:t>NADIR</a:t>
            </a:r>
            <a:endParaRPr lang="en-US" b="1" i="0" dirty="0">
              <a:solidFill>
                <a:srgbClr val="66CCFF"/>
              </a:solidFill>
            </a:endParaRPr>
          </a:p>
        </p:txBody>
      </p:sp>
      <p:sp>
        <p:nvSpPr>
          <p:cNvPr id="9" name="TextBox 8"/>
          <p:cNvSpPr txBox="1"/>
          <p:nvPr/>
        </p:nvSpPr>
        <p:spPr>
          <a:xfrm rot="19606241">
            <a:off x="2870209" y="3582681"/>
            <a:ext cx="1224263" cy="461665"/>
          </a:xfrm>
          <a:prstGeom prst="rect">
            <a:avLst/>
          </a:prstGeom>
          <a:noFill/>
        </p:spPr>
        <p:txBody>
          <a:bodyPr wrap="square" rtlCol="0">
            <a:spAutoFit/>
          </a:bodyPr>
          <a:lstStyle/>
          <a:p>
            <a:r>
              <a:rPr lang="en-US" b="1" i="0" dirty="0" smtClean="0">
                <a:solidFill>
                  <a:srgbClr val="CCFFCC"/>
                </a:solidFill>
              </a:rPr>
              <a:t>TILT</a:t>
            </a:r>
            <a:endParaRPr lang="en-US" b="1" i="0" dirty="0">
              <a:solidFill>
                <a:srgbClr val="CCFFCC"/>
              </a:solidFill>
            </a:endParaRPr>
          </a:p>
        </p:txBody>
      </p:sp>
    </p:spTree>
    <p:extLst>
      <p:ext uri="{BB962C8B-B14F-4D97-AF65-F5344CB8AC3E}">
        <p14:creationId xmlns:p14="http://schemas.microsoft.com/office/powerpoint/2010/main" val="4229040238"/>
      </p:ext>
    </p:extLst>
  </p:cSld>
  <p:clrMapOvr>
    <a:masterClrMapping/>
  </p:clrMapOvr>
  <p:timing>
    <p:tnLst>
      <p:par>
        <p:cTn xmlns:p14="http://schemas.microsoft.com/office/powerpoint/2010/mai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36" y="0"/>
            <a:ext cx="8534400" cy="1143000"/>
          </a:xfrm>
        </p:spPr>
        <p:txBody>
          <a:bodyPr/>
          <a:lstStyle/>
          <a:p>
            <a:r>
              <a:rPr lang="en-US"/>
              <a:t>How many EECRs &gt; 60 EeV?</a:t>
            </a:r>
          </a:p>
        </p:txBody>
      </p:sp>
      <p:sp>
        <p:nvSpPr>
          <p:cNvPr id="3" name="Content Placeholder 2"/>
          <p:cNvSpPr>
            <a:spLocks noGrp="1"/>
          </p:cNvSpPr>
          <p:nvPr>
            <p:ph idx="1"/>
          </p:nvPr>
        </p:nvSpPr>
        <p:spPr>
          <a:xfrm>
            <a:off x="277091" y="1075764"/>
            <a:ext cx="8451273" cy="5378824"/>
          </a:xfrm>
        </p:spPr>
        <p:txBody>
          <a:bodyPr/>
          <a:lstStyle/>
          <a:p>
            <a:r>
              <a:rPr lang="en-US" dirty="0"/>
              <a:t>Auger w/ 3,000 km</a:t>
            </a:r>
            <a:r>
              <a:rPr lang="en-US" baseline="30000" dirty="0"/>
              <a:t>2</a:t>
            </a:r>
            <a:r>
              <a:rPr lang="en-US" dirty="0"/>
              <a:t> </a:t>
            </a:r>
          </a:p>
          <a:p>
            <a:r>
              <a:rPr lang="en-US" dirty="0">
                <a:latin typeface="+mn-lt"/>
              </a:rPr>
              <a:t>				</a:t>
            </a:r>
            <a:r>
              <a:rPr lang="en-US" dirty="0" smtClean="0">
                <a:latin typeface="+mn-lt"/>
              </a:rPr>
              <a:t>~</a:t>
            </a:r>
            <a:r>
              <a:rPr lang="en-US" dirty="0"/>
              <a:t>20 events &gt; </a:t>
            </a:r>
            <a:r>
              <a:rPr lang="en-US" dirty="0" smtClean="0"/>
              <a:t>60 </a:t>
            </a:r>
            <a:r>
              <a:rPr lang="en-US" dirty="0" err="1"/>
              <a:t>EeV</a:t>
            </a:r>
            <a:r>
              <a:rPr lang="en-US" dirty="0"/>
              <a:t>/ </a:t>
            </a:r>
            <a:r>
              <a:rPr lang="en-US" dirty="0" err="1"/>
              <a:t>yr</a:t>
            </a:r>
            <a:endParaRPr lang="en-US" dirty="0"/>
          </a:p>
          <a:p>
            <a:r>
              <a:rPr lang="en-US" dirty="0"/>
              <a:t>Telescope Array w/ 700 km</a:t>
            </a:r>
            <a:r>
              <a:rPr lang="en-US" baseline="30000" dirty="0"/>
              <a:t>2</a:t>
            </a:r>
            <a:r>
              <a:rPr lang="en-US" dirty="0"/>
              <a:t> </a:t>
            </a:r>
          </a:p>
          <a:p>
            <a:r>
              <a:rPr lang="en-US" dirty="0"/>
              <a:t>				</a:t>
            </a:r>
            <a:r>
              <a:rPr lang="en-US" dirty="0" smtClean="0">
                <a:latin typeface="+mn-lt"/>
              </a:rPr>
              <a:t>~</a:t>
            </a:r>
            <a:r>
              <a:rPr lang="en-US" dirty="0"/>
              <a:t>5</a:t>
            </a:r>
            <a:r>
              <a:rPr lang="en-US" dirty="0" smtClean="0"/>
              <a:t> </a:t>
            </a:r>
            <a:r>
              <a:rPr lang="en-US" dirty="0"/>
              <a:t>events &gt; </a:t>
            </a:r>
            <a:r>
              <a:rPr lang="en-US" dirty="0" smtClean="0"/>
              <a:t>60 </a:t>
            </a:r>
            <a:r>
              <a:rPr lang="en-US" dirty="0" err="1"/>
              <a:t>EeV</a:t>
            </a:r>
            <a:r>
              <a:rPr lang="en-US" dirty="0"/>
              <a:t>/ </a:t>
            </a:r>
            <a:r>
              <a:rPr lang="en-US" dirty="0" err="1"/>
              <a:t>yr</a:t>
            </a:r>
            <a:endParaRPr lang="en-US" dirty="0"/>
          </a:p>
          <a:p>
            <a:r>
              <a:rPr lang="en-US" sz="3200" dirty="0">
                <a:solidFill>
                  <a:srgbClr val="FFFF00"/>
                </a:solidFill>
              </a:rPr>
              <a:t>Auger + TA </a:t>
            </a:r>
            <a:r>
              <a:rPr lang="en-US" sz="3200" dirty="0">
                <a:solidFill>
                  <a:srgbClr val="FFFF00"/>
                </a:solidFill>
                <a:latin typeface="+mn-lt"/>
              </a:rPr>
              <a:t>~</a:t>
            </a:r>
            <a:r>
              <a:rPr lang="en-US" sz="3200" dirty="0">
                <a:solidFill>
                  <a:srgbClr val="FFFF00"/>
                </a:solidFill>
              </a:rPr>
              <a:t> 25 events/</a:t>
            </a:r>
            <a:r>
              <a:rPr lang="en-US" sz="3200" dirty="0" err="1">
                <a:solidFill>
                  <a:srgbClr val="FFFF00"/>
                </a:solidFill>
              </a:rPr>
              <a:t>yr</a:t>
            </a:r>
            <a:r>
              <a:rPr lang="en-US" sz="3200" dirty="0">
                <a:solidFill>
                  <a:srgbClr val="FFFF00"/>
                </a:solidFill>
              </a:rPr>
              <a:t> </a:t>
            </a:r>
          </a:p>
          <a:p>
            <a:r>
              <a:rPr lang="en-US" sz="3200" dirty="0">
                <a:solidFill>
                  <a:srgbClr val="FFFF00"/>
                </a:solidFill>
              </a:rPr>
              <a:t>40 years to reach 1,000</a:t>
            </a:r>
          </a:p>
          <a:p>
            <a:endParaRPr lang="en-US" sz="3200" dirty="0">
              <a:solidFill>
                <a:srgbClr val="FFFF00"/>
              </a:solidFill>
            </a:endParaRPr>
          </a:p>
          <a:p>
            <a:r>
              <a:rPr lang="en-US" sz="3200" dirty="0"/>
              <a:t>Earth  - surface </a:t>
            </a:r>
            <a:r>
              <a:rPr lang="en-US" sz="3200" dirty="0">
                <a:latin typeface="+mn-lt"/>
              </a:rPr>
              <a:t>~</a:t>
            </a:r>
            <a:r>
              <a:rPr lang="en-US" sz="3200" dirty="0"/>
              <a:t> 5 10</a:t>
            </a:r>
            <a:r>
              <a:rPr lang="en-US" sz="3200" baseline="30000" dirty="0"/>
              <a:t>8</a:t>
            </a:r>
            <a:r>
              <a:rPr lang="en-US" sz="3200" dirty="0"/>
              <a:t> km</a:t>
            </a:r>
            <a:r>
              <a:rPr lang="en-US" sz="3200" baseline="30000" dirty="0"/>
              <a:t>2</a:t>
            </a:r>
          </a:p>
          <a:p>
            <a:r>
              <a:rPr lang="en-US" sz="3200" baseline="30000" dirty="0"/>
              <a:t> </a:t>
            </a:r>
          </a:p>
          <a:p>
            <a:r>
              <a:rPr lang="en-US" sz="3200" dirty="0"/>
              <a:t>					</a:t>
            </a:r>
            <a:r>
              <a:rPr lang="en-US" sz="3200" dirty="0">
                <a:solidFill>
                  <a:srgbClr val="FFFF00"/>
                </a:solidFill>
                <a:latin typeface="+mn-lt"/>
              </a:rPr>
              <a:t>~</a:t>
            </a:r>
            <a:r>
              <a:rPr lang="en-US" sz="3200" dirty="0">
                <a:solidFill>
                  <a:srgbClr val="FFFF00"/>
                </a:solidFill>
              </a:rPr>
              <a:t>3.4 10</a:t>
            </a:r>
            <a:r>
              <a:rPr lang="en-US" sz="3200" baseline="30000" dirty="0">
                <a:solidFill>
                  <a:srgbClr val="FFFF00"/>
                </a:solidFill>
              </a:rPr>
              <a:t>6</a:t>
            </a:r>
            <a:r>
              <a:rPr lang="en-US" sz="3200" dirty="0">
                <a:solidFill>
                  <a:srgbClr val="FFFF00"/>
                </a:solidFill>
              </a:rPr>
              <a:t> events/</a:t>
            </a:r>
            <a:r>
              <a:rPr lang="en-US" sz="3200" dirty="0" err="1">
                <a:solidFill>
                  <a:srgbClr val="FFFF00"/>
                </a:solidFill>
              </a:rPr>
              <a:t>yr</a:t>
            </a:r>
            <a:endParaRPr lang="en-US" sz="3200" baseline="30000" dirty="0">
              <a:solidFill>
                <a:srgbClr val="FFFF00"/>
              </a:solidFill>
            </a:endParaRPr>
          </a:p>
          <a:p>
            <a:endParaRPr lang="en-US" sz="3200" dirty="0">
              <a:solidFill>
                <a:srgbClr val="FFFF00"/>
              </a:solidFill>
            </a:endParaRPr>
          </a:p>
          <a:p>
            <a:endParaRPr lang="en-US" sz="3200" dirty="0">
              <a:solidFill>
                <a:srgbClr val="FFFF00"/>
              </a:solidFill>
            </a:endParaRPr>
          </a:p>
          <a:p>
            <a:endParaRPr lang="en-US" sz="3200" dirty="0">
              <a:solidFill>
                <a:srgbClr val="FFFF00"/>
              </a:solidFill>
            </a:endParaRPr>
          </a:p>
          <a:p>
            <a:endParaRPr lang="en-US" dirty="0"/>
          </a:p>
        </p:txBody>
      </p:sp>
      <p:sp>
        <p:nvSpPr>
          <p:cNvPr id="4" name="Slide Number Placeholder 3"/>
          <p:cNvSpPr>
            <a:spLocks noGrp="1"/>
          </p:cNvSpPr>
          <p:nvPr>
            <p:ph type="sldNum" sz="quarter" idx="12"/>
          </p:nvPr>
        </p:nvSpPr>
        <p:spPr/>
        <p:txBody>
          <a:bodyPr/>
          <a:lstStyle/>
          <a:p>
            <a:fld id="{7996ACCA-1950-1345-BF0F-08D9610C0874}" type="slidenum">
              <a:rPr lang="en-US"/>
              <a:pPr/>
              <a:t>196</a:t>
            </a:fld>
            <a:endParaRPr lang="en-US"/>
          </a:p>
        </p:txBody>
      </p:sp>
      <p:pic>
        <p:nvPicPr>
          <p:cNvPr id="5" name="Picture 4"/>
          <p:cNvPicPr>
            <a:picLocks noChangeAspect="1"/>
          </p:cNvPicPr>
          <p:nvPr/>
        </p:nvPicPr>
        <p:blipFill>
          <a:blip r:embed="rId3"/>
          <a:stretch>
            <a:fillRect/>
          </a:stretch>
        </p:blipFill>
        <p:spPr>
          <a:xfrm>
            <a:off x="6234545" y="3137647"/>
            <a:ext cx="2909455" cy="2823882"/>
          </a:xfrm>
          <a:prstGeom prst="rect">
            <a:avLst/>
          </a:prstGeom>
        </p:spPr>
      </p:pic>
      <p:sp>
        <p:nvSpPr>
          <p:cNvPr id="6" name="WordArt 4" descr="Narrow vertical"/>
          <p:cNvSpPr>
            <a:spLocks noChangeArrowheads="1" noChangeShapeType="1" noTextEdit="1"/>
          </p:cNvSpPr>
          <p:nvPr/>
        </p:nvSpPr>
        <p:spPr bwMode="auto">
          <a:xfrm rot="20292772">
            <a:off x="1199804" y="3289436"/>
            <a:ext cx="6196665" cy="1273427"/>
          </a:xfrm>
          <a:prstGeom prst="rect">
            <a:avLst/>
          </a:prstGeom>
          <a:solidFill>
            <a:schemeClr val="accent1">
              <a:lumMod val="85000"/>
              <a:lumOff val="15000"/>
              <a:alpha val="39000"/>
            </a:schemeClr>
          </a:solidFill>
        </p:spPr>
        <p:txBody>
          <a:bodyPr wrap="none" lIns="91376" tIns="45688" rIns="91376" bIns="45688" fromWordArt="1">
            <a:prstTxWarp prst="textCurveUp">
              <a:avLst>
                <a:gd name="adj" fmla="val 7084"/>
              </a:avLst>
            </a:prstTxWarp>
          </a:bodyPr>
          <a:lstStyle/>
          <a:p>
            <a:pPr algn="ctr"/>
            <a:r>
              <a:rPr lang="en-US" sz="3200" b="1"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Textile"/>
                <a:ea typeface="Textile"/>
                <a:cs typeface="Textile"/>
              </a:rPr>
              <a:t>5 </a:t>
            </a:r>
            <a:r>
              <a:rPr lang="en-US" sz="3200" b="1" kern="10" dirty="0" err="1">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Textile"/>
                <a:ea typeface="Textile"/>
                <a:cs typeface="Textile"/>
              </a:rPr>
              <a:t>o.o.m</a:t>
            </a:r>
            <a:r>
              <a:rPr lang="en-US" sz="3200" b="1"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Textile"/>
                <a:ea typeface="Textile"/>
                <a:cs typeface="Textile"/>
              </a:rPr>
              <a:t> to go!</a:t>
            </a:r>
          </a:p>
        </p:txBody>
      </p:sp>
    </p:spTree>
    <p:extLst>
      <p:ext uri="{BB962C8B-B14F-4D97-AF65-F5344CB8AC3E}">
        <p14:creationId xmlns:p14="http://schemas.microsoft.com/office/powerpoint/2010/main" val="1131765584"/>
      </p:ext>
    </p:extLst>
  </p:cSld>
  <p:clrMapOvr>
    <a:masterClrMapping/>
  </p:clrMapOvr>
  <p:timing>
    <p:tnLst>
      <p:par>
        <p:cTn xmlns:p14="http://schemas.microsoft.com/office/powerpoint/2010/mai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36" y="0"/>
            <a:ext cx="8534400" cy="1143000"/>
          </a:xfrm>
        </p:spPr>
        <p:txBody>
          <a:bodyPr/>
          <a:lstStyle/>
          <a:p>
            <a:r>
              <a:rPr lang="en-US" dirty="0"/>
              <a:t>How many UHECRs &gt; 60 </a:t>
            </a:r>
            <a:r>
              <a:rPr lang="en-US" dirty="0" err="1"/>
              <a:t>EeV</a:t>
            </a:r>
            <a:r>
              <a:rPr lang="en-US" dirty="0"/>
              <a:t>?</a:t>
            </a:r>
          </a:p>
        </p:txBody>
      </p:sp>
      <p:sp>
        <p:nvSpPr>
          <p:cNvPr id="3" name="Content Placeholder 2"/>
          <p:cNvSpPr>
            <a:spLocks noGrp="1"/>
          </p:cNvSpPr>
          <p:nvPr>
            <p:ph idx="1"/>
          </p:nvPr>
        </p:nvSpPr>
        <p:spPr>
          <a:xfrm>
            <a:off x="277094" y="1075764"/>
            <a:ext cx="8451273" cy="5378824"/>
          </a:xfrm>
        </p:spPr>
        <p:txBody>
          <a:bodyPr/>
          <a:lstStyle/>
          <a:p>
            <a:r>
              <a:rPr lang="en-US" sz="2900" dirty="0"/>
              <a:t>Auger + TA </a:t>
            </a:r>
            <a:r>
              <a:rPr lang="en-US" sz="2900" dirty="0">
                <a:latin typeface="+mn-lt"/>
              </a:rPr>
              <a:t>~</a:t>
            </a:r>
            <a:r>
              <a:rPr lang="en-US" sz="2900" dirty="0"/>
              <a:t>30 events/</a:t>
            </a:r>
            <a:r>
              <a:rPr lang="en-US" sz="2900" dirty="0" err="1"/>
              <a:t>y</a:t>
            </a:r>
            <a:r>
              <a:rPr lang="en-US" sz="2900" dirty="0" err="1">
                <a:solidFill>
                  <a:srgbClr val="FFFFFF"/>
                </a:solidFill>
              </a:rPr>
              <a:t>r</a:t>
            </a:r>
            <a:r>
              <a:rPr lang="en-US" sz="2900" dirty="0">
                <a:solidFill>
                  <a:srgbClr val="FFFF00"/>
                </a:solidFill>
              </a:rPr>
              <a:t> </a:t>
            </a:r>
          </a:p>
          <a:p>
            <a:endParaRPr lang="en-US" dirty="0" smtClean="0"/>
          </a:p>
          <a:p>
            <a:r>
              <a:rPr lang="en-US" b="1" dirty="0" smtClean="0">
                <a:solidFill>
                  <a:srgbClr val="FFFF00"/>
                </a:solidFill>
              </a:rPr>
              <a:t>JEM-EUSO</a:t>
            </a:r>
            <a:endParaRPr lang="en-US" b="1" dirty="0">
              <a:solidFill>
                <a:srgbClr val="FFFF00"/>
              </a:solidFill>
            </a:endParaRPr>
          </a:p>
          <a:p>
            <a:r>
              <a:rPr lang="en-US" b="1" dirty="0">
                <a:solidFill>
                  <a:srgbClr val="FFFF00"/>
                </a:solidFill>
              </a:rPr>
              <a:t>	</a:t>
            </a:r>
            <a:r>
              <a:rPr lang="en-US" b="1" dirty="0">
                <a:solidFill>
                  <a:srgbClr val="FFFF00"/>
                </a:solidFill>
                <a:latin typeface="+mn-lt"/>
              </a:rPr>
              <a:t>~</a:t>
            </a:r>
            <a:r>
              <a:rPr lang="en-US" b="1" dirty="0">
                <a:solidFill>
                  <a:srgbClr val="FFFF00"/>
                </a:solidFill>
              </a:rPr>
              <a:t>200 events &gt; </a:t>
            </a:r>
            <a:r>
              <a:rPr lang="en-US" b="1" dirty="0" smtClean="0">
                <a:solidFill>
                  <a:srgbClr val="FFFF00"/>
                </a:solidFill>
              </a:rPr>
              <a:t>60 </a:t>
            </a:r>
            <a:r>
              <a:rPr lang="en-US" b="1" dirty="0" err="1">
                <a:solidFill>
                  <a:srgbClr val="FFFF00"/>
                </a:solidFill>
              </a:rPr>
              <a:t>EeV</a:t>
            </a:r>
            <a:r>
              <a:rPr lang="en-US" b="1" dirty="0">
                <a:solidFill>
                  <a:srgbClr val="FFFF00"/>
                </a:solidFill>
              </a:rPr>
              <a:t>/ </a:t>
            </a:r>
            <a:r>
              <a:rPr lang="en-US" b="1" dirty="0" err="1">
                <a:solidFill>
                  <a:srgbClr val="FFFF00"/>
                </a:solidFill>
              </a:rPr>
              <a:t>yr</a:t>
            </a:r>
            <a:endParaRPr lang="en-US" b="1" dirty="0">
              <a:solidFill>
                <a:srgbClr val="FFFF00"/>
              </a:solidFill>
            </a:endParaRPr>
          </a:p>
          <a:p>
            <a:endParaRPr lang="en-US" b="1" dirty="0" smtClean="0">
              <a:solidFill>
                <a:srgbClr val="FFFF00"/>
              </a:solidFill>
            </a:endParaRPr>
          </a:p>
          <a:p>
            <a:endParaRPr lang="en-US" b="1" dirty="0">
              <a:solidFill>
                <a:srgbClr val="FFFF00"/>
              </a:solidFill>
            </a:endParaRPr>
          </a:p>
          <a:p>
            <a:endParaRPr lang="en-US" dirty="0"/>
          </a:p>
          <a:p>
            <a:r>
              <a:rPr lang="en-US" sz="3200" dirty="0"/>
              <a:t>Earth  - surface ~ 5 10</a:t>
            </a:r>
            <a:r>
              <a:rPr lang="en-US" sz="3200" baseline="30000" dirty="0"/>
              <a:t>8</a:t>
            </a:r>
            <a:r>
              <a:rPr lang="en-US" sz="3200" dirty="0"/>
              <a:t> km</a:t>
            </a:r>
            <a:r>
              <a:rPr lang="en-US" sz="3200" baseline="30000" dirty="0"/>
              <a:t>2</a:t>
            </a:r>
          </a:p>
          <a:p>
            <a:endParaRPr lang="en-US" sz="3200" baseline="30000" dirty="0"/>
          </a:p>
          <a:p>
            <a:r>
              <a:rPr lang="en-US" sz="3200" dirty="0"/>
              <a:t>					</a:t>
            </a:r>
            <a:r>
              <a:rPr lang="en-US" sz="3200" dirty="0">
                <a:solidFill>
                  <a:srgbClr val="FFFF00"/>
                </a:solidFill>
              </a:rPr>
              <a:t>~3.4 10</a:t>
            </a:r>
            <a:r>
              <a:rPr lang="en-US" sz="3200" baseline="30000" dirty="0">
                <a:solidFill>
                  <a:srgbClr val="FFFF00"/>
                </a:solidFill>
              </a:rPr>
              <a:t>6</a:t>
            </a:r>
            <a:r>
              <a:rPr lang="en-US" sz="3200" dirty="0">
                <a:solidFill>
                  <a:srgbClr val="FFFF00"/>
                </a:solidFill>
              </a:rPr>
              <a:t> events/</a:t>
            </a:r>
            <a:r>
              <a:rPr lang="en-US" sz="3200" dirty="0" err="1">
                <a:solidFill>
                  <a:srgbClr val="FFFF00"/>
                </a:solidFill>
              </a:rPr>
              <a:t>yr</a:t>
            </a:r>
            <a:endParaRPr lang="en-US" sz="3200" baseline="30000" dirty="0">
              <a:solidFill>
                <a:srgbClr val="FFFF00"/>
              </a:solidFill>
            </a:endParaRPr>
          </a:p>
        </p:txBody>
      </p:sp>
      <p:sp>
        <p:nvSpPr>
          <p:cNvPr id="4" name="Slide Number Placeholder 3"/>
          <p:cNvSpPr>
            <a:spLocks noGrp="1"/>
          </p:cNvSpPr>
          <p:nvPr>
            <p:ph type="sldNum" sz="quarter" idx="12"/>
          </p:nvPr>
        </p:nvSpPr>
        <p:spPr/>
        <p:txBody>
          <a:bodyPr/>
          <a:lstStyle/>
          <a:p>
            <a:fld id="{7996ACCA-1950-1345-BF0F-08D9610C0874}" type="slidenum">
              <a:rPr lang="en-US"/>
              <a:pPr/>
              <a:t>197</a:t>
            </a:fld>
            <a:endParaRPr lang="en-US"/>
          </a:p>
        </p:txBody>
      </p:sp>
      <p:pic>
        <p:nvPicPr>
          <p:cNvPr id="6" name="Picture 5"/>
          <p:cNvPicPr>
            <a:picLocks noChangeAspect="1"/>
          </p:cNvPicPr>
          <p:nvPr/>
        </p:nvPicPr>
        <p:blipFill>
          <a:blip r:embed="rId3"/>
          <a:stretch>
            <a:fillRect/>
          </a:stretch>
        </p:blipFill>
        <p:spPr>
          <a:xfrm>
            <a:off x="5888182" y="1277473"/>
            <a:ext cx="3001818" cy="2913529"/>
          </a:xfrm>
          <a:prstGeom prst="rect">
            <a:avLst/>
          </a:prstGeom>
        </p:spPr>
      </p:pic>
    </p:spTree>
    <p:extLst>
      <p:ext uri="{BB962C8B-B14F-4D97-AF65-F5344CB8AC3E}">
        <p14:creationId xmlns:p14="http://schemas.microsoft.com/office/powerpoint/2010/main" val="2777682266"/>
      </p:ext>
    </p:extLst>
  </p:cSld>
  <p:clrMapOvr>
    <a:masterClrMapping/>
  </p:clrMapOvr>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36" y="0"/>
            <a:ext cx="8534400" cy="1143000"/>
          </a:xfrm>
        </p:spPr>
        <p:txBody>
          <a:bodyPr/>
          <a:lstStyle/>
          <a:p>
            <a:r>
              <a:rPr lang="en-US" dirty="0"/>
              <a:t>How many UHECRs &gt; 60 </a:t>
            </a:r>
            <a:r>
              <a:rPr lang="en-US" dirty="0" err="1"/>
              <a:t>EeV</a:t>
            </a:r>
            <a:r>
              <a:rPr lang="en-US" dirty="0"/>
              <a:t>?</a:t>
            </a:r>
          </a:p>
        </p:txBody>
      </p:sp>
      <p:sp>
        <p:nvSpPr>
          <p:cNvPr id="3" name="Content Placeholder 2"/>
          <p:cNvSpPr>
            <a:spLocks noGrp="1"/>
          </p:cNvSpPr>
          <p:nvPr>
            <p:ph idx="1"/>
          </p:nvPr>
        </p:nvSpPr>
        <p:spPr>
          <a:xfrm>
            <a:off x="277094" y="1075764"/>
            <a:ext cx="8451273" cy="5378824"/>
          </a:xfrm>
        </p:spPr>
        <p:txBody>
          <a:bodyPr/>
          <a:lstStyle/>
          <a:p>
            <a:r>
              <a:rPr lang="en-US" sz="2900" dirty="0"/>
              <a:t>Auger + TA </a:t>
            </a:r>
            <a:r>
              <a:rPr lang="en-US" sz="2900" dirty="0">
                <a:latin typeface="+mn-lt"/>
              </a:rPr>
              <a:t>~</a:t>
            </a:r>
            <a:r>
              <a:rPr lang="en-US" sz="2900" dirty="0"/>
              <a:t>30 events/</a:t>
            </a:r>
            <a:r>
              <a:rPr lang="en-US" sz="2900" dirty="0" err="1"/>
              <a:t>y</a:t>
            </a:r>
            <a:r>
              <a:rPr lang="en-US" sz="2900" dirty="0" err="1">
                <a:solidFill>
                  <a:srgbClr val="FFFFFF"/>
                </a:solidFill>
              </a:rPr>
              <a:t>r</a:t>
            </a:r>
            <a:r>
              <a:rPr lang="en-US" sz="2900" dirty="0">
                <a:solidFill>
                  <a:srgbClr val="FFFF00"/>
                </a:solidFill>
              </a:rPr>
              <a:t> </a:t>
            </a:r>
          </a:p>
          <a:p>
            <a:endParaRPr lang="en-US" dirty="0" smtClean="0"/>
          </a:p>
          <a:p>
            <a:r>
              <a:rPr lang="en-US" b="1" dirty="0" smtClean="0">
                <a:solidFill>
                  <a:srgbClr val="FFFF00"/>
                </a:solidFill>
              </a:rPr>
              <a:t>JEM-EUSO</a:t>
            </a:r>
            <a:endParaRPr lang="en-US" b="1" dirty="0">
              <a:solidFill>
                <a:srgbClr val="FFFF00"/>
              </a:solidFill>
            </a:endParaRPr>
          </a:p>
          <a:p>
            <a:r>
              <a:rPr lang="en-US" b="1" dirty="0">
                <a:solidFill>
                  <a:srgbClr val="FFFF00"/>
                </a:solidFill>
              </a:rPr>
              <a:t>	</a:t>
            </a:r>
            <a:r>
              <a:rPr lang="en-US" b="1" dirty="0">
                <a:solidFill>
                  <a:srgbClr val="FFFF00"/>
                </a:solidFill>
                <a:latin typeface="+mn-lt"/>
              </a:rPr>
              <a:t>~</a:t>
            </a:r>
            <a:r>
              <a:rPr lang="en-US" b="1" dirty="0">
                <a:solidFill>
                  <a:srgbClr val="FFFF00"/>
                </a:solidFill>
              </a:rPr>
              <a:t>200 events &gt; </a:t>
            </a:r>
            <a:r>
              <a:rPr lang="en-US" b="1" dirty="0" smtClean="0">
                <a:solidFill>
                  <a:srgbClr val="FFFF00"/>
                </a:solidFill>
              </a:rPr>
              <a:t>60 </a:t>
            </a:r>
            <a:r>
              <a:rPr lang="en-US" b="1" dirty="0" err="1">
                <a:solidFill>
                  <a:srgbClr val="FFFF00"/>
                </a:solidFill>
              </a:rPr>
              <a:t>EeV</a:t>
            </a:r>
            <a:r>
              <a:rPr lang="en-US" b="1" dirty="0">
                <a:solidFill>
                  <a:srgbClr val="FFFF00"/>
                </a:solidFill>
              </a:rPr>
              <a:t>/ </a:t>
            </a:r>
            <a:r>
              <a:rPr lang="en-US" b="1" dirty="0" err="1">
                <a:solidFill>
                  <a:srgbClr val="FFFF00"/>
                </a:solidFill>
              </a:rPr>
              <a:t>yr</a:t>
            </a:r>
            <a:endParaRPr lang="en-US" b="1" dirty="0">
              <a:solidFill>
                <a:srgbClr val="FFFF00"/>
              </a:solidFill>
            </a:endParaRPr>
          </a:p>
          <a:p>
            <a:endParaRPr lang="en-US" b="1" dirty="0" smtClean="0">
              <a:solidFill>
                <a:srgbClr val="FFFF00"/>
              </a:solidFill>
            </a:endParaRPr>
          </a:p>
          <a:p>
            <a:endParaRPr lang="en-US" b="1" dirty="0">
              <a:solidFill>
                <a:srgbClr val="FFFF00"/>
              </a:solidFill>
            </a:endParaRPr>
          </a:p>
          <a:p>
            <a:endParaRPr lang="en-US" dirty="0"/>
          </a:p>
          <a:p>
            <a:r>
              <a:rPr lang="en-US" sz="3200" dirty="0"/>
              <a:t>Earth  - surface ~ 5 10</a:t>
            </a:r>
            <a:r>
              <a:rPr lang="en-US" sz="3200" baseline="30000" dirty="0"/>
              <a:t>8</a:t>
            </a:r>
            <a:r>
              <a:rPr lang="en-US" sz="3200" dirty="0"/>
              <a:t> km</a:t>
            </a:r>
            <a:r>
              <a:rPr lang="en-US" sz="3200" baseline="30000" dirty="0"/>
              <a:t>2</a:t>
            </a:r>
          </a:p>
          <a:p>
            <a:endParaRPr lang="en-US" sz="3200" baseline="30000" dirty="0"/>
          </a:p>
          <a:p>
            <a:r>
              <a:rPr lang="en-US" sz="3200" dirty="0"/>
              <a:t>					</a:t>
            </a:r>
            <a:r>
              <a:rPr lang="en-US" sz="3200" dirty="0">
                <a:solidFill>
                  <a:srgbClr val="FFFF00"/>
                </a:solidFill>
              </a:rPr>
              <a:t>~3.4 10</a:t>
            </a:r>
            <a:r>
              <a:rPr lang="en-US" sz="3200" baseline="30000" dirty="0">
                <a:solidFill>
                  <a:srgbClr val="FFFF00"/>
                </a:solidFill>
              </a:rPr>
              <a:t>6</a:t>
            </a:r>
            <a:r>
              <a:rPr lang="en-US" sz="3200" dirty="0">
                <a:solidFill>
                  <a:srgbClr val="FFFF00"/>
                </a:solidFill>
              </a:rPr>
              <a:t> events/</a:t>
            </a:r>
            <a:r>
              <a:rPr lang="en-US" sz="3200" dirty="0" err="1">
                <a:solidFill>
                  <a:srgbClr val="FFFF00"/>
                </a:solidFill>
              </a:rPr>
              <a:t>yr</a:t>
            </a:r>
            <a:endParaRPr lang="en-US" sz="3200" baseline="30000" dirty="0">
              <a:solidFill>
                <a:srgbClr val="FFFF00"/>
              </a:solidFill>
            </a:endParaRPr>
          </a:p>
        </p:txBody>
      </p:sp>
      <p:sp>
        <p:nvSpPr>
          <p:cNvPr id="4" name="Slide Number Placeholder 3"/>
          <p:cNvSpPr>
            <a:spLocks noGrp="1"/>
          </p:cNvSpPr>
          <p:nvPr>
            <p:ph type="sldNum" sz="quarter" idx="12"/>
          </p:nvPr>
        </p:nvSpPr>
        <p:spPr/>
        <p:txBody>
          <a:bodyPr/>
          <a:lstStyle/>
          <a:p>
            <a:fld id="{7996ACCA-1950-1345-BF0F-08D9610C0874}" type="slidenum">
              <a:rPr lang="en-US"/>
              <a:pPr/>
              <a:t>198</a:t>
            </a:fld>
            <a:endParaRPr lang="en-US"/>
          </a:p>
        </p:txBody>
      </p:sp>
      <p:pic>
        <p:nvPicPr>
          <p:cNvPr id="6" name="Picture 5"/>
          <p:cNvPicPr>
            <a:picLocks noChangeAspect="1"/>
          </p:cNvPicPr>
          <p:nvPr/>
        </p:nvPicPr>
        <p:blipFill>
          <a:blip r:embed="rId3"/>
          <a:stretch>
            <a:fillRect/>
          </a:stretch>
        </p:blipFill>
        <p:spPr>
          <a:xfrm>
            <a:off x="5888182" y="1277473"/>
            <a:ext cx="3001818" cy="2913529"/>
          </a:xfrm>
          <a:prstGeom prst="rect">
            <a:avLst/>
          </a:prstGeom>
        </p:spPr>
      </p:pic>
      <p:sp>
        <p:nvSpPr>
          <p:cNvPr id="7" name="WordArt 4" descr="Narrow vertical"/>
          <p:cNvSpPr>
            <a:spLocks noChangeArrowheads="1" noChangeShapeType="1" noTextEdit="1"/>
          </p:cNvSpPr>
          <p:nvPr/>
        </p:nvSpPr>
        <p:spPr bwMode="auto">
          <a:xfrm rot="20313577">
            <a:off x="1133748" y="3341180"/>
            <a:ext cx="6196665" cy="1273427"/>
          </a:xfrm>
          <a:prstGeom prst="rect">
            <a:avLst/>
          </a:prstGeom>
          <a:solidFill>
            <a:schemeClr val="accent1">
              <a:lumMod val="85000"/>
              <a:lumOff val="15000"/>
              <a:alpha val="39000"/>
            </a:schemeClr>
          </a:solidFill>
        </p:spPr>
        <p:txBody>
          <a:bodyPr wrap="none" lIns="91291" tIns="45646" rIns="91291" bIns="45646" fromWordArt="1">
            <a:prstTxWarp prst="textCurveUp">
              <a:avLst>
                <a:gd name="adj" fmla="val 7084"/>
              </a:avLst>
            </a:prstTxWarp>
          </a:bodyPr>
          <a:lstStyle/>
          <a:p>
            <a:pPr algn="ctr"/>
            <a:r>
              <a:rPr lang="en-US" sz="3200" b="1"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Textile"/>
                <a:ea typeface="Textile"/>
                <a:cs typeface="Textile"/>
              </a:rPr>
              <a:t>4 </a:t>
            </a:r>
            <a:r>
              <a:rPr lang="en-US" sz="3200" b="1" kern="10" dirty="0" err="1">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Textile"/>
                <a:ea typeface="Textile"/>
                <a:cs typeface="Textile"/>
              </a:rPr>
              <a:t>o.o.m</a:t>
            </a:r>
            <a:r>
              <a:rPr lang="en-US" sz="3200" b="1"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Textile"/>
                <a:ea typeface="Textile"/>
                <a:cs typeface="Textile"/>
              </a:rPr>
              <a:t> to go!</a:t>
            </a:r>
          </a:p>
        </p:txBody>
      </p:sp>
    </p:spTree>
    <p:extLst>
      <p:ext uri="{BB962C8B-B14F-4D97-AF65-F5344CB8AC3E}">
        <p14:creationId xmlns:p14="http://schemas.microsoft.com/office/powerpoint/2010/main" val="2497923454"/>
      </p:ext>
    </p:extLst>
  </p:cSld>
  <p:clrMapOvr>
    <a:masterClrMapping/>
  </p:clrMapOvr>
  <p:timing>
    <p:tnLst>
      <p:par>
        <p:cTn xmlns:p14="http://schemas.microsoft.com/office/powerpoint/2010/mai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Exposures_2011opt2.pdf"/>
          <p:cNvPicPr>
            <a:picLocks noGrp="1" noChangeAspect="1"/>
          </p:cNvPicPr>
          <p:nvPr>
            <p:ph idx="1"/>
          </p:nvPr>
        </p:nvPicPr>
        <p:blipFill>
          <a:blip r:embed="rId2"/>
          <a:srcRect l="8182" t="10588" r="15455" b="14118"/>
          <a:stretch>
            <a:fillRect/>
          </a:stretch>
        </p:blipFill>
        <p:spPr>
          <a:xfrm>
            <a:off x="554184" y="739588"/>
            <a:ext cx="8036753" cy="6123242"/>
          </a:xfrm>
          <a:solidFill>
            <a:schemeClr val="tx1"/>
          </a:solidFill>
        </p:spPr>
      </p:pic>
      <p:sp>
        <p:nvSpPr>
          <p:cNvPr id="4" name="TextBox 3"/>
          <p:cNvSpPr txBox="1"/>
          <p:nvPr/>
        </p:nvSpPr>
        <p:spPr>
          <a:xfrm>
            <a:off x="2714209" y="134474"/>
            <a:ext cx="3679336" cy="636770"/>
          </a:xfrm>
          <a:prstGeom prst="rect">
            <a:avLst/>
          </a:prstGeom>
          <a:noFill/>
        </p:spPr>
        <p:txBody>
          <a:bodyPr wrap="none" lIns="81976" tIns="40986" rIns="81976" bIns="40986" rtlCol="0">
            <a:spAutoFit/>
          </a:bodyPr>
          <a:lstStyle/>
          <a:p>
            <a:r>
              <a:rPr lang="en-US" sz="3600" i="0">
                <a:latin typeface="+mj-lt"/>
              </a:rPr>
              <a:t>Exposure History</a:t>
            </a:r>
          </a:p>
        </p:txBody>
      </p:sp>
      <p:sp>
        <p:nvSpPr>
          <p:cNvPr id="5" name="Slide Number Placeholder 4"/>
          <p:cNvSpPr>
            <a:spLocks noGrp="1"/>
          </p:cNvSpPr>
          <p:nvPr>
            <p:ph type="sldNum" sz="quarter" idx="12"/>
          </p:nvPr>
        </p:nvSpPr>
        <p:spPr/>
        <p:txBody>
          <a:bodyPr/>
          <a:lstStyle/>
          <a:p>
            <a:fld id="{7996ACCA-1950-1345-BF0F-08D9610C0874}" type="slidenum">
              <a:rPr lang="en-US"/>
              <a:pPr/>
              <a:t>199</a:t>
            </a:fld>
            <a:endParaRPr lang="en-US"/>
          </a:p>
        </p:txBody>
      </p:sp>
    </p:spTree>
    <p:extLst>
      <p:ext uri="{BB962C8B-B14F-4D97-AF65-F5344CB8AC3E}">
        <p14:creationId xmlns:p14="http://schemas.microsoft.com/office/powerpoint/2010/main" val="37406885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 The Cosmic Particles (</a:t>
            </a:r>
            <a:r>
              <a:rPr lang="en-US" dirty="0" err="1"/>
              <a:t>A</a:t>
            </a:r>
            <a:r>
              <a:rPr lang="en-US" dirty="0" err="1" smtClean="0"/>
              <a:t>stroparticles</a:t>
            </a:r>
            <a:r>
              <a:rPr lang="en-US" dirty="0" smtClean="0"/>
              <a:t>)</a:t>
            </a:r>
          </a:p>
          <a:p>
            <a:r>
              <a:rPr lang="en-US" sz="2400" dirty="0">
                <a:solidFill>
                  <a:schemeClr val="tx2">
                    <a:lumMod val="75000"/>
                  </a:schemeClr>
                </a:solidFill>
              </a:rPr>
              <a:t>- Big Questions/Unifying Themes</a:t>
            </a:r>
          </a:p>
          <a:p>
            <a:r>
              <a:rPr lang="en-US" sz="2400" dirty="0">
                <a:solidFill>
                  <a:schemeClr val="tx2">
                    <a:lumMod val="75000"/>
                  </a:schemeClr>
                </a:solidFill>
              </a:rPr>
              <a:t>- Current Detectors </a:t>
            </a:r>
          </a:p>
          <a:p>
            <a:r>
              <a:rPr lang="en-US" sz="2400" dirty="0">
                <a:solidFill>
                  <a:schemeClr val="tx2">
                    <a:lumMod val="75000"/>
                  </a:schemeClr>
                </a:solidFill>
              </a:rPr>
              <a:t>- Future Detectors</a:t>
            </a:r>
          </a:p>
          <a:p>
            <a:endParaRPr lang="en-US" dirty="0"/>
          </a:p>
        </p:txBody>
      </p:sp>
    </p:spTree>
    <p:extLst>
      <p:ext uri="{BB962C8B-B14F-4D97-AF65-F5344CB8AC3E}">
        <p14:creationId xmlns:p14="http://schemas.microsoft.com/office/powerpoint/2010/main" val="364619067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8534400" cy="1143000"/>
          </a:xfrm>
        </p:spPr>
        <p:txBody>
          <a:bodyPr/>
          <a:lstStyle/>
          <a:p>
            <a:r>
              <a:rPr lang="en-US" dirty="0" smtClean="0"/>
              <a:t>Nature’s HE </a:t>
            </a:r>
            <a:r>
              <a:rPr lang="en-US" dirty="0" err="1" smtClean="0"/>
              <a:t>γAccelerators</a:t>
            </a:r>
            <a:endParaRPr lang="en-US" dirty="0" smtClean="0"/>
          </a:p>
        </p:txBody>
      </p:sp>
      <p:pic>
        <p:nvPicPr>
          <p:cNvPr id="5" name="Picture 4"/>
          <p:cNvPicPr>
            <a:picLocks noChangeAspect="1"/>
          </p:cNvPicPr>
          <p:nvPr/>
        </p:nvPicPr>
        <p:blipFill>
          <a:blip r:embed="rId2"/>
          <a:stretch>
            <a:fillRect/>
          </a:stretch>
        </p:blipFill>
        <p:spPr>
          <a:xfrm>
            <a:off x="304800" y="2051290"/>
            <a:ext cx="2578100" cy="1644410"/>
          </a:xfrm>
          <a:prstGeom prst="rect">
            <a:avLst/>
          </a:prstGeom>
        </p:spPr>
      </p:pic>
      <p:pic>
        <p:nvPicPr>
          <p:cNvPr id="7" name="Picture 6"/>
          <p:cNvPicPr>
            <a:picLocks noChangeAspect="1"/>
          </p:cNvPicPr>
          <p:nvPr/>
        </p:nvPicPr>
        <p:blipFill>
          <a:blip r:embed="rId3"/>
          <a:stretch>
            <a:fillRect/>
          </a:stretch>
        </p:blipFill>
        <p:spPr>
          <a:xfrm>
            <a:off x="1981202" y="3035301"/>
            <a:ext cx="1633306" cy="1231900"/>
          </a:xfrm>
          <a:prstGeom prst="rect">
            <a:avLst/>
          </a:prstGeom>
        </p:spPr>
      </p:pic>
      <p:pic>
        <p:nvPicPr>
          <p:cNvPr id="8" name="Picture 7"/>
          <p:cNvPicPr>
            <a:picLocks noChangeAspect="1"/>
          </p:cNvPicPr>
          <p:nvPr/>
        </p:nvPicPr>
        <p:blipFill>
          <a:blip r:embed="rId4"/>
          <a:stretch>
            <a:fillRect/>
          </a:stretch>
        </p:blipFill>
        <p:spPr>
          <a:xfrm>
            <a:off x="228600" y="5473701"/>
            <a:ext cx="1765300" cy="1231900"/>
          </a:xfrm>
          <a:prstGeom prst="rect">
            <a:avLst/>
          </a:prstGeom>
        </p:spPr>
      </p:pic>
      <p:pic>
        <p:nvPicPr>
          <p:cNvPr id="9" name="Picture 8"/>
          <p:cNvPicPr>
            <a:picLocks noChangeAspect="1"/>
          </p:cNvPicPr>
          <p:nvPr/>
        </p:nvPicPr>
        <p:blipFill>
          <a:blip r:embed="rId5"/>
          <a:stretch>
            <a:fillRect/>
          </a:stretch>
        </p:blipFill>
        <p:spPr>
          <a:xfrm>
            <a:off x="69227" y="3721101"/>
            <a:ext cx="2470773" cy="1536700"/>
          </a:xfrm>
          <a:prstGeom prst="rect">
            <a:avLst/>
          </a:prstGeom>
        </p:spPr>
      </p:pic>
      <p:pic>
        <p:nvPicPr>
          <p:cNvPr id="10" name="Picture 9"/>
          <p:cNvPicPr>
            <a:picLocks noChangeAspect="1"/>
          </p:cNvPicPr>
          <p:nvPr/>
        </p:nvPicPr>
        <p:blipFill>
          <a:blip r:embed="rId6"/>
          <a:stretch>
            <a:fillRect/>
          </a:stretch>
        </p:blipFill>
        <p:spPr>
          <a:xfrm>
            <a:off x="1981200" y="4343401"/>
            <a:ext cx="1930400" cy="1358900"/>
          </a:xfrm>
          <a:prstGeom prst="rect">
            <a:avLst/>
          </a:prstGeom>
        </p:spPr>
      </p:pic>
      <p:sp>
        <p:nvSpPr>
          <p:cNvPr id="11" name="TextBox 10"/>
          <p:cNvSpPr txBox="1"/>
          <p:nvPr/>
        </p:nvSpPr>
        <p:spPr>
          <a:xfrm>
            <a:off x="685801" y="1371601"/>
            <a:ext cx="2016892" cy="457390"/>
          </a:xfrm>
          <a:prstGeom prst="rect">
            <a:avLst/>
          </a:prstGeom>
          <a:noFill/>
        </p:spPr>
        <p:txBody>
          <a:bodyPr wrap="none" lIns="91024" tIns="45514" rIns="91024" bIns="45514" rtlCol="0">
            <a:spAutoFit/>
          </a:bodyPr>
          <a:lstStyle/>
          <a:p>
            <a:r>
              <a:rPr lang="en-US" dirty="0" smtClean="0"/>
              <a:t>Extragalactic</a:t>
            </a:r>
          </a:p>
        </p:txBody>
      </p:sp>
      <p:sp>
        <p:nvSpPr>
          <p:cNvPr id="12" name="TextBox 11"/>
          <p:cNvSpPr txBox="1"/>
          <p:nvPr/>
        </p:nvSpPr>
        <p:spPr>
          <a:xfrm>
            <a:off x="5181601" y="1524001"/>
            <a:ext cx="1376330" cy="457390"/>
          </a:xfrm>
          <a:prstGeom prst="rect">
            <a:avLst/>
          </a:prstGeom>
          <a:noFill/>
        </p:spPr>
        <p:txBody>
          <a:bodyPr wrap="none" lIns="91024" tIns="45514" rIns="91024" bIns="45514" rtlCol="0">
            <a:spAutoFit/>
          </a:bodyPr>
          <a:lstStyle/>
          <a:p>
            <a:r>
              <a:rPr lang="en-US" dirty="0" smtClean="0"/>
              <a:t>Galactic</a:t>
            </a:r>
          </a:p>
        </p:txBody>
      </p:sp>
      <p:pic>
        <p:nvPicPr>
          <p:cNvPr id="13" name="Picture 4" descr="gus-galaxy.png"/>
          <p:cNvPicPr>
            <a:picLocks noChangeAspect="1"/>
          </p:cNvPicPr>
          <p:nvPr/>
        </p:nvPicPr>
        <p:blipFill>
          <a:blip r:embed="rId7"/>
          <a:srcRect l="6027" r="2863" b="1445"/>
          <a:stretch>
            <a:fillRect/>
          </a:stretch>
        </p:blipFill>
        <p:spPr bwMode="auto">
          <a:xfrm>
            <a:off x="4648200" y="2075127"/>
            <a:ext cx="4267200" cy="1970617"/>
          </a:xfrm>
          <a:prstGeom prst="rect">
            <a:avLst/>
          </a:prstGeom>
          <a:noFill/>
          <a:ln w="9525">
            <a:noFill/>
            <a:miter lim="800000"/>
            <a:headEnd/>
            <a:tailEnd/>
          </a:ln>
        </p:spPr>
      </p:pic>
      <p:pic>
        <p:nvPicPr>
          <p:cNvPr id="14" name="Picture 4"/>
          <p:cNvPicPr>
            <a:picLocks noChangeAspect="1" noChangeArrowheads="1"/>
          </p:cNvPicPr>
          <p:nvPr/>
        </p:nvPicPr>
        <p:blipFill>
          <a:blip r:embed="rId8"/>
          <a:srcRect/>
          <a:stretch>
            <a:fillRect/>
          </a:stretch>
        </p:blipFill>
        <p:spPr bwMode="auto">
          <a:xfrm>
            <a:off x="7543801" y="0"/>
            <a:ext cx="1716088" cy="6858000"/>
          </a:xfrm>
          <a:prstGeom prst="rect">
            <a:avLst/>
          </a:prstGeom>
          <a:noFill/>
          <a:ln w="9525">
            <a:noFill/>
            <a:miter lim="800000"/>
            <a:headEnd/>
            <a:tailEnd/>
          </a:ln>
          <a:effectLst/>
        </p:spPr>
      </p:pic>
      <p:grpSp>
        <p:nvGrpSpPr>
          <p:cNvPr id="15" name="Group 14"/>
          <p:cNvGrpSpPr>
            <a:grpSpLocks/>
          </p:cNvGrpSpPr>
          <p:nvPr/>
        </p:nvGrpSpPr>
        <p:grpSpPr bwMode="auto">
          <a:xfrm>
            <a:off x="4114840" y="3962400"/>
            <a:ext cx="2334337" cy="1752600"/>
            <a:chOff x="-111" y="1727"/>
            <a:chExt cx="2023" cy="1729"/>
          </a:xfrm>
        </p:grpSpPr>
        <p:pic>
          <p:nvPicPr>
            <p:cNvPr id="16" name="Picture 10"/>
            <p:cNvPicPr>
              <a:picLocks noChangeAspect="1" noChangeArrowheads="1"/>
            </p:cNvPicPr>
            <p:nvPr/>
          </p:nvPicPr>
          <p:blipFill>
            <a:blip r:embed="rId9"/>
            <a:srcRect/>
            <a:stretch>
              <a:fillRect/>
            </a:stretch>
          </p:blipFill>
          <p:spPr bwMode="auto">
            <a:xfrm>
              <a:off x="-111" y="1727"/>
              <a:ext cx="1783" cy="1729"/>
            </a:xfrm>
            <a:prstGeom prst="rect">
              <a:avLst/>
            </a:prstGeom>
            <a:noFill/>
            <a:ln w="9525">
              <a:noFill/>
              <a:miter lim="800000"/>
              <a:headEnd/>
              <a:tailEnd/>
            </a:ln>
            <a:effectLst/>
          </p:spPr>
        </p:pic>
        <p:sp>
          <p:nvSpPr>
            <p:cNvPr id="17" name="Text Box 11"/>
            <p:cNvSpPr txBox="1">
              <a:spLocks noChangeArrowheads="1"/>
            </p:cNvSpPr>
            <p:nvPr/>
          </p:nvSpPr>
          <p:spPr bwMode="auto">
            <a:xfrm>
              <a:off x="317" y="2764"/>
              <a:ext cx="1595" cy="577"/>
            </a:xfrm>
            <a:prstGeom prst="rect">
              <a:avLst/>
            </a:prstGeom>
            <a:noFill/>
            <a:ln w="9525">
              <a:noFill/>
              <a:miter lim="800000"/>
              <a:headEnd/>
              <a:tailEnd/>
            </a:ln>
            <a:effectLst/>
          </p:spPr>
          <p:txBody>
            <a:bodyPr wrap="none">
              <a:prstTxWarp prst="textNoShape">
                <a:avLst/>
              </a:prstTxWarp>
              <a:spAutoFit/>
            </a:bodyPr>
            <a:lstStyle/>
            <a:p>
              <a:r>
                <a:rPr lang="de-DE" sz="1600" dirty="0">
                  <a:solidFill>
                    <a:schemeClr val="bg1"/>
                  </a:solidFill>
                </a:rPr>
                <a:t>PSR J2021+3651</a:t>
              </a:r>
            </a:p>
            <a:p>
              <a:r>
                <a:rPr lang="de-DE" sz="1600" dirty="0">
                  <a:solidFill>
                    <a:schemeClr val="bg1"/>
                  </a:solidFill>
                </a:rPr>
                <a:t>0FGL J0634+1745</a:t>
              </a:r>
            </a:p>
          </p:txBody>
        </p:sp>
      </p:grpSp>
      <p:sp>
        <p:nvSpPr>
          <p:cNvPr id="18" name="TextBox 17"/>
          <p:cNvSpPr txBox="1"/>
          <p:nvPr/>
        </p:nvSpPr>
        <p:spPr>
          <a:xfrm>
            <a:off x="7638498" y="1314272"/>
            <a:ext cx="1533281" cy="1190622"/>
          </a:xfrm>
          <a:prstGeom prst="rect">
            <a:avLst/>
          </a:prstGeom>
          <a:noFill/>
        </p:spPr>
        <p:txBody>
          <a:bodyPr wrap="none" lIns="91024" tIns="45514" rIns="91024" bIns="45514" rtlCol="0">
            <a:spAutoFit/>
          </a:bodyPr>
          <a:lstStyle/>
          <a:p>
            <a:pPr marL="0" lvl="1"/>
            <a:r>
              <a:rPr lang="en-US" i="0" dirty="0" smtClean="0"/>
              <a:t>Supernova </a:t>
            </a:r>
          </a:p>
          <a:p>
            <a:pPr marL="0" lvl="1"/>
            <a:r>
              <a:rPr lang="en-US" i="0" dirty="0" smtClean="0"/>
              <a:t>remnants</a:t>
            </a:r>
          </a:p>
          <a:p>
            <a:endParaRPr lang="en-US" dirty="0"/>
          </a:p>
        </p:txBody>
      </p:sp>
      <p:sp>
        <p:nvSpPr>
          <p:cNvPr id="20" name="TextBox 19"/>
          <p:cNvSpPr txBox="1"/>
          <p:nvPr/>
        </p:nvSpPr>
        <p:spPr>
          <a:xfrm>
            <a:off x="2286038" y="5715001"/>
            <a:ext cx="1784223" cy="457390"/>
          </a:xfrm>
          <a:prstGeom prst="rect">
            <a:avLst/>
          </a:prstGeom>
          <a:noFill/>
        </p:spPr>
        <p:txBody>
          <a:bodyPr wrap="none" lIns="91024" tIns="45514" rIns="91024" bIns="45514" rtlCol="0">
            <a:spAutoFit/>
          </a:bodyPr>
          <a:lstStyle/>
          <a:p>
            <a:r>
              <a:rPr lang="en-US" i="0" dirty="0" smtClean="0"/>
              <a:t>Unidentified</a:t>
            </a:r>
            <a:endParaRPr lang="en-US" i="0" dirty="0"/>
          </a:p>
        </p:txBody>
      </p:sp>
      <p:pic>
        <p:nvPicPr>
          <p:cNvPr id="22" name="Picture 5" descr="Boom_Map13"/>
          <p:cNvPicPr>
            <a:picLocks noChangeAspect="1" noChangeArrowheads="1"/>
          </p:cNvPicPr>
          <p:nvPr/>
        </p:nvPicPr>
        <p:blipFill>
          <a:blip r:embed="rId10"/>
          <a:srcRect t="6316" r="192"/>
          <a:stretch>
            <a:fillRect/>
          </a:stretch>
        </p:blipFill>
        <p:spPr bwMode="auto">
          <a:xfrm>
            <a:off x="5943600" y="3886239"/>
            <a:ext cx="2743200" cy="2018547"/>
          </a:xfrm>
          <a:prstGeom prst="rect">
            <a:avLst/>
          </a:prstGeom>
          <a:noFill/>
          <a:ln w="9525">
            <a:noFill/>
            <a:miter lim="800000"/>
            <a:headEnd/>
            <a:tailEnd/>
          </a:ln>
        </p:spPr>
      </p:pic>
      <p:sp>
        <p:nvSpPr>
          <p:cNvPr id="23" name="TextBox 22"/>
          <p:cNvSpPr txBox="1"/>
          <p:nvPr/>
        </p:nvSpPr>
        <p:spPr>
          <a:xfrm>
            <a:off x="4754234" y="3352800"/>
            <a:ext cx="1690957" cy="1190622"/>
          </a:xfrm>
          <a:prstGeom prst="rect">
            <a:avLst/>
          </a:prstGeom>
          <a:noFill/>
        </p:spPr>
        <p:txBody>
          <a:bodyPr wrap="none" lIns="91024" tIns="45514" rIns="91024" bIns="45514" rtlCol="0">
            <a:spAutoFit/>
          </a:bodyPr>
          <a:lstStyle/>
          <a:p>
            <a:pPr marL="0" lvl="1"/>
            <a:r>
              <a:rPr lang="en-US" i="0" dirty="0" smtClean="0">
                <a:solidFill>
                  <a:schemeClr val="bg1"/>
                </a:solidFill>
              </a:rPr>
              <a:t>Pulsar wind </a:t>
            </a:r>
          </a:p>
          <a:p>
            <a:pPr marL="0" lvl="1"/>
            <a:r>
              <a:rPr lang="en-US" i="0" dirty="0" smtClean="0">
                <a:solidFill>
                  <a:schemeClr val="bg1"/>
                </a:solidFill>
              </a:rPr>
              <a:t>nebulae</a:t>
            </a:r>
          </a:p>
          <a:p>
            <a:endParaRPr lang="en-US" i="0" dirty="0">
              <a:solidFill>
                <a:srgbClr val="FFFF00"/>
              </a:solidFill>
            </a:endParaRPr>
          </a:p>
        </p:txBody>
      </p:sp>
      <p:pic>
        <p:nvPicPr>
          <p:cNvPr id="24" name="Picture 6"/>
          <p:cNvPicPr>
            <a:picLocks noChangeAspect="1" noChangeArrowheads="1"/>
          </p:cNvPicPr>
          <p:nvPr/>
        </p:nvPicPr>
        <p:blipFill>
          <a:blip r:embed="rId11"/>
          <a:srcRect/>
          <a:stretch>
            <a:fillRect/>
          </a:stretch>
        </p:blipFill>
        <p:spPr bwMode="auto">
          <a:xfrm>
            <a:off x="5486400" y="4975228"/>
            <a:ext cx="1882776" cy="1882775"/>
          </a:xfrm>
          <a:prstGeom prst="rect">
            <a:avLst/>
          </a:prstGeom>
          <a:noFill/>
          <a:ln w="9525">
            <a:noFill/>
            <a:miter lim="800000"/>
            <a:headEnd/>
            <a:tailEnd/>
          </a:ln>
          <a:effectLst/>
        </p:spPr>
      </p:pic>
      <p:sp>
        <p:nvSpPr>
          <p:cNvPr id="25" name="TextBox 24"/>
          <p:cNvSpPr txBox="1"/>
          <p:nvPr/>
        </p:nvSpPr>
        <p:spPr>
          <a:xfrm>
            <a:off x="5562638" y="5029201"/>
            <a:ext cx="1752735" cy="457390"/>
          </a:xfrm>
          <a:prstGeom prst="rect">
            <a:avLst/>
          </a:prstGeom>
          <a:noFill/>
        </p:spPr>
        <p:txBody>
          <a:bodyPr wrap="none" lIns="91024" tIns="45514" rIns="91024" bIns="45514" rtlCol="0">
            <a:spAutoFit/>
          </a:bodyPr>
          <a:lstStyle/>
          <a:p>
            <a:r>
              <a:rPr lang="en-US" dirty="0" smtClean="0"/>
              <a:t>GR Pulsars</a:t>
            </a:r>
            <a:endParaRPr lang="en-US" dirty="0"/>
          </a:p>
        </p:txBody>
      </p:sp>
      <p:pic>
        <p:nvPicPr>
          <p:cNvPr id="26" name="Picture 4"/>
          <p:cNvPicPr>
            <a:picLocks noChangeAspect="1" noChangeArrowheads="1"/>
          </p:cNvPicPr>
          <p:nvPr/>
        </p:nvPicPr>
        <p:blipFill>
          <a:blip r:embed="rId12"/>
          <a:srcRect l="3621" r="7613"/>
          <a:stretch>
            <a:fillRect/>
          </a:stretch>
        </p:blipFill>
        <p:spPr bwMode="auto">
          <a:xfrm>
            <a:off x="3962402" y="5437239"/>
            <a:ext cx="1261146" cy="1420762"/>
          </a:xfrm>
          <a:prstGeom prst="rect">
            <a:avLst/>
          </a:prstGeom>
          <a:noFill/>
          <a:ln w="9525">
            <a:noFill/>
            <a:miter lim="800000"/>
            <a:headEnd/>
            <a:tailEnd/>
          </a:ln>
          <a:effectLst/>
        </p:spPr>
      </p:pic>
      <p:sp>
        <p:nvSpPr>
          <p:cNvPr id="27" name="TextBox 26"/>
          <p:cNvSpPr txBox="1"/>
          <p:nvPr/>
        </p:nvSpPr>
        <p:spPr>
          <a:xfrm>
            <a:off x="4191039" y="6027003"/>
            <a:ext cx="1148577" cy="1190622"/>
          </a:xfrm>
          <a:prstGeom prst="rect">
            <a:avLst/>
          </a:prstGeom>
          <a:noFill/>
        </p:spPr>
        <p:txBody>
          <a:bodyPr wrap="none" lIns="91024" tIns="45514" rIns="91024" bIns="45514" rtlCol="0">
            <a:spAutoFit/>
          </a:bodyPr>
          <a:lstStyle/>
          <a:p>
            <a:pPr marL="0" lvl="1"/>
            <a:r>
              <a:rPr lang="en-US" i="0" dirty="0" smtClean="0"/>
              <a:t>Stellar </a:t>
            </a:r>
          </a:p>
          <a:p>
            <a:pPr marL="0" lvl="1"/>
            <a:r>
              <a:rPr lang="en-US" i="0" dirty="0" smtClean="0"/>
              <a:t>clusters</a:t>
            </a:r>
          </a:p>
          <a:p>
            <a:endParaRPr lang="en-US" dirty="0"/>
          </a:p>
        </p:txBody>
      </p:sp>
      <p:sp>
        <p:nvSpPr>
          <p:cNvPr id="28" name="TextBox 27"/>
          <p:cNvSpPr txBox="1"/>
          <p:nvPr/>
        </p:nvSpPr>
        <p:spPr>
          <a:xfrm>
            <a:off x="228618" y="6488686"/>
            <a:ext cx="3016370" cy="368916"/>
          </a:xfrm>
          <a:prstGeom prst="rect">
            <a:avLst/>
          </a:prstGeom>
          <a:noFill/>
        </p:spPr>
        <p:txBody>
          <a:bodyPr wrap="none" lIns="91024" tIns="45514" rIns="91024" bIns="45514" rtlCol="0">
            <a:spAutoFit/>
          </a:bodyPr>
          <a:lstStyle/>
          <a:p>
            <a:r>
              <a:rPr lang="en-US" sz="1800" i="0" dirty="0" err="1"/>
              <a:t>Krennrich</a:t>
            </a:r>
            <a:r>
              <a:rPr lang="en-US" sz="1800" i="0" dirty="0"/>
              <a:t>, Hoffman TeVPA09</a:t>
            </a:r>
          </a:p>
        </p:txBody>
      </p:sp>
    </p:spTree>
  </p:cSld>
  <p:clrMapOvr>
    <a:masterClrMapping/>
  </p:clrMapOvr>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Rectangle 7"/>
          <p:cNvSpPr>
            <a:spLocks noChangeArrowheads="1"/>
          </p:cNvSpPr>
          <p:nvPr/>
        </p:nvSpPr>
        <p:spPr bwMode="auto">
          <a:xfrm>
            <a:off x="8224838" y="569917"/>
            <a:ext cx="186918" cy="457328"/>
          </a:xfrm>
          <a:prstGeom prst="rect">
            <a:avLst/>
          </a:prstGeom>
          <a:noFill/>
          <a:ln w="9525">
            <a:noFill/>
            <a:miter lim="800000"/>
            <a:headEnd/>
            <a:tailEnd/>
          </a:ln>
        </p:spPr>
        <p:txBody>
          <a:bodyPr wrap="none" lIns="91269" tIns="45635" rIns="91269" bIns="45635">
            <a:prstTxWarp prst="textNoShape">
              <a:avLst/>
            </a:prstTxWarp>
            <a:spAutoFit/>
          </a:bodyPr>
          <a:lstStyle/>
          <a:p>
            <a:endParaRPr lang="en-US" dirty="0"/>
          </a:p>
        </p:txBody>
      </p:sp>
      <p:sp>
        <p:nvSpPr>
          <p:cNvPr id="18439" name="Rectangle 16"/>
          <p:cNvSpPr>
            <a:spLocks noChangeArrowheads="1"/>
          </p:cNvSpPr>
          <p:nvPr/>
        </p:nvSpPr>
        <p:spPr bwMode="auto">
          <a:xfrm>
            <a:off x="3333756" y="-149224"/>
            <a:ext cx="186918" cy="457328"/>
          </a:xfrm>
          <a:prstGeom prst="rect">
            <a:avLst/>
          </a:prstGeom>
          <a:noFill/>
          <a:ln w="9525">
            <a:noFill/>
            <a:miter lim="800000"/>
            <a:headEnd/>
            <a:tailEnd/>
          </a:ln>
        </p:spPr>
        <p:txBody>
          <a:bodyPr wrap="none" lIns="91269" tIns="45635" rIns="91269" bIns="45635">
            <a:prstTxWarp prst="textNoShape">
              <a:avLst/>
            </a:prstTxWarp>
            <a:spAutoFit/>
          </a:bodyPr>
          <a:lstStyle/>
          <a:p>
            <a:endParaRPr lang="en-US" dirty="0"/>
          </a:p>
        </p:txBody>
      </p:sp>
      <p:sp>
        <p:nvSpPr>
          <p:cNvPr id="7" name="Slide Number Placeholder 6"/>
          <p:cNvSpPr>
            <a:spLocks noGrp="1"/>
          </p:cNvSpPr>
          <p:nvPr>
            <p:ph type="sldNum" sz="quarter" idx="12"/>
          </p:nvPr>
        </p:nvSpPr>
        <p:spPr/>
        <p:txBody>
          <a:bodyPr/>
          <a:lstStyle/>
          <a:p>
            <a:fld id="{2D47FD56-F3E0-DC41-80D1-EF1C5A142BD0}" type="slidenum">
              <a:rPr lang="en-US"/>
              <a:pPr/>
              <a:t>200</a:t>
            </a:fld>
            <a:endParaRPr lang="en-US"/>
          </a:p>
        </p:txBody>
      </p:sp>
      <p:pic>
        <p:nvPicPr>
          <p:cNvPr id="9" name="ISS_JEM-EUSO_Deployment.wmv">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0" y="0"/>
            <a:ext cx="9282545" cy="7059706"/>
          </a:xfrm>
          <a:prstGeom prst="rect">
            <a:avLst/>
          </a:prstGeom>
        </p:spPr>
      </p:pic>
      <p:sp>
        <p:nvSpPr>
          <p:cNvPr id="6" name="Title 1"/>
          <p:cNvSpPr txBox="1">
            <a:spLocks/>
          </p:cNvSpPr>
          <p:nvPr/>
        </p:nvSpPr>
        <p:spPr bwMode="auto">
          <a:xfrm>
            <a:off x="609600" y="5916706"/>
            <a:ext cx="8534400" cy="1143000"/>
          </a:xfrm>
          <a:prstGeom prst="rect">
            <a:avLst/>
          </a:prstGeom>
          <a:noFill/>
          <a:ln w="9525">
            <a:noFill/>
            <a:miter lim="800000"/>
            <a:headEnd/>
            <a:tailEnd/>
          </a:ln>
        </p:spPr>
        <p:txBody>
          <a:bodyPr vert="horz" wrap="square" lIns="91904" tIns="45952" rIns="91904" bIns="45952" numCol="1" anchor="ctr" anchorCtr="0" compatLnSpc="1">
            <a:prstTxWarp prst="textNoShape">
              <a:avLst/>
            </a:prstTxWarp>
          </a:bodyPr>
          <a:lstStyle/>
          <a:p>
            <a:pPr algn="ctr" defTabSz="819623">
              <a:lnSpc>
                <a:spcPct val="70000"/>
              </a:lnSpc>
              <a:defRPr/>
            </a:pPr>
            <a:r>
              <a:rPr lang="en-US" sz="3600" b="1" kern="0" dirty="0">
                <a:solidFill>
                  <a:schemeClr val="tx2"/>
                </a:solidFill>
                <a:latin typeface="+mj-lt"/>
                <a:ea typeface="ＭＳ Ｐゴシック" pitchFamily="-97" charset="-128"/>
                <a:cs typeface="ＭＳ Ｐゴシック" pitchFamily="-97" charset="-128"/>
              </a:rPr>
              <a:t>Thanks!</a:t>
            </a:r>
          </a:p>
        </p:txBody>
      </p:sp>
    </p:spTree>
    <p:extLst>
      <p:ext uri="{BB962C8B-B14F-4D97-AF65-F5344CB8AC3E}">
        <p14:creationId xmlns:p14="http://schemas.microsoft.com/office/powerpoint/2010/main" val="3822386035"/>
      </p:ext>
    </p:extLst>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6" name="Rectangle 3"/>
          <p:cNvSpPr txBox="1">
            <a:spLocks noChangeArrowheads="1"/>
          </p:cNvSpPr>
          <p:nvPr/>
        </p:nvSpPr>
        <p:spPr bwMode="auto">
          <a:xfrm>
            <a:off x="1676400" y="3810000"/>
            <a:ext cx="5181600" cy="2133600"/>
          </a:xfrm>
          <a:prstGeom prst="rect">
            <a:avLst/>
          </a:prstGeom>
          <a:solidFill>
            <a:schemeClr val="tx1">
              <a:alpha val="60000"/>
            </a:schemeClr>
          </a:solidFill>
          <a:ln w="12700">
            <a:noFill/>
            <a:miter lim="800000"/>
            <a:headEnd/>
            <a:tailEnd/>
          </a:ln>
        </p:spPr>
        <p:txBody>
          <a:bodyPr vert="horz" wrap="square" lIns="90078" tIns="44248" rIns="90078" bIns="44248" numCol="1" anchor="ctr" anchorCtr="0" compatLnSpc="1">
            <a:prstTxWarp prst="textNoShape">
              <a:avLst/>
            </a:prstTxWarp>
          </a:bodyPr>
          <a:lstStyle/>
          <a:p>
            <a:pPr algn="ctr" defTabSz="910241">
              <a:defRPr/>
            </a:pPr>
            <a:r>
              <a:rPr kumimoji="0" lang="en-US" sz="4800" b="1" kern="0" dirty="0">
                <a:solidFill>
                  <a:srgbClr val="FF0000"/>
                </a:solidFill>
                <a:latin typeface="Chalkboard" pitchFamily="-65" charset="0"/>
                <a:ea typeface="ＭＳ Ｐゴシック" pitchFamily="-65" charset="-128"/>
                <a:cs typeface="Chalkboard"/>
              </a:rPr>
              <a:t>The Best is </a:t>
            </a:r>
          </a:p>
          <a:p>
            <a:pPr algn="ctr" defTabSz="910241">
              <a:defRPr/>
            </a:pPr>
            <a:r>
              <a:rPr kumimoji="0" lang="en-US" sz="4800" b="1" kern="0" dirty="0">
                <a:solidFill>
                  <a:srgbClr val="FF0000"/>
                </a:solidFill>
                <a:latin typeface="Chalkboard" pitchFamily="-65" charset="0"/>
                <a:ea typeface="ＭＳ Ｐゴシック" pitchFamily="-65" charset="-128"/>
                <a:cs typeface="Chalkboard"/>
              </a:rPr>
              <a:t>Yet to Come!</a:t>
            </a:r>
          </a:p>
        </p:txBody>
      </p:sp>
    </p:spTree>
  </p:cSld>
  <p:clrMapOvr>
    <a:masterClrMapping/>
  </p:clrMapOvr>
  <p:timing>
    <p:tnLst>
      <p:par>
        <p:cTn xmlns:p14="http://schemas.microsoft.com/office/powerpoint/2010/mai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297275421"/>
      </p:ext>
    </p:extLst>
  </p:cSld>
  <p:clrMapOvr>
    <a:masterClrMapping/>
  </p:clrMapOvr>
  <p:timing>
    <p:tnLst>
      <p:par>
        <p:cTn xmlns:p14="http://schemas.microsoft.com/office/powerpoint/2010/mai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C4FF3FD-DF8B-1F4A-BC5B-277E92B70D2E}" type="slidenum">
              <a:rPr lang="en-US"/>
              <a:pPr/>
              <a:t>203</a:t>
            </a:fld>
            <a:endParaRPr lang="en-US"/>
          </a:p>
        </p:txBody>
      </p:sp>
      <p:pic>
        <p:nvPicPr>
          <p:cNvPr id="3" name="Picture 2" descr="Slide27.jpg"/>
          <p:cNvPicPr>
            <a:picLocks noChangeAspect="1"/>
          </p:cNvPicPr>
          <p:nvPr/>
        </p:nvPicPr>
        <p:blipFill>
          <a:blip r:embed="rId3"/>
          <a:stretch>
            <a:fillRect/>
          </a:stretch>
        </p:blipFill>
        <p:spPr>
          <a:xfrm>
            <a:off x="0" y="0"/>
            <a:ext cx="9421092" cy="6858000"/>
          </a:xfrm>
          <a:prstGeom prst="rect">
            <a:avLst/>
          </a:prstGeom>
        </p:spPr>
      </p:pic>
      <p:pic>
        <p:nvPicPr>
          <p:cNvPr id="4" name="Picture 3" descr="IMG_6126 cop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141" y="760469"/>
            <a:ext cx="8055048" cy="5839471"/>
          </a:xfrm>
          <a:prstGeom prst="rect">
            <a:avLst/>
          </a:prstGeom>
        </p:spPr>
      </p:pic>
    </p:spTree>
    <p:extLst>
      <p:ext uri="{BB962C8B-B14F-4D97-AF65-F5344CB8AC3E}">
        <p14:creationId xmlns:p14="http://schemas.microsoft.com/office/powerpoint/2010/main" val="2941375057"/>
      </p:ext>
    </p:extLst>
  </p:cSld>
  <p:clrMapOvr>
    <a:masterClrMapping/>
  </p:clrMapOvr>
  <p:timing>
    <p:tnLst>
      <p:par>
        <p:cTn xmlns:p14="http://schemas.microsoft.com/office/powerpoint/2010/mai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C4FF3FD-DF8B-1F4A-BC5B-277E92B70D2E}" type="slidenum">
              <a:rPr lang="en-US"/>
              <a:pPr/>
              <a:t>204</a:t>
            </a:fld>
            <a:endParaRPr lang="en-US"/>
          </a:p>
        </p:txBody>
      </p:sp>
      <p:pic>
        <p:nvPicPr>
          <p:cNvPr id="3" name="Picture 2" descr="Slide27.jpg"/>
          <p:cNvPicPr>
            <a:picLocks noChangeAspect="1"/>
          </p:cNvPicPr>
          <p:nvPr/>
        </p:nvPicPr>
        <p:blipFill>
          <a:blip r:embed="rId3"/>
          <a:stretch>
            <a:fillRect/>
          </a:stretch>
        </p:blipFill>
        <p:spPr>
          <a:xfrm>
            <a:off x="0" y="0"/>
            <a:ext cx="9421092" cy="6858000"/>
          </a:xfrm>
          <a:prstGeom prst="rect">
            <a:avLst/>
          </a:prstGeom>
        </p:spPr>
      </p:pic>
    </p:spTree>
    <p:extLst>
      <p:ext uri="{BB962C8B-B14F-4D97-AF65-F5344CB8AC3E}">
        <p14:creationId xmlns:p14="http://schemas.microsoft.com/office/powerpoint/2010/main" val="663567943"/>
      </p:ext>
    </p:extLst>
  </p:cSld>
  <p:clrMapOvr>
    <a:masterClrMapping/>
  </p:clrMapOvr>
  <p:timing>
    <p:tnLst>
      <p:par>
        <p:cTn xmlns:p14="http://schemas.microsoft.com/office/powerpoint/2010/mai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p:cNvSpPr>
            <a:spLocks noGrp="1"/>
          </p:cNvSpPr>
          <p:nvPr>
            <p:ph type="sldNum" sz="quarter" idx="12"/>
          </p:nvPr>
        </p:nvSpPr>
        <p:spPr>
          <a:xfrm>
            <a:off x="7010400" y="5710518"/>
            <a:ext cx="1905000" cy="457200"/>
          </a:xfrm>
        </p:spPr>
        <p:txBody>
          <a:bodyPr/>
          <a:lstStyle/>
          <a:p>
            <a:fld id="{900E8930-FC0F-334C-B3ED-E83C6F794915}" type="slidenum">
              <a:rPr lang="en-US"/>
              <a:pPr/>
              <a:t>205</a:t>
            </a:fld>
            <a:endParaRPr lang="en-US"/>
          </a:p>
        </p:txBody>
      </p:sp>
      <p:sp>
        <p:nvSpPr>
          <p:cNvPr id="237571" name="Text Box 7"/>
          <p:cNvSpPr txBox="1">
            <a:spLocks noChangeArrowheads="1"/>
          </p:cNvSpPr>
          <p:nvPr/>
        </p:nvSpPr>
        <p:spPr bwMode="auto">
          <a:xfrm>
            <a:off x="4333590" y="5513294"/>
            <a:ext cx="4810415" cy="457390"/>
          </a:xfrm>
          <a:prstGeom prst="rect">
            <a:avLst/>
          </a:prstGeom>
          <a:noFill/>
          <a:ln w="9525">
            <a:noFill/>
            <a:miter lim="800000"/>
            <a:headEnd/>
            <a:tailEnd/>
          </a:ln>
        </p:spPr>
        <p:txBody>
          <a:bodyPr wrap="square" lIns="91376" tIns="45688" rIns="91376" bIns="45688">
            <a:prstTxWarp prst="textNoShape">
              <a:avLst/>
            </a:prstTxWarp>
            <a:spAutoFit/>
          </a:bodyPr>
          <a:lstStyle/>
          <a:p>
            <a:pPr>
              <a:spcBef>
                <a:spcPct val="50000"/>
              </a:spcBef>
            </a:pPr>
            <a:r>
              <a:rPr lang="it-IT" i="0">
                <a:solidFill>
                  <a:srgbClr val="E5E500"/>
                </a:solidFill>
                <a:latin typeface="Times New Roman" pitchFamily="-83" charset="0"/>
                <a:ea typeface="ＭＳ Ｐゴシック" pitchFamily="-83" charset="-128"/>
                <a:cs typeface="ＭＳ Ｐゴシック" pitchFamily="-83" charset="-128"/>
              </a:rPr>
              <a:t>1 GTU gate time units = 2.5 μs</a:t>
            </a:r>
            <a:endParaRPr lang="en-US" i="0">
              <a:solidFill>
                <a:srgbClr val="E5E500"/>
              </a:solidFill>
              <a:latin typeface="Times New Roman" pitchFamily="-83" charset="0"/>
              <a:ea typeface="ＭＳ Ｐゴシック" pitchFamily="-83" charset="-128"/>
              <a:cs typeface="ＭＳ Ｐゴシック" pitchFamily="-83" charset="-128"/>
            </a:endParaRPr>
          </a:p>
        </p:txBody>
      </p:sp>
      <p:grpSp>
        <p:nvGrpSpPr>
          <p:cNvPr id="2" name="Group 1"/>
          <p:cNvGrpSpPr>
            <a:grpSpLocks/>
          </p:cNvGrpSpPr>
          <p:nvPr/>
        </p:nvGrpSpPr>
        <p:grpSpPr bwMode="auto">
          <a:xfrm>
            <a:off x="207818" y="403412"/>
            <a:ext cx="9235905" cy="5107536"/>
            <a:chOff x="-4202313" y="195452"/>
            <a:chExt cx="9018531" cy="4949188"/>
          </a:xfrm>
        </p:grpSpPr>
        <p:pic>
          <p:nvPicPr>
            <p:cNvPr id="237573" name="Picture 1"/>
            <p:cNvPicPr>
              <a:picLocks noChangeAspect="1"/>
            </p:cNvPicPr>
            <p:nvPr/>
          </p:nvPicPr>
          <p:blipFill>
            <a:blip r:embed="rId4"/>
            <a:srcRect/>
            <a:stretch>
              <a:fillRect/>
            </a:stretch>
          </p:blipFill>
          <p:spPr bwMode="auto">
            <a:xfrm>
              <a:off x="-346699" y="1824222"/>
              <a:ext cx="5157242" cy="3320418"/>
            </a:xfrm>
            <a:prstGeom prst="rect">
              <a:avLst/>
            </a:prstGeom>
            <a:noFill/>
            <a:ln w="9525">
              <a:noFill/>
              <a:miter lim="800000"/>
              <a:headEnd/>
              <a:tailEnd/>
            </a:ln>
          </p:spPr>
        </p:pic>
        <p:sp>
          <p:nvSpPr>
            <p:cNvPr id="237576" name="Text Box 3"/>
            <p:cNvSpPr txBox="1">
              <a:spLocks noChangeArrowheads="1"/>
            </p:cNvSpPr>
            <p:nvPr/>
          </p:nvSpPr>
          <p:spPr bwMode="auto">
            <a:xfrm>
              <a:off x="-279057" y="325754"/>
              <a:ext cx="2817983" cy="462264"/>
            </a:xfrm>
            <a:prstGeom prst="rect">
              <a:avLst/>
            </a:prstGeom>
            <a:noFill/>
            <a:ln w="9525">
              <a:noFill/>
              <a:miter lim="800000"/>
              <a:headEnd/>
              <a:tailEnd/>
            </a:ln>
          </p:spPr>
          <p:txBody>
            <a:bodyPr wrap="square">
              <a:prstTxWarp prst="textNoShape">
                <a:avLst/>
              </a:prstTxWarp>
              <a:spAutoFit/>
            </a:bodyPr>
            <a:lstStyle/>
            <a:p>
              <a:pPr indent="-448949"/>
              <a:r>
                <a:rPr lang="en-GB" sz="2500" b="1" i="0">
                  <a:solidFill>
                    <a:schemeClr val="accent2">
                      <a:lumMod val="60000"/>
                      <a:lumOff val="40000"/>
                    </a:schemeClr>
                  </a:solidFill>
                  <a:latin typeface="Times New Roman" pitchFamily="-83" charset="0"/>
                  <a:ea typeface="ＭＳ Ｐゴシック" pitchFamily="-83" charset="-128"/>
                  <a:cs typeface="ＭＳ Ｐゴシック" pitchFamily="-83" charset="-128"/>
                </a:rPr>
                <a:t>a) Fluorescence</a:t>
              </a:r>
            </a:p>
          </p:txBody>
        </p:sp>
        <p:sp>
          <p:nvSpPr>
            <p:cNvPr id="237577" name="Text Box 3"/>
            <p:cNvSpPr txBox="1">
              <a:spLocks noChangeArrowheads="1"/>
            </p:cNvSpPr>
            <p:nvPr/>
          </p:nvSpPr>
          <p:spPr bwMode="auto">
            <a:xfrm>
              <a:off x="-279057" y="781809"/>
              <a:ext cx="3855613" cy="462264"/>
            </a:xfrm>
            <a:prstGeom prst="rect">
              <a:avLst/>
            </a:prstGeom>
            <a:noFill/>
            <a:ln w="9525">
              <a:noFill/>
              <a:miter lim="800000"/>
              <a:headEnd/>
              <a:tailEnd/>
            </a:ln>
          </p:spPr>
          <p:txBody>
            <a:bodyPr wrap="square">
              <a:prstTxWarp prst="textNoShape">
                <a:avLst/>
              </a:prstTxWarp>
              <a:spAutoFit/>
            </a:bodyPr>
            <a:lstStyle/>
            <a:p>
              <a:pPr indent="-448949"/>
              <a:r>
                <a:rPr lang="en-GB" sz="2500" b="1" i="0">
                  <a:solidFill>
                    <a:srgbClr val="33CC33"/>
                  </a:solidFill>
                  <a:latin typeface="Times New Roman" pitchFamily="-83" charset="0"/>
                  <a:ea typeface="ＭＳ Ｐゴシック" pitchFamily="-83" charset="-128"/>
                  <a:cs typeface="ＭＳ Ｐゴシック" pitchFamily="-83" charset="-128"/>
                </a:rPr>
                <a:t>b) Scattered Cherenkov</a:t>
              </a:r>
            </a:p>
          </p:txBody>
        </p:sp>
        <p:sp>
          <p:nvSpPr>
            <p:cNvPr id="237578" name="Text Box 3"/>
            <p:cNvSpPr txBox="1">
              <a:spLocks noChangeArrowheads="1"/>
            </p:cNvSpPr>
            <p:nvPr/>
          </p:nvSpPr>
          <p:spPr bwMode="auto">
            <a:xfrm>
              <a:off x="-279057" y="1303016"/>
              <a:ext cx="5095275" cy="417528"/>
            </a:xfrm>
            <a:prstGeom prst="rect">
              <a:avLst/>
            </a:prstGeom>
            <a:noFill/>
            <a:ln w="9525">
              <a:noFill/>
              <a:miter lim="800000"/>
              <a:headEnd/>
              <a:tailEnd/>
            </a:ln>
          </p:spPr>
          <p:txBody>
            <a:bodyPr wrap="square">
              <a:prstTxWarp prst="textNoShape">
                <a:avLst/>
              </a:prstTxWarp>
              <a:spAutoFit/>
            </a:bodyPr>
            <a:lstStyle/>
            <a:p>
              <a:pPr indent="-448949"/>
              <a:r>
                <a:rPr lang="en-GB" sz="2200" b="1" i="0">
                  <a:solidFill>
                    <a:srgbClr val="FF0000"/>
                  </a:solidFill>
                  <a:latin typeface="Times New Roman" pitchFamily="-83" charset="0"/>
                  <a:ea typeface="ＭＳ Ｐゴシック" pitchFamily="-83" charset="-128"/>
                  <a:cs typeface="ＭＳ Ｐゴシック" pitchFamily="-83" charset="-128"/>
                </a:rPr>
                <a:t>c) Direct (</a:t>
              </a:r>
              <a:r>
                <a:rPr lang="en-GB" sz="2200" i="0">
                  <a:solidFill>
                    <a:srgbClr val="FF0000"/>
                  </a:solidFill>
                  <a:latin typeface="Times New Roman" pitchFamily="-83" charset="0"/>
                  <a:ea typeface="ＭＳ Ｐゴシック" pitchFamily="-83" charset="-128"/>
                  <a:cs typeface="ＭＳ Ｐゴシック" pitchFamily="-83" charset="-128"/>
                </a:rPr>
                <a:t>diffusively reflected Cherenkov</a:t>
              </a:r>
              <a:r>
                <a:rPr lang="en-GB" sz="2200" b="1" i="0">
                  <a:solidFill>
                    <a:srgbClr val="FF0000"/>
                  </a:solidFill>
                  <a:latin typeface="Times New Roman" pitchFamily="-83" charset="0"/>
                  <a:ea typeface="ＭＳ Ｐゴシック" pitchFamily="-83" charset="-128"/>
                  <a:cs typeface="ＭＳ Ｐゴシック" pitchFamily="-83" charset="-128"/>
                </a:rPr>
                <a:t>)</a:t>
              </a:r>
            </a:p>
          </p:txBody>
        </p:sp>
        <p:sp>
          <p:nvSpPr>
            <p:cNvPr id="237579" name="Text Box 3"/>
            <p:cNvSpPr txBox="1">
              <a:spLocks noChangeArrowheads="1"/>
            </p:cNvSpPr>
            <p:nvPr/>
          </p:nvSpPr>
          <p:spPr bwMode="auto">
            <a:xfrm>
              <a:off x="-3864101" y="195452"/>
              <a:ext cx="2819571" cy="566646"/>
            </a:xfrm>
            <a:prstGeom prst="rect">
              <a:avLst/>
            </a:prstGeom>
            <a:noFill/>
            <a:ln w="9525">
              <a:noFill/>
              <a:miter lim="800000"/>
              <a:headEnd/>
              <a:tailEnd/>
            </a:ln>
          </p:spPr>
          <p:txBody>
            <a:bodyPr wrap="square">
              <a:prstTxWarp prst="textNoShape">
                <a:avLst/>
              </a:prstTxWarp>
              <a:spAutoFit/>
            </a:bodyPr>
            <a:lstStyle/>
            <a:p>
              <a:pPr indent="-448949"/>
              <a:r>
                <a:rPr lang="en-GB" sz="3200" b="1" i="0" dirty="0">
                  <a:solidFill>
                    <a:srgbClr val="E5E500"/>
                  </a:solidFill>
                  <a:latin typeface="+mj-lt"/>
                  <a:ea typeface="ＭＳ Ｐゴシック" pitchFamily="-83" charset="-128"/>
                  <a:cs typeface="ＭＳ Ｐゴシック" pitchFamily="-83" charset="-128"/>
                </a:rPr>
                <a:t>FAST SIGNAL</a:t>
              </a:r>
            </a:p>
          </p:txBody>
        </p:sp>
        <p:sp>
          <p:nvSpPr>
            <p:cNvPr id="20" name="Text Box 3"/>
            <p:cNvSpPr txBox="1">
              <a:spLocks noChangeArrowheads="1"/>
            </p:cNvSpPr>
            <p:nvPr/>
          </p:nvSpPr>
          <p:spPr bwMode="auto">
            <a:xfrm>
              <a:off x="-4202313" y="1042413"/>
              <a:ext cx="3652687" cy="999086"/>
            </a:xfrm>
            <a:prstGeom prst="rect">
              <a:avLst/>
            </a:prstGeom>
            <a:noFill/>
            <a:ln w="9525">
              <a:noFill/>
              <a:miter lim="800000"/>
              <a:headEnd/>
              <a:tailEnd/>
            </a:ln>
          </p:spPr>
          <p:txBody>
            <a:bodyPr wrap="square">
              <a:prstTxWarp prst="textNoShape">
                <a:avLst/>
              </a:prstTxWarp>
              <a:spAutoFit/>
            </a:bodyPr>
            <a:lstStyle/>
            <a:p>
              <a:pPr indent="-448949"/>
              <a:r>
                <a:rPr lang="en-GB" sz="2900" i="0">
                  <a:solidFill>
                    <a:srgbClr val="E5E500"/>
                  </a:solidFill>
                  <a:latin typeface="Times New Roman" pitchFamily="-83" charset="0"/>
                  <a:ea typeface="ＭＳ Ｐゴシック" pitchFamily="-83" charset="-128"/>
                  <a:cs typeface="ＭＳ Ｐゴシック" pitchFamily="-83" charset="-128"/>
                </a:rPr>
                <a:t>duration 50 -150 </a:t>
              </a:r>
              <a:r>
                <a:rPr lang="it-IT" sz="2900" i="0">
                  <a:solidFill>
                    <a:srgbClr val="E5E500"/>
                  </a:solidFill>
                  <a:latin typeface="Times New Roman" pitchFamily="-83" charset="0"/>
                  <a:ea typeface="ＭＳ Ｐゴシック" pitchFamily="-83" charset="-128"/>
                  <a:cs typeface="ＭＳ Ｐゴシック" pitchFamily="-83" charset="-128"/>
                </a:rPr>
                <a:t>μs</a:t>
              </a:r>
              <a:endParaRPr lang="en-US" sz="2900" i="0">
                <a:solidFill>
                  <a:srgbClr val="E5E500"/>
                </a:solidFill>
                <a:latin typeface="Times New Roman" pitchFamily="-83" charset="0"/>
                <a:ea typeface="ＭＳ Ｐゴシック" pitchFamily="-83" charset="-128"/>
                <a:cs typeface="ＭＳ Ｐゴシック" pitchFamily="-83" charset="-128"/>
              </a:endParaRPr>
            </a:p>
            <a:p>
              <a:pPr indent="-448949"/>
              <a:endParaRPr lang="en-GB" sz="3200" b="1">
                <a:solidFill>
                  <a:srgbClr val="E5E500"/>
                </a:solidFill>
                <a:latin typeface="Times New Roman" pitchFamily="-83" charset="0"/>
                <a:ea typeface="ＭＳ Ｐゴシック" pitchFamily="-83" charset="-128"/>
                <a:cs typeface="ＭＳ Ｐゴシック" pitchFamily="-83" charset="-128"/>
              </a:endParaRPr>
            </a:p>
          </p:txBody>
        </p:sp>
      </p:grpSp>
      <p:sp>
        <p:nvSpPr>
          <p:cNvPr id="18" name="Text Box 7"/>
          <p:cNvSpPr txBox="1">
            <a:spLocks noChangeArrowheads="1"/>
          </p:cNvSpPr>
          <p:nvPr/>
        </p:nvSpPr>
        <p:spPr bwMode="auto">
          <a:xfrm>
            <a:off x="5611091" y="2151529"/>
            <a:ext cx="1905000" cy="400050"/>
          </a:xfrm>
          <a:prstGeom prst="rect">
            <a:avLst/>
          </a:prstGeom>
          <a:solidFill>
            <a:srgbClr val="FFFFFF"/>
          </a:solidFill>
          <a:ln w="9525">
            <a:solidFill>
              <a:srgbClr val="CC0000"/>
            </a:solidFill>
            <a:miter lim="800000"/>
            <a:headEnd/>
            <a:tailEnd/>
          </a:ln>
        </p:spPr>
        <p:txBody>
          <a:bodyPr lIns="91376" tIns="45688" rIns="91376" bIns="45688">
            <a:prstTxWarp prst="textNoShape">
              <a:avLst/>
            </a:prstTxWarp>
            <a:spAutoFit/>
          </a:bodyPr>
          <a:lstStyle/>
          <a:p>
            <a:pPr>
              <a:spcBef>
                <a:spcPct val="50000"/>
              </a:spcBef>
            </a:pPr>
            <a:r>
              <a:rPr lang="it-IT" sz="2000">
                <a:solidFill>
                  <a:srgbClr val="FF0000"/>
                </a:solidFill>
                <a:latin typeface="Times New Roman" pitchFamily="-83" charset="0"/>
                <a:ea typeface="ＭＳ Ｐゴシック" pitchFamily="-83" charset="-128"/>
                <a:cs typeface="ＭＳ Ｐゴシック" pitchFamily="-83" charset="-128"/>
              </a:rPr>
              <a:t>p, 10</a:t>
            </a:r>
            <a:r>
              <a:rPr lang="it-IT" sz="2000" baseline="30000">
                <a:solidFill>
                  <a:srgbClr val="FF0000"/>
                </a:solidFill>
                <a:latin typeface="Times New Roman" pitchFamily="-83" charset="0"/>
                <a:ea typeface="ＭＳ Ｐゴシック" pitchFamily="-83" charset="-128"/>
                <a:cs typeface="ＭＳ Ｐゴシック" pitchFamily="-83" charset="-128"/>
              </a:rPr>
              <a:t>20</a:t>
            </a:r>
            <a:r>
              <a:rPr lang="it-IT" sz="2000">
                <a:solidFill>
                  <a:srgbClr val="FF0000"/>
                </a:solidFill>
                <a:latin typeface="Times New Roman" pitchFamily="-83" charset="0"/>
                <a:ea typeface="ＭＳ Ｐゴシック" pitchFamily="-83" charset="-128"/>
                <a:cs typeface="ＭＳ Ｐゴシック" pitchFamily="-83" charset="-128"/>
              </a:rPr>
              <a:t>eV, 60 deg</a:t>
            </a:r>
            <a:endParaRPr lang="en-US" sz="2000">
              <a:solidFill>
                <a:srgbClr val="FF0000"/>
              </a:solidFill>
              <a:latin typeface="Times New Roman" pitchFamily="-83" charset="0"/>
              <a:ea typeface="ＭＳ Ｐゴシック" pitchFamily="-83" charset="-128"/>
              <a:cs typeface="ＭＳ Ｐゴシック" pitchFamily="-83" charset="-128"/>
            </a:endParaRPr>
          </a:p>
        </p:txBody>
      </p:sp>
      <p:sp>
        <p:nvSpPr>
          <p:cNvPr id="27" name="TextBox 26"/>
          <p:cNvSpPr txBox="1"/>
          <p:nvPr/>
        </p:nvSpPr>
        <p:spPr>
          <a:xfrm>
            <a:off x="4572000" y="6185653"/>
            <a:ext cx="3525165" cy="448077"/>
          </a:xfrm>
          <a:prstGeom prst="rect">
            <a:avLst/>
          </a:prstGeom>
          <a:noFill/>
        </p:spPr>
        <p:txBody>
          <a:bodyPr wrap="none" lIns="82012" tIns="41005" rIns="82012" bIns="41005" rtlCol="0">
            <a:spAutoFit/>
          </a:bodyPr>
          <a:lstStyle/>
          <a:p>
            <a:r>
              <a:rPr lang="en-US" i="0"/>
              <a:t>Background: 500 /m</a:t>
            </a:r>
            <a:r>
              <a:rPr lang="en-US" i="0" baseline="30000"/>
              <a:t>2</a:t>
            </a:r>
            <a:r>
              <a:rPr lang="en-US" i="0"/>
              <a:t> sr ns</a:t>
            </a:r>
          </a:p>
        </p:txBody>
      </p:sp>
      <p:graphicFrame>
        <p:nvGraphicFramePr>
          <p:cNvPr id="239624" name="Object 2"/>
          <p:cNvGraphicFramePr>
            <a:graphicFrameLocks noChangeAspect="1"/>
          </p:cNvGraphicFramePr>
          <p:nvPr/>
        </p:nvGraphicFramePr>
        <p:xfrm>
          <a:off x="5" y="2017062"/>
          <a:ext cx="4055341" cy="4840941"/>
        </p:xfrm>
        <a:graphic>
          <a:graphicData uri="http://schemas.openxmlformats.org/presentationml/2006/ole">
            <mc:AlternateContent xmlns:mc="http://schemas.openxmlformats.org/markup-compatibility/2006">
              <mc:Choice xmlns:v="urn:schemas-microsoft-com:vml" Requires="v">
                <p:oleObj spid="_x0000_s7196" name="Document" r:id="rId5" imgW="9498413" imgH="11682540" progId="Word.Document.12">
                  <p:link updateAutomatic="1"/>
                </p:oleObj>
              </mc:Choice>
              <mc:Fallback>
                <p:oleObj name="Document" r:id="rId5" imgW="9498413" imgH="11682540" progId="Word.Document.12">
                  <p:link updateAutomatic="1"/>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 y="2017062"/>
                        <a:ext cx="4055341" cy="4840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29" name="Picture 2"/>
          <p:cNvPicPr>
            <a:picLocks noChangeAspect="1"/>
          </p:cNvPicPr>
          <p:nvPr/>
        </p:nvPicPr>
        <p:blipFill>
          <a:blip r:embed="rId7"/>
          <a:srcRect/>
          <a:stretch>
            <a:fillRect/>
          </a:stretch>
        </p:blipFill>
        <p:spPr bwMode="auto">
          <a:xfrm>
            <a:off x="1385459" y="2218765"/>
            <a:ext cx="1311852" cy="1075765"/>
          </a:xfrm>
          <a:prstGeom prst="rect">
            <a:avLst/>
          </a:prstGeom>
          <a:noFill/>
          <a:ln w="9525">
            <a:noFill/>
            <a:miter lim="800000"/>
            <a:headEnd/>
            <a:tailEnd/>
          </a:ln>
        </p:spPr>
      </p:pic>
      <p:cxnSp>
        <p:nvCxnSpPr>
          <p:cNvPr id="30" name="Straight Arrow Connector 29"/>
          <p:cNvCxnSpPr/>
          <p:nvPr/>
        </p:nvCxnSpPr>
        <p:spPr bwMode="auto">
          <a:xfrm rot="5400000">
            <a:off x="1752192" y="3039850"/>
            <a:ext cx="3630706" cy="1316182"/>
          </a:xfrm>
          <a:prstGeom prst="straightConnector1">
            <a:avLst/>
          </a:prstGeom>
          <a:solidFill>
            <a:schemeClr val="accent1"/>
          </a:solidFill>
          <a:ln w="57150" cap="flat" cmpd="sng" algn="ctr">
            <a:solidFill>
              <a:srgbClr val="A61D2E"/>
            </a:solidFill>
            <a:prstDash val="solid"/>
            <a:round/>
            <a:headEnd type="none" w="med" len="med"/>
            <a:tailEnd type="arrow"/>
          </a:ln>
          <a:effectLst/>
        </p:spPr>
      </p:cxnSp>
      <p:cxnSp>
        <p:nvCxnSpPr>
          <p:cNvPr id="31" name="Straight Arrow Connector 30"/>
          <p:cNvCxnSpPr/>
          <p:nvPr/>
        </p:nvCxnSpPr>
        <p:spPr bwMode="auto">
          <a:xfrm rot="5400000">
            <a:off x="730420" y="2016044"/>
            <a:ext cx="4773706" cy="2355273"/>
          </a:xfrm>
          <a:prstGeom prst="straightConnector1">
            <a:avLst/>
          </a:prstGeom>
          <a:solidFill>
            <a:schemeClr val="accent1"/>
          </a:solidFill>
          <a:ln w="57150" cap="flat" cmpd="sng" algn="ctr">
            <a:solidFill>
              <a:schemeClr val="accent2">
                <a:lumMod val="60000"/>
                <a:lumOff val="40000"/>
              </a:schemeClr>
            </a:solidFill>
            <a:prstDash val="solid"/>
            <a:round/>
            <a:headEnd type="none" w="med" len="med"/>
            <a:tailEnd type="arrow"/>
          </a:ln>
          <a:effectLst/>
        </p:spPr>
      </p:cxnSp>
      <p:cxnSp>
        <p:nvCxnSpPr>
          <p:cNvPr id="33" name="Straight Arrow Connector 32"/>
          <p:cNvCxnSpPr/>
          <p:nvPr/>
        </p:nvCxnSpPr>
        <p:spPr bwMode="auto">
          <a:xfrm rot="16200000" flipH="1">
            <a:off x="5277971" y="2425564"/>
            <a:ext cx="3160059" cy="1939636"/>
          </a:xfrm>
          <a:prstGeom prst="straightConnector1">
            <a:avLst/>
          </a:prstGeom>
          <a:solidFill>
            <a:schemeClr val="accent1"/>
          </a:solidFill>
          <a:ln w="57150" cap="flat" cmpd="sng" algn="ctr">
            <a:solidFill>
              <a:srgbClr val="A61D2E"/>
            </a:solidFill>
            <a:prstDash val="solid"/>
            <a:round/>
            <a:headEnd type="none" w="med" len="med"/>
            <a:tailEnd type="arrow"/>
          </a:ln>
          <a:effectLst/>
        </p:spPr>
      </p:cxnSp>
      <p:cxnSp>
        <p:nvCxnSpPr>
          <p:cNvPr id="35" name="Straight Arrow Connector 34"/>
          <p:cNvCxnSpPr/>
          <p:nvPr/>
        </p:nvCxnSpPr>
        <p:spPr bwMode="auto">
          <a:xfrm rot="16200000" flipH="1">
            <a:off x="3511521" y="1863233"/>
            <a:ext cx="3160059" cy="1316182"/>
          </a:xfrm>
          <a:prstGeom prst="straightConnector1">
            <a:avLst/>
          </a:prstGeom>
          <a:solidFill>
            <a:schemeClr val="accent1"/>
          </a:solidFill>
          <a:ln w="57150" cap="flat" cmpd="sng" algn="ctr">
            <a:solidFill>
              <a:schemeClr val="accent2">
                <a:lumMod val="60000"/>
                <a:lumOff val="40000"/>
              </a:schemeClr>
            </a:solidFill>
            <a:prstDash val="solid"/>
            <a:round/>
            <a:headEnd type="none" w="med" len="med"/>
            <a:tailEnd type="arrow"/>
          </a:ln>
          <a:effectLst/>
        </p:spPr>
      </p:cxnSp>
    </p:spTree>
    <p:extLst>
      <p:ext uri="{BB962C8B-B14F-4D97-AF65-F5344CB8AC3E}">
        <p14:creationId xmlns:p14="http://schemas.microsoft.com/office/powerpoint/2010/main" val="3243772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3"/>
          <p:cNvSpPr>
            <a:spLocks noGrp="1"/>
          </p:cNvSpPr>
          <p:nvPr>
            <p:ph type="sldNum" sz="quarter" idx="12"/>
          </p:nvPr>
        </p:nvSpPr>
        <p:spPr/>
        <p:txBody>
          <a:bodyPr/>
          <a:lstStyle/>
          <a:p>
            <a:fld id="{882CAC8C-A4BB-DF48-BAA9-9BAF3228FEC0}" type="slidenum">
              <a:rPr lang="en-US"/>
              <a:pPr/>
              <a:t>206</a:t>
            </a:fld>
            <a:endParaRPr lang="en-US"/>
          </a:p>
        </p:txBody>
      </p:sp>
      <p:pic>
        <p:nvPicPr>
          <p:cNvPr id="7" name="Content Placeholder 6" descr="cnx_1e20_60_v3.png"/>
          <p:cNvPicPr>
            <a:picLocks noGrp="1" noChangeAspect="1"/>
          </p:cNvPicPr>
          <p:nvPr>
            <p:ph idx="4294967295"/>
          </p:nvPr>
        </p:nvPicPr>
        <p:blipFill>
          <a:blip r:embed="rId2"/>
          <a:srcRect l="-117" r="-61"/>
          <a:stretch>
            <a:fillRect/>
          </a:stretch>
        </p:blipFill>
        <p:spPr>
          <a:xfrm>
            <a:off x="117480" y="765175"/>
            <a:ext cx="4514850" cy="3055938"/>
          </a:xfrm>
        </p:spPr>
      </p:pic>
      <p:sp>
        <p:nvSpPr>
          <p:cNvPr id="290819" name="Text Box 14"/>
          <p:cNvSpPr txBox="1">
            <a:spLocks noChangeArrowheads="1"/>
          </p:cNvSpPr>
          <p:nvPr/>
        </p:nvSpPr>
        <p:spPr bwMode="auto">
          <a:xfrm>
            <a:off x="347668" y="3"/>
            <a:ext cx="8569325" cy="708025"/>
          </a:xfrm>
          <a:prstGeom prst="rect">
            <a:avLst/>
          </a:prstGeom>
          <a:solidFill>
            <a:schemeClr val="bg1"/>
          </a:solidFill>
          <a:ln w="9525">
            <a:noFill/>
            <a:miter lim="800000"/>
            <a:headEnd/>
            <a:tailEnd/>
          </a:ln>
        </p:spPr>
        <p:txBody>
          <a:bodyPr lIns="91365" tIns="45683" rIns="91365" bIns="45683">
            <a:prstTxWarp prst="textNoShape">
              <a:avLst/>
            </a:prstTxWarp>
            <a:spAutoFit/>
          </a:bodyPr>
          <a:lstStyle/>
          <a:p>
            <a:pPr algn="ctr"/>
            <a:r>
              <a:rPr lang="en-US" altLang="ja-JP" sz="4000" i="0">
                <a:solidFill>
                  <a:srgbClr val="FFFFFF"/>
                </a:solidFill>
                <a:ea typeface="ＭＳ Ｐゴシック" pitchFamily="-83" charset="-128"/>
                <a:cs typeface="ＭＳ Ｐゴシック" pitchFamily="-83" charset="-128"/>
              </a:rPr>
              <a:t>Result of end-to-end simulation</a:t>
            </a:r>
          </a:p>
        </p:txBody>
      </p:sp>
      <p:sp>
        <p:nvSpPr>
          <p:cNvPr id="290820" name="正方形/長方形 1"/>
          <p:cNvSpPr>
            <a:spLocks noChangeArrowheads="1"/>
          </p:cNvSpPr>
          <p:nvPr/>
        </p:nvSpPr>
        <p:spPr bwMode="auto">
          <a:xfrm>
            <a:off x="2051054" y="2981332"/>
            <a:ext cx="468313" cy="466725"/>
          </a:xfrm>
          <a:prstGeom prst="rect">
            <a:avLst/>
          </a:prstGeom>
          <a:noFill/>
          <a:ln w="38100">
            <a:solidFill>
              <a:srgbClr val="FF0000"/>
            </a:solidFill>
            <a:round/>
            <a:headEnd/>
            <a:tailEnd/>
          </a:ln>
        </p:spPr>
        <p:txBody>
          <a:bodyPr lIns="91365" tIns="45683" rIns="91365" bIns="45683">
            <a:prstTxWarp prst="textNoShape">
              <a:avLst/>
            </a:prstTxWarp>
          </a:bodyPr>
          <a:lstStyle/>
          <a:p>
            <a:endParaRPr lang="ja-JP" altLang="en-US" sz="1200" b="1">
              <a:solidFill>
                <a:srgbClr val="FFFFCC"/>
              </a:solidFill>
              <a:ea typeface="ＭＳ Ｐゴシック" pitchFamily="-83" charset="-128"/>
              <a:cs typeface="ＭＳ Ｐゴシック" pitchFamily="-83" charset="-128"/>
            </a:endParaRPr>
          </a:p>
        </p:txBody>
      </p:sp>
      <p:sp>
        <p:nvSpPr>
          <p:cNvPr id="290821" name="正方形/長方形 11"/>
          <p:cNvSpPr>
            <a:spLocks noChangeArrowheads="1"/>
          </p:cNvSpPr>
          <p:nvPr/>
        </p:nvSpPr>
        <p:spPr bwMode="auto">
          <a:xfrm>
            <a:off x="7259638" y="692150"/>
            <a:ext cx="1701800" cy="339725"/>
          </a:xfrm>
          <a:prstGeom prst="rect">
            <a:avLst/>
          </a:prstGeom>
          <a:noFill/>
          <a:ln w="9525">
            <a:noFill/>
            <a:miter lim="800000"/>
            <a:headEnd/>
            <a:tailEnd/>
          </a:ln>
        </p:spPr>
        <p:txBody>
          <a:bodyPr wrap="none" lIns="91365" tIns="45683" rIns="91365" bIns="45683">
            <a:prstTxWarp prst="textNoShape">
              <a:avLst/>
            </a:prstTxWarp>
            <a:spAutoFit/>
          </a:bodyPr>
          <a:lstStyle/>
          <a:p>
            <a:r>
              <a:rPr lang="en-US" altLang="ja-JP" sz="1600">
                <a:ea typeface="ＭＳ Ｐゴシック" pitchFamily="-83" charset="-128"/>
                <a:cs typeface="ＭＳ Ｐゴシック" pitchFamily="-83" charset="-128"/>
              </a:rPr>
              <a:t>F. Fenu, ID 0829</a:t>
            </a:r>
            <a:endParaRPr lang="ja-JP" altLang="en-US" sz="1600" b="1">
              <a:ea typeface="ＭＳ Ｐゴシック" pitchFamily="-83" charset="-128"/>
              <a:cs typeface="ＭＳ Ｐゴシック" pitchFamily="-83" charset="-128"/>
            </a:endParaRPr>
          </a:p>
        </p:txBody>
      </p:sp>
      <p:sp>
        <p:nvSpPr>
          <p:cNvPr id="290822" name="正方形/長方形 12"/>
          <p:cNvSpPr>
            <a:spLocks noChangeArrowheads="1"/>
          </p:cNvSpPr>
          <p:nvPr/>
        </p:nvSpPr>
        <p:spPr bwMode="auto">
          <a:xfrm>
            <a:off x="6804025" y="908053"/>
            <a:ext cx="2179638" cy="339725"/>
          </a:xfrm>
          <a:prstGeom prst="rect">
            <a:avLst/>
          </a:prstGeom>
          <a:noFill/>
          <a:ln w="9525">
            <a:noFill/>
            <a:miter lim="800000"/>
            <a:headEnd/>
            <a:tailEnd/>
          </a:ln>
        </p:spPr>
        <p:txBody>
          <a:bodyPr wrap="none" lIns="91365" tIns="45683" rIns="91365" bIns="45683">
            <a:prstTxWarp prst="textNoShape">
              <a:avLst/>
            </a:prstTxWarp>
            <a:spAutoFit/>
          </a:bodyPr>
          <a:lstStyle/>
          <a:p>
            <a:r>
              <a:rPr lang="en-US" altLang="ja-JP" sz="1600">
                <a:ea typeface="ＭＳ Ｐゴシック" pitchFamily="-83" charset="-128"/>
                <a:cs typeface="ＭＳ Ｐゴシック" pitchFamily="-83" charset="-128"/>
              </a:rPr>
              <a:t>K. Higashide, ID 1240</a:t>
            </a:r>
            <a:endParaRPr lang="ja-JP" altLang="en-US" sz="1600" b="1">
              <a:ea typeface="ＭＳ Ｐゴシック" pitchFamily="-83" charset="-128"/>
              <a:cs typeface="ＭＳ Ｐゴシック" pitchFamily="-83" charset="-128"/>
            </a:endParaRPr>
          </a:p>
        </p:txBody>
      </p:sp>
      <p:sp>
        <p:nvSpPr>
          <p:cNvPr id="290823" name="正方形/長方形 13"/>
          <p:cNvSpPr>
            <a:spLocks noChangeArrowheads="1"/>
          </p:cNvSpPr>
          <p:nvPr/>
        </p:nvSpPr>
        <p:spPr bwMode="auto">
          <a:xfrm>
            <a:off x="7113592" y="1127126"/>
            <a:ext cx="1819110" cy="338480"/>
          </a:xfrm>
          <a:prstGeom prst="rect">
            <a:avLst/>
          </a:prstGeom>
          <a:noFill/>
          <a:ln w="9525">
            <a:noFill/>
            <a:miter lim="800000"/>
            <a:headEnd/>
            <a:tailEnd/>
          </a:ln>
        </p:spPr>
        <p:txBody>
          <a:bodyPr wrap="none" lIns="91365" tIns="45683" rIns="91365" bIns="45683">
            <a:prstTxWarp prst="textNoShape">
              <a:avLst/>
            </a:prstTxWarp>
            <a:spAutoFit/>
          </a:bodyPr>
          <a:lstStyle/>
          <a:p>
            <a:r>
              <a:rPr lang="en-US" altLang="ja-JP" sz="1600">
                <a:ea typeface="ＭＳ Ｐゴシック" pitchFamily="-83" charset="-128"/>
                <a:cs typeface="ＭＳ Ｐゴシック" pitchFamily="-83" charset="-128"/>
              </a:rPr>
              <a:t>T. Mernik, ID 0633</a:t>
            </a:r>
            <a:endParaRPr lang="ja-JP" altLang="en-US" sz="1600" b="1">
              <a:ea typeface="ＭＳ Ｐゴシック" pitchFamily="-83" charset="-128"/>
              <a:cs typeface="ＭＳ Ｐゴシック" pitchFamily="-83" charset="-128"/>
            </a:endParaRPr>
          </a:p>
        </p:txBody>
      </p:sp>
      <p:sp>
        <p:nvSpPr>
          <p:cNvPr id="290824" name="正方形/長方形 17"/>
          <p:cNvSpPr>
            <a:spLocks noChangeArrowheads="1"/>
          </p:cNvSpPr>
          <p:nvPr/>
        </p:nvSpPr>
        <p:spPr bwMode="auto">
          <a:xfrm>
            <a:off x="2571750" y="3005142"/>
            <a:ext cx="920750" cy="395287"/>
          </a:xfrm>
          <a:prstGeom prst="rect">
            <a:avLst/>
          </a:prstGeom>
          <a:noFill/>
          <a:ln w="38100">
            <a:noFill/>
            <a:round/>
            <a:headEnd/>
            <a:tailEnd/>
          </a:ln>
        </p:spPr>
        <p:txBody>
          <a:bodyPr lIns="91365" tIns="45683" rIns="91365" bIns="45683">
            <a:prstTxWarp prst="textNoShape">
              <a:avLst/>
            </a:prstTxWarp>
          </a:bodyPr>
          <a:lstStyle/>
          <a:p>
            <a:r>
              <a:rPr lang="en-US" altLang="ja-JP" sz="1200" b="1">
                <a:solidFill>
                  <a:srgbClr val="FFFFCC"/>
                </a:solidFill>
                <a:ea typeface="ＭＳ Ｐゴシック" pitchFamily="-83" charset="-128"/>
                <a:cs typeface="ＭＳ Ｐゴシック" pitchFamily="-83" charset="-128"/>
              </a:rPr>
              <a:t>64 pixel</a:t>
            </a:r>
          </a:p>
          <a:p>
            <a:r>
              <a:rPr lang="en-US" altLang="ja-JP" sz="1200" b="1">
                <a:solidFill>
                  <a:srgbClr val="FFFFCC"/>
                </a:solidFill>
                <a:ea typeface="ＭＳ Ｐゴシック" pitchFamily="-83" charset="-128"/>
                <a:cs typeface="ＭＳ Ｐゴシック" pitchFamily="-83" charset="-128"/>
              </a:rPr>
              <a:t>MAPMT </a:t>
            </a:r>
            <a:endParaRPr lang="ja-JP" altLang="en-US" sz="1200" b="1">
              <a:solidFill>
                <a:srgbClr val="FFFFCC"/>
              </a:solidFill>
              <a:ea typeface="ＭＳ Ｐゴシック" pitchFamily="-83" charset="-128"/>
              <a:cs typeface="ＭＳ Ｐゴシック" pitchFamily="-83" charset="-128"/>
            </a:endParaRPr>
          </a:p>
        </p:txBody>
      </p:sp>
      <p:pic>
        <p:nvPicPr>
          <p:cNvPr id="290825" name="Picture 3"/>
          <p:cNvPicPr>
            <a:picLocks noChangeAspect="1" noChangeArrowheads="1"/>
          </p:cNvPicPr>
          <p:nvPr/>
        </p:nvPicPr>
        <p:blipFill>
          <a:blip r:embed="rId3"/>
          <a:srcRect/>
          <a:stretch>
            <a:fillRect/>
          </a:stretch>
        </p:blipFill>
        <p:spPr bwMode="auto">
          <a:xfrm>
            <a:off x="107957" y="3860800"/>
            <a:ext cx="4435475" cy="2997200"/>
          </a:xfrm>
          <a:prstGeom prst="rect">
            <a:avLst/>
          </a:prstGeom>
          <a:noFill/>
          <a:ln w="9525">
            <a:noFill/>
            <a:miter lim="800000"/>
            <a:headEnd/>
            <a:tailEnd/>
          </a:ln>
        </p:spPr>
      </p:pic>
      <p:sp>
        <p:nvSpPr>
          <p:cNvPr id="290826" name="テキスト ボックス 19"/>
          <p:cNvSpPr txBox="1">
            <a:spLocks noChangeArrowheads="1"/>
          </p:cNvSpPr>
          <p:nvPr/>
        </p:nvSpPr>
        <p:spPr bwMode="auto">
          <a:xfrm>
            <a:off x="3535363" y="5037141"/>
            <a:ext cx="1161392" cy="824006"/>
          </a:xfrm>
          <a:prstGeom prst="rect">
            <a:avLst/>
          </a:prstGeom>
          <a:noFill/>
          <a:ln w="9525">
            <a:noFill/>
            <a:miter lim="800000"/>
            <a:headEnd/>
            <a:tailEnd/>
          </a:ln>
        </p:spPr>
        <p:txBody>
          <a:bodyPr wrap="none" lIns="91365" tIns="45683" rIns="91365" bIns="45683">
            <a:prstTxWarp prst="textNoShape">
              <a:avLst/>
            </a:prstTxWarp>
            <a:spAutoFit/>
          </a:bodyPr>
          <a:lstStyle/>
          <a:p>
            <a:r>
              <a:rPr kumimoji="1" lang="en-US" altLang="ja-JP" b="1">
                <a:ea typeface="ＭＳ Ｐゴシック" pitchFamily="-83" charset="-128"/>
                <a:cs typeface="ＭＳ Ｐゴシック" pitchFamily="-83" charset="-128"/>
              </a:rPr>
              <a:t>10</a:t>
            </a:r>
            <a:r>
              <a:rPr kumimoji="1" lang="en-US" altLang="ja-JP" b="1" baseline="30000">
                <a:ea typeface="ＭＳ Ｐゴシック" pitchFamily="-83" charset="-128"/>
                <a:cs typeface="ＭＳ Ｐゴシック" pitchFamily="-83" charset="-128"/>
              </a:rPr>
              <a:t>20</a:t>
            </a:r>
            <a:r>
              <a:rPr kumimoji="1" lang="en-US" altLang="ja-JP" b="1">
                <a:ea typeface="ＭＳ Ｐゴシック" pitchFamily="-83" charset="-128"/>
                <a:cs typeface="ＭＳ Ｐゴシック" pitchFamily="-83" charset="-128"/>
              </a:rPr>
              <a:t>eV</a:t>
            </a:r>
          </a:p>
          <a:p>
            <a:r>
              <a:rPr kumimoji="1" lang="en-US" altLang="ja-JP" b="1">
                <a:ea typeface="ＭＳ Ｐゴシック" pitchFamily="-83" charset="-128"/>
                <a:cs typeface="ＭＳ Ｐゴシック" pitchFamily="-83" charset="-128"/>
              </a:rPr>
              <a:t>60 deg</a:t>
            </a:r>
            <a:endParaRPr kumimoji="1" lang="ja-JP" altLang="en-US" b="1">
              <a:ea typeface="ＭＳ Ｐゴシック" pitchFamily="-83" charset="-128"/>
              <a:cs typeface="ＭＳ Ｐゴシック" pitchFamily="-83" charset="-128"/>
            </a:endParaRPr>
          </a:p>
        </p:txBody>
      </p:sp>
      <p:sp>
        <p:nvSpPr>
          <p:cNvPr id="21" name="テキスト ボックス 20"/>
          <p:cNvSpPr txBox="1"/>
          <p:nvPr/>
        </p:nvSpPr>
        <p:spPr>
          <a:xfrm>
            <a:off x="4716470" y="4292600"/>
            <a:ext cx="4427537" cy="1200150"/>
          </a:xfrm>
          <a:prstGeom prst="rect">
            <a:avLst/>
          </a:prstGeom>
          <a:noFill/>
        </p:spPr>
        <p:txBody>
          <a:bodyPr lIns="91365" tIns="45683" rIns="91365" bIns="45683">
            <a:prstTxWarp prst="textNoShape">
              <a:avLst/>
            </a:prstTxWarp>
            <a:spAutoFit/>
          </a:bodyPr>
          <a:lstStyle/>
          <a:p>
            <a:r>
              <a:rPr lang="en-US" altLang="ja-JP" i="0">
                <a:solidFill>
                  <a:srgbClr val="FFFFFF"/>
                </a:solidFill>
                <a:ea typeface="ＭＳ Ｐゴシック" pitchFamily="-83" charset="-128"/>
                <a:cs typeface="ＭＳ Ｐゴシック" pitchFamily="-83" charset="-128"/>
              </a:rPr>
              <a:t>Detected photoelectrons are recorded every Gate Time Unit (GTU) of 2.5</a:t>
            </a:r>
            <a:r>
              <a:rPr lang="en-US" altLang="ja-JP" i="0">
                <a:solidFill>
                  <a:srgbClr val="FFFFFF"/>
                </a:solidFill>
                <a:latin typeface="Symbol" pitchFamily="-83" charset="2"/>
                <a:ea typeface="ＭＳ Ｐゴシック" pitchFamily="-83" charset="-128"/>
                <a:cs typeface="ＭＳ Ｐゴシック" pitchFamily="-83" charset="-128"/>
              </a:rPr>
              <a:t>m</a:t>
            </a:r>
            <a:r>
              <a:rPr lang="en-US" altLang="ja-JP" i="0">
                <a:solidFill>
                  <a:srgbClr val="FFFFFF"/>
                </a:solidFill>
                <a:ea typeface="ＭＳ Ｐゴシック" pitchFamily="-83" charset="-128"/>
                <a:cs typeface="ＭＳ Ｐゴシック" pitchFamily="-83" charset="-128"/>
              </a:rPr>
              <a:t>s continuously</a:t>
            </a:r>
            <a:r>
              <a:rPr lang="en-US" altLang="ja-JP">
                <a:solidFill>
                  <a:srgbClr val="FFFFFF"/>
                </a:solidFill>
                <a:ea typeface="ＭＳ Ｐゴシック" pitchFamily="-83" charset="-128"/>
                <a:cs typeface="ＭＳ Ｐゴシック" pitchFamily="-83" charset="-128"/>
              </a:rPr>
              <a:t>.</a:t>
            </a:r>
            <a:endParaRPr lang="ja-JP" altLang="en-US">
              <a:solidFill>
                <a:srgbClr val="FFFFFF"/>
              </a:solidFill>
              <a:ea typeface="ＭＳ Ｐゴシック" pitchFamily="-83" charset="-128"/>
              <a:cs typeface="ＭＳ Ｐゴシック" pitchFamily="-83" charset="-128"/>
            </a:endParaRPr>
          </a:p>
        </p:txBody>
      </p:sp>
      <p:sp>
        <p:nvSpPr>
          <p:cNvPr id="24" name="テキスト ボックス 23"/>
          <p:cNvSpPr txBox="1"/>
          <p:nvPr/>
        </p:nvSpPr>
        <p:spPr>
          <a:xfrm>
            <a:off x="4719645" y="1822457"/>
            <a:ext cx="4427537" cy="1557239"/>
          </a:xfrm>
          <a:prstGeom prst="rect">
            <a:avLst/>
          </a:prstGeom>
          <a:noFill/>
        </p:spPr>
        <p:txBody>
          <a:bodyPr lIns="91365" tIns="45683" rIns="91365" bIns="45683">
            <a:prstTxWarp prst="textNoShape">
              <a:avLst/>
            </a:prstTxWarp>
            <a:spAutoFit/>
          </a:bodyPr>
          <a:lstStyle/>
          <a:p>
            <a:r>
              <a:rPr lang="en-US" altLang="ja-JP" i="0">
                <a:solidFill>
                  <a:srgbClr val="FFFFFF"/>
                </a:solidFill>
                <a:ea typeface="ＭＳ Ｐゴシック" pitchFamily="-83" charset="-128"/>
                <a:cs typeface="ＭＳ Ｐゴシック" pitchFamily="-83" charset="-128"/>
              </a:rPr>
              <a:t>Simulated air shower image on the focal surface detector. </a:t>
            </a:r>
          </a:p>
          <a:p>
            <a:endParaRPr lang="en-US" altLang="ja-JP" i="0">
              <a:solidFill>
                <a:srgbClr val="FFFFFF"/>
              </a:solidFill>
              <a:ea typeface="ＭＳ Ｐゴシック" pitchFamily="-83" charset="-128"/>
              <a:cs typeface="ＭＳ Ｐゴシック" pitchFamily="-83" charset="-128"/>
            </a:endParaRPr>
          </a:p>
          <a:p>
            <a:r>
              <a:rPr lang="en-US" altLang="ja-JP" i="0">
                <a:solidFill>
                  <a:srgbClr val="FFFFFF"/>
                </a:solidFill>
                <a:ea typeface="ＭＳ Ｐゴシック" pitchFamily="-83" charset="-128"/>
                <a:cs typeface="ＭＳ Ｐゴシック" pitchFamily="-83" charset="-128"/>
              </a:rPr>
              <a:t>3 x 10</a:t>
            </a:r>
            <a:r>
              <a:rPr lang="en-US" altLang="ja-JP" i="0" baseline="30000">
                <a:solidFill>
                  <a:srgbClr val="FFFFFF"/>
                </a:solidFill>
                <a:ea typeface="ＭＳ Ｐゴシック" pitchFamily="-83" charset="-128"/>
                <a:cs typeface="ＭＳ Ｐゴシック" pitchFamily="-83" charset="-128"/>
              </a:rPr>
              <a:t>5</a:t>
            </a:r>
            <a:r>
              <a:rPr lang="en-US" altLang="ja-JP" i="0">
                <a:solidFill>
                  <a:srgbClr val="FFFFFF"/>
                </a:solidFill>
                <a:ea typeface="ＭＳ Ｐゴシック" pitchFamily="-83" charset="-128"/>
                <a:cs typeface="ＭＳ Ｐゴシック" pitchFamily="-83" charset="-128"/>
              </a:rPr>
              <a:t> pixels</a:t>
            </a:r>
            <a:endParaRPr lang="ja-JP" altLang="en-US" i="0">
              <a:solidFill>
                <a:srgbClr val="FFFFFF"/>
              </a:solidFill>
              <a:ea typeface="ＭＳ Ｐゴシック" pitchFamily="-83" charset="-128"/>
              <a:cs typeface="ＭＳ Ｐゴシック" pitchFamily="-83" charset="-128"/>
            </a:endParaRPr>
          </a:p>
        </p:txBody>
      </p:sp>
      <p:pic>
        <p:nvPicPr>
          <p:cNvPr id="290829" name="Picture 4"/>
          <p:cNvPicPr>
            <a:picLocks noChangeAspect="1" noChangeArrowheads="1"/>
          </p:cNvPicPr>
          <p:nvPr/>
        </p:nvPicPr>
        <p:blipFill>
          <a:blip r:embed="rId4"/>
          <a:srcRect/>
          <a:stretch>
            <a:fillRect/>
          </a:stretch>
        </p:blipFill>
        <p:spPr bwMode="auto">
          <a:xfrm>
            <a:off x="107957" y="773116"/>
            <a:ext cx="4524375" cy="3073400"/>
          </a:xfrm>
          <a:prstGeom prst="rect">
            <a:avLst/>
          </a:prstGeom>
          <a:noFill/>
          <a:ln w="9525">
            <a:noFill/>
            <a:miter lim="800000"/>
            <a:headEnd/>
            <a:tailEnd/>
          </a:ln>
        </p:spPr>
      </p:pic>
      <p:sp>
        <p:nvSpPr>
          <p:cNvPr id="290830" name="テキスト ボックス 25"/>
          <p:cNvSpPr txBox="1">
            <a:spLocks noChangeArrowheads="1"/>
          </p:cNvSpPr>
          <p:nvPr/>
        </p:nvSpPr>
        <p:spPr bwMode="auto">
          <a:xfrm>
            <a:off x="2320925" y="2890838"/>
            <a:ext cx="1476164" cy="824006"/>
          </a:xfrm>
          <a:prstGeom prst="rect">
            <a:avLst/>
          </a:prstGeom>
          <a:noFill/>
          <a:ln w="9525">
            <a:noFill/>
            <a:miter lim="800000"/>
            <a:headEnd/>
            <a:tailEnd/>
          </a:ln>
        </p:spPr>
        <p:txBody>
          <a:bodyPr wrap="none" lIns="91365" tIns="45683" rIns="91365" bIns="45683">
            <a:prstTxWarp prst="textNoShape">
              <a:avLst/>
            </a:prstTxWarp>
            <a:spAutoFit/>
          </a:bodyPr>
          <a:lstStyle/>
          <a:p>
            <a:r>
              <a:rPr kumimoji="1" lang="en-US" altLang="ja-JP" b="1">
                <a:solidFill>
                  <a:srgbClr val="402BF9"/>
                </a:solidFill>
                <a:ea typeface="ＭＳ Ｐゴシック" pitchFamily="-83" charset="-128"/>
                <a:cs typeface="ＭＳ Ｐゴシック" pitchFamily="-83" charset="-128"/>
              </a:rPr>
              <a:t>2x10</a:t>
            </a:r>
            <a:r>
              <a:rPr kumimoji="1" lang="en-US" altLang="ja-JP" b="1" baseline="30000">
                <a:solidFill>
                  <a:srgbClr val="402BF9"/>
                </a:solidFill>
                <a:ea typeface="ＭＳ Ｐゴシック" pitchFamily="-83" charset="-128"/>
                <a:cs typeface="ＭＳ Ｐゴシック" pitchFamily="-83" charset="-128"/>
              </a:rPr>
              <a:t>20</a:t>
            </a:r>
            <a:r>
              <a:rPr kumimoji="1" lang="en-US" altLang="ja-JP" b="1">
                <a:solidFill>
                  <a:srgbClr val="402BF9"/>
                </a:solidFill>
                <a:ea typeface="ＭＳ Ｐゴシック" pitchFamily="-83" charset="-128"/>
                <a:cs typeface="ＭＳ Ｐゴシック" pitchFamily="-83" charset="-128"/>
              </a:rPr>
              <a:t>eV</a:t>
            </a:r>
          </a:p>
          <a:p>
            <a:r>
              <a:rPr kumimoji="1" lang="en-US" altLang="ja-JP" b="1">
                <a:solidFill>
                  <a:srgbClr val="402BF9"/>
                </a:solidFill>
                <a:ea typeface="ＭＳ Ｐゴシック" pitchFamily="-83" charset="-128"/>
                <a:cs typeface="ＭＳ Ｐゴシック" pitchFamily="-83" charset="-128"/>
              </a:rPr>
              <a:t>65 deg</a:t>
            </a:r>
            <a:endParaRPr kumimoji="1" lang="ja-JP" altLang="en-US" b="1">
              <a:solidFill>
                <a:srgbClr val="402BF9"/>
              </a:solidFill>
              <a:ea typeface="ＭＳ Ｐゴシック" pitchFamily="-83" charset="-128"/>
              <a:cs typeface="ＭＳ Ｐゴシック" pitchFamily="-83" charset="-128"/>
            </a:endParaRPr>
          </a:p>
        </p:txBody>
      </p:sp>
    </p:spTree>
    <p:extLst>
      <p:ext uri="{BB962C8B-B14F-4D97-AF65-F5344CB8AC3E}">
        <p14:creationId xmlns:p14="http://schemas.microsoft.com/office/powerpoint/2010/main" val="237705423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52400"/>
            <a:ext cx="9372600" cy="6172200"/>
          </a:xfrm>
          <a:prstGeom prst="rect">
            <a:avLst/>
          </a:prstGeom>
        </p:spPr>
      </p:pic>
      <p:sp>
        <p:nvSpPr>
          <p:cNvPr id="3" name="TextBox 2"/>
          <p:cNvSpPr txBox="1"/>
          <p:nvPr/>
        </p:nvSpPr>
        <p:spPr>
          <a:xfrm>
            <a:off x="5867404" y="6457890"/>
            <a:ext cx="1902133" cy="400110"/>
          </a:xfrm>
          <a:prstGeom prst="rect">
            <a:avLst/>
          </a:prstGeom>
          <a:noFill/>
        </p:spPr>
        <p:txBody>
          <a:bodyPr wrap="none" lIns="91024" tIns="45514" rIns="91024" bIns="45514" rtlCol="0">
            <a:spAutoFit/>
          </a:bodyPr>
          <a:lstStyle/>
          <a:p>
            <a:r>
              <a:rPr lang="en-US" sz="2000" i="0"/>
              <a:t>S. Funk CR2012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67404" y="6457890"/>
            <a:ext cx="1902133" cy="400110"/>
          </a:xfrm>
          <a:prstGeom prst="rect">
            <a:avLst/>
          </a:prstGeom>
          <a:noFill/>
        </p:spPr>
        <p:txBody>
          <a:bodyPr wrap="none" lIns="91024" tIns="45514" rIns="91024" bIns="45514" rtlCol="0">
            <a:spAutoFit/>
          </a:bodyPr>
          <a:lstStyle/>
          <a:p>
            <a:r>
              <a:rPr lang="en-US" sz="2000" i="0"/>
              <a:t>S. Funk CR2012 </a:t>
            </a:r>
          </a:p>
        </p:txBody>
      </p:sp>
      <p:pic>
        <p:nvPicPr>
          <p:cNvPr id="4" name="Picture 3"/>
          <p:cNvPicPr>
            <a:picLocks noChangeAspect="1"/>
          </p:cNvPicPr>
          <p:nvPr/>
        </p:nvPicPr>
        <p:blipFill>
          <a:blip r:embed="rId2"/>
          <a:stretch>
            <a:fillRect/>
          </a:stretch>
        </p:blipFill>
        <p:spPr>
          <a:xfrm>
            <a:off x="-2892" y="152400"/>
            <a:ext cx="9375494" cy="61722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8193" t="18338" r="52384" b="325"/>
          <a:stretch/>
        </p:blipFill>
        <p:spPr>
          <a:xfrm>
            <a:off x="6" y="8206"/>
            <a:ext cx="2739069" cy="3664549"/>
          </a:xfrm>
        </p:spPr>
      </p:pic>
      <p:pic>
        <p:nvPicPr>
          <p:cNvPr id="6" name="Content Placeholder 3"/>
          <p:cNvPicPr>
            <a:picLocks noChangeAspect="1"/>
          </p:cNvPicPr>
          <p:nvPr/>
        </p:nvPicPr>
        <p:blipFill rotWithShape="1">
          <a:blip r:embed="rId2"/>
          <a:srcRect l="49571" t="18338" r="10109" b="325"/>
          <a:stretch/>
        </p:blipFill>
        <p:spPr bwMode="auto">
          <a:xfrm>
            <a:off x="5715880" y="-30273"/>
            <a:ext cx="3428120" cy="3346881"/>
          </a:xfrm>
          <a:prstGeom prst="rect">
            <a:avLst/>
          </a:prstGeom>
          <a:noFill/>
          <a:ln w="9525">
            <a:noFill/>
            <a:miter lim="800000"/>
            <a:headEnd/>
            <a:tailEnd/>
          </a:ln>
        </p:spPr>
      </p:pic>
      <p:sp>
        <p:nvSpPr>
          <p:cNvPr id="8" name="TextBox 7"/>
          <p:cNvSpPr txBox="1"/>
          <p:nvPr/>
        </p:nvSpPr>
        <p:spPr>
          <a:xfrm>
            <a:off x="2994821" y="188651"/>
            <a:ext cx="2270435" cy="498085"/>
          </a:xfrm>
          <a:prstGeom prst="rect">
            <a:avLst/>
          </a:prstGeom>
          <a:noFill/>
        </p:spPr>
        <p:txBody>
          <a:bodyPr wrap="none" lIns="81791" tIns="40894" rIns="81791" bIns="40894" rtlCol="0">
            <a:spAutoFit/>
          </a:bodyPr>
          <a:lstStyle/>
          <a:p>
            <a:pPr lvl="0" algn="ctr">
              <a:lnSpc>
                <a:spcPct val="70000"/>
              </a:lnSpc>
              <a:defRPr/>
            </a:pPr>
            <a:r>
              <a:rPr lang="en-US" sz="3600" b="1" i="0" kern="0" dirty="0">
                <a:solidFill>
                  <a:schemeClr val="tx2"/>
                </a:solidFill>
                <a:latin typeface="+mj-lt"/>
                <a:ea typeface="ＭＳ Ｐゴシック" pitchFamily="-97" charset="-128"/>
                <a:cs typeface="ＭＳ Ｐゴシック" pitchFamily="-97" charset="-128"/>
              </a:rPr>
              <a:t>π</a:t>
            </a:r>
            <a:r>
              <a:rPr lang="en-US" sz="3600" b="1" i="0" kern="0" baseline="30000" dirty="0">
                <a:solidFill>
                  <a:schemeClr val="tx2"/>
                </a:solidFill>
                <a:latin typeface="+mj-lt"/>
                <a:ea typeface="ＭＳ Ｐゴシック" pitchFamily="-97" charset="-128"/>
                <a:cs typeface="ＭＳ Ｐゴシック" pitchFamily="-97" charset="-128"/>
              </a:rPr>
              <a:t>0</a:t>
            </a:r>
            <a:r>
              <a:rPr lang="en-US" sz="3600" b="1" i="0" kern="0" dirty="0">
                <a:solidFill>
                  <a:schemeClr val="tx2"/>
                </a:solidFill>
                <a:latin typeface="+mj-lt"/>
                <a:ea typeface="ＭＳ Ｐゴシック" pitchFamily="-97" charset="-128"/>
                <a:cs typeface="ＭＳ Ｐゴシック" pitchFamily="-97" charset="-128"/>
              </a:rPr>
              <a:t> decay!</a:t>
            </a:r>
          </a:p>
        </p:txBody>
      </p:sp>
      <p:sp>
        <p:nvSpPr>
          <p:cNvPr id="10" name="TextBox 9"/>
          <p:cNvSpPr txBox="1"/>
          <p:nvPr/>
        </p:nvSpPr>
        <p:spPr>
          <a:xfrm>
            <a:off x="4964781" y="6497267"/>
            <a:ext cx="3491962" cy="359586"/>
          </a:xfrm>
          <a:prstGeom prst="rect">
            <a:avLst/>
          </a:prstGeom>
          <a:noFill/>
        </p:spPr>
        <p:txBody>
          <a:bodyPr wrap="none" lIns="81791" tIns="40894" rIns="81791" bIns="40894" rtlCol="0">
            <a:spAutoFit/>
          </a:bodyPr>
          <a:lstStyle/>
          <a:p>
            <a:r>
              <a:rPr lang="en-US" sz="1800" i="0" dirty="0"/>
              <a:t>Ackermann et al (Fermi </a:t>
            </a:r>
            <a:r>
              <a:rPr lang="en-US" sz="1800" i="0" dirty="0" err="1"/>
              <a:t>Collab</a:t>
            </a:r>
            <a:r>
              <a:rPr lang="en-US" sz="1800" i="0" dirty="0"/>
              <a:t>) ‘13</a:t>
            </a:r>
          </a:p>
        </p:txBody>
      </p:sp>
      <p:sp>
        <p:nvSpPr>
          <p:cNvPr id="12" name="Title 1"/>
          <p:cNvSpPr txBox="1">
            <a:spLocks/>
          </p:cNvSpPr>
          <p:nvPr/>
        </p:nvSpPr>
        <p:spPr bwMode="auto">
          <a:xfrm>
            <a:off x="1888066" y="1014617"/>
            <a:ext cx="3534938" cy="1500424"/>
          </a:xfrm>
          <a:prstGeom prst="rect">
            <a:avLst/>
          </a:prstGeom>
          <a:noFill/>
          <a:ln w="9525">
            <a:noFill/>
            <a:miter lim="800000"/>
            <a:headEnd/>
            <a:tailEnd/>
          </a:ln>
        </p:spPr>
        <p:txBody>
          <a:bodyPr vert="horz" wrap="square" lIns="91691" tIns="45844" rIns="91691" bIns="45844" numCol="1" anchor="ctr" anchorCtr="0" compatLnSpc="1">
            <a:prstTxWarp prst="textNoShape">
              <a:avLst/>
            </a:prstTxWarp>
          </a:bodyPr>
          <a:lstStyle>
            <a:lvl1pPr algn="ctr" rtl="0" eaLnBrk="0" fontAlgn="base" hangingPunct="0">
              <a:lnSpc>
                <a:spcPct val="70000"/>
              </a:lnSpc>
              <a:spcBef>
                <a:spcPct val="0"/>
              </a:spcBef>
              <a:spcAft>
                <a:spcPct val="0"/>
              </a:spcAft>
              <a:defRPr kumimoji="1" sz="4000" b="1">
                <a:solidFill>
                  <a:schemeClr val="tx2"/>
                </a:solidFill>
                <a:latin typeface="+mj-lt"/>
                <a:ea typeface="ＭＳ Ｐゴシック" pitchFamily="-97" charset="-128"/>
                <a:cs typeface="ＭＳ Ｐゴシック" pitchFamily="-97" charset="-128"/>
              </a:defRPr>
            </a:lvl1pPr>
            <a:lvl2pPr algn="ctr" rtl="0" eaLnBrk="0" fontAlgn="base" hangingPunct="0">
              <a:lnSpc>
                <a:spcPct val="70000"/>
              </a:lnSpc>
              <a:spcBef>
                <a:spcPct val="0"/>
              </a:spcBef>
              <a:spcAft>
                <a:spcPct val="0"/>
              </a:spcAft>
              <a:defRPr kumimoji="1" sz="4000" b="1">
                <a:solidFill>
                  <a:schemeClr val="tx2"/>
                </a:solidFill>
                <a:latin typeface="Chalkboard" pitchFamily="-97" charset="0"/>
                <a:ea typeface="ＭＳ Ｐゴシック" pitchFamily="-97" charset="-128"/>
                <a:cs typeface="ＭＳ Ｐゴシック" pitchFamily="-97" charset="-128"/>
              </a:defRPr>
            </a:lvl2pPr>
            <a:lvl3pPr algn="ctr" rtl="0" eaLnBrk="0" fontAlgn="base" hangingPunct="0">
              <a:lnSpc>
                <a:spcPct val="70000"/>
              </a:lnSpc>
              <a:spcBef>
                <a:spcPct val="0"/>
              </a:spcBef>
              <a:spcAft>
                <a:spcPct val="0"/>
              </a:spcAft>
              <a:defRPr kumimoji="1" sz="4000" b="1">
                <a:solidFill>
                  <a:schemeClr val="tx2"/>
                </a:solidFill>
                <a:latin typeface="Chalkboard" pitchFamily="-97" charset="0"/>
                <a:ea typeface="ＭＳ Ｐゴシック" pitchFamily="-97" charset="-128"/>
                <a:cs typeface="ＭＳ Ｐゴシック" pitchFamily="-97" charset="-128"/>
              </a:defRPr>
            </a:lvl3pPr>
            <a:lvl4pPr algn="ctr" rtl="0" eaLnBrk="0" fontAlgn="base" hangingPunct="0">
              <a:lnSpc>
                <a:spcPct val="70000"/>
              </a:lnSpc>
              <a:spcBef>
                <a:spcPct val="0"/>
              </a:spcBef>
              <a:spcAft>
                <a:spcPct val="0"/>
              </a:spcAft>
              <a:defRPr kumimoji="1" sz="4000" b="1">
                <a:solidFill>
                  <a:schemeClr val="tx2"/>
                </a:solidFill>
                <a:latin typeface="Chalkboard" pitchFamily="-97" charset="0"/>
                <a:ea typeface="ＭＳ Ｐゴシック" pitchFamily="-97" charset="-128"/>
                <a:cs typeface="ＭＳ Ｐゴシック" pitchFamily="-97" charset="-128"/>
              </a:defRPr>
            </a:lvl4pPr>
            <a:lvl5pPr algn="ctr" rtl="0" eaLnBrk="0" fontAlgn="base" hangingPunct="0">
              <a:lnSpc>
                <a:spcPct val="70000"/>
              </a:lnSpc>
              <a:spcBef>
                <a:spcPct val="0"/>
              </a:spcBef>
              <a:spcAft>
                <a:spcPct val="0"/>
              </a:spcAft>
              <a:defRPr kumimoji="1" sz="4000" b="1">
                <a:solidFill>
                  <a:schemeClr val="tx2"/>
                </a:solidFill>
                <a:latin typeface="Chalkboard" pitchFamily="-97" charset="0"/>
                <a:ea typeface="ＭＳ Ｐゴシック" pitchFamily="-97" charset="-128"/>
                <a:cs typeface="ＭＳ Ｐゴシック" pitchFamily="-97" charset="-128"/>
              </a:defRPr>
            </a:lvl5pPr>
            <a:lvl6pPr marL="509056" algn="ctr" rtl="0" eaLnBrk="0" fontAlgn="base" hangingPunct="0">
              <a:lnSpc>
                <a:spcPct val="70000"/>
              </a:lnSpc>
              <a:spcBef>
                <a:spcPct val="0"/>
              </a:spcBef>
              <a:spcAft>
                <a:spcPct val="0"/>
              </a:spcAft>
              <a:defRPr kumimoji="1" sz="4000" b="1">
                <a:solidFill>
                  <a:schemeClr val="tx2"/>
                </a:solidFill>
                <a:latin typeface="Chalkboard" pitchFamily="-97" charset="0"/>
              </a:defRPr>
            </a:lvl6pPr>
            <a:lvl7pPr marL="1018109" algn="ctr" rtl="0" eaLnBrk="0" fontAlgn="base" hangingPunct="0">
              <a:lnSpc>
                <a:spcPct val="70000"/>
              </a:lnSpc>
              <a:spcBef>
                <a:spcPct val="0"/>
              </a:spcBef>
              <a:spcAft>
                <a:spcPct val="0"/>
              </a:spcAft>
              <a:defRPr kumimoji="1" sz="4000" b="1">
                <a:solidFill>
                  <a:schemeClr val="tx2"/>
                </a:solidFill>
                <a:latin typeface="Chalkboard" pitchFamily="-97" charset="0"/>
              </a:defRPr>
            </a:lvl7pPr>
            <a:lvl8pPr marL="1527166" algn="ctr" rtl="0" eaLnBrk="0" fontAlgn="base" hangingPunct="0">
              <a:lnSpc>
                <a:spcPct val="70000"/>
              </a:lnSpc>
              <a:spcBef>
                <a:spcPct val="0"/>
              </a:spcBef>
              <a:spcAft>
                <a:spcPct val="0"/>
              </a:spcAft>
              <a:defRPr kumimoji="1" sz="4000" b="1">
                <a:solidFill>
                  <a:schemeClr val="tx2"/>
                </a:solidFill>
                <a:latin typeface="Chalkboard" pitchFamily="-97" charset="0"/>
              </a:defRPr>
            </a:lvl8pPr>
            <a:lvl9pPr marL="2036219" algn="ctr" rtl="0" eaLnBrk="0" fontAlgn="base" hangingPunct="0">
              <a:lnSpc>
                <a:spcPct val="70000"/>
              </a:lnSpc>
              <a:spcBef>
                <a:spcPct val="0"/>
              </a:spcBef>
              <a:spcAft>
                <a:spcPct val="0"/>
              </a:spcAft>
              <a:defRPr kumimoji="1" sz="4000" b="1">
                <a:solidFill>
                  <a:schemeClr val="tx2"/>
                </a:solidFill>
                <a:latin typeface="Chalkboard" pitchFamily="-97" charset="0"/>
              </a:defRPr>
            </a:lvl9pPr>
          </a:lstStyle>
          <a:p>
            <a:r>
              <a:rPr lang="en-US" sz="3200" i="0" dirty="0"/>
              <a:t>IC 443 &amp; W44</a:t>
            </a:r>
            <a:br>
              <a:rPr lang="en-US" sz="3200" i="0" dirty="0"/>
            </a:br>
            <a:r>
              <a:rPr lang="en-US" i="0" dirty="0" smtClean="0"/>
              <a:t/>
            </a:r>
            <a:br>
              <a:rPr lang="en-US" i="0" dirty="0" smtClean="0"/>
            </a:br>
            <a:r>
              <a:rPr lang="en-US" sz="3200" b="0" i="0" dirty="0">
                <a:latin typeface="+mn-lt"/>
              </a:rPr>
              <a:t>Fermi &amp; AGILE</a:t>
            </a:r>
          </a:p>
        </p:txBody>
      </p:sp>
      <p:pic>
        <p:nvPicPr>
          <p:cNvPr id="2" name="Picture 1"/>
          <p:cNvPicPr>
            <a:picLocks noChangeAspect="1"/>
          </p:cNvPicPr>
          <p:nvPr/>
        </p:nvPicPr>
        <p:blipFill>
          <a:blip r:embed="rId3"/>
          <a:stretch>
            <a:fillRect/>
          </a:stretch>
        </p:blipFill>
        <p:spPr>
          <a:xfrm>
            <a:off x="2" y="3619611"/>
            <a:ext cx="4833846" cy="3238390"/>
          </a:xfrm>
          <a:prstGeom prst="rect">
            <a:avLst/>
          </a:prstGeom>
        </p:spPr>
      </p:pic>
      <p:pic>
        <p:nvPicPr>
          <p:cNvPr id="3" name="Picture 2"/>
          <p:cNvPicPr>
            <a:picLocks noChangeAspect="1"/>
          </p:cNvPicPr>
          <p:nvPr/>
        </p:nvPicPr>
        <p:blipFill>
          <a:blip r:embed="rId4"/>
          <a:stretch>
            <a:fillRect/>
          </a:stretch>
        </p:blipFill>
        <p:spPr>
          <a:xfrm>
            <a:off x="4637462" y="2348880"/>
            <a:ext cx="4792474" cy="3033314"/>
          </a:xfrm>
          <a:prstGeom prst="rect">
            <a:avLst/>
          </a:prstGeom>
        </p:spPr>
      </p:pic>
      <p:sp>
        <p:nvSpPr>
          <p:cNvPr id="5" name="Rectangular Callout 4"/>
          <p:cNvSpPr/>
          <p:nvPr/>
        </p:nvSpPr>
        <p:spPr bwMode="auto">
          <a:xfrm>
            <a:off x="2673634" y="2984245"/>
            <a:ext cx="1963855" cy="571828"/>
          </a:xfrm>
          <a:prstGeom prst="wedgeRectCallout">
            <a:avLst>
              <a:gd name="adj1" fmla="val 111689"/>
              <a:gd name="adj2" fmla="val -88809"/>
            </a:avLst>
          </a:prstGeom>
          <a:solidFill>
            <a:schemeClr val="accent1"/>
          </a:solidFill>
          <a:ln w="9525" cap="flat" cmpd="sng" algn="ctr">
            <a:noFill/>
            <a:prstDash val="solid"/>
            <a:round/>
            <a:headEnd type="none" w="med" len="med"/>
            <a:tailEnd type="none" w="med" len="med"/>
          </a:ln>
          <a:effectLst/>
        </p:spPr>
        <p:txBody>
          <a:bodyPr vert="horz" wrap="square" lIns="81809" tIns="40903" rIns="81809" bIns="40903" numCol="1" rtlCol="0" anchor="t" anchorCtr="0" compatLnSpc="1">
            <a:prstTxWarp prst="textNoShape">
              <a:avLst/>
            </a:prstTxWarp>
          </a:bodyPr>
          <a:lstStyle/>
          <a:p>
            <a:pPr defTabSz="817992"/>
            <a:r>
              <a:rPr lang="en-US" sz="2200" i="0" dirty="0">
                <a:latin typeface="Times New Roman" pitchFamily="-97" charset="0"/>
              </a:rPr>
              <a:t>Bremsstrahlung</a:t>
            </a:r>
          </a:p>
        </p:txBody>
      </p:sp>
      <p:sp>
        <p:nvSpPr>
          <p:cNvPr id="13" name="Rectangular Callout 12"/>
          <p:cNvSpPr/>
          <p:nvPr/>
        </p:nvSpPr>
        <p:spPr bwMode="auto">
          <a:xfrm>
            <a:off x="2739096" y="2920708"/>
            <a:ext cx="1963855" cy="571828"/>
          </a:xfrm>
          <a:prstGeom prst="wedgeRectCallout">
            <a:avLst>
              <a:gd name="adj1" fmla="val -117537"/>
              <a:gd name="adj2" fmla="val 169161"/>
            </a:avLst>
          </a:prstGeom>
          <a:solidFill>
            <a:schemeClr val="accent1"/>
          </a:solidFill>
          <a:ln w="9525" cap="flat" cmpd="sng" algn="ctr">
            <a:noFill/>
            <a:prstDash val="solid"/>
            <a:round/>
            <a:headEnd type="none" w="med" len="med"/>
            <a:tailEnd type="none" w="med" len="med"/>
          </a:ln>
          <a:effectLst/>
        </p:spPr>
        <p:txBody>
          <a:bodyPr vert="horz" wrap="square" lIns="81809" tIns="40903" rIns="81809" bIns="40903" numCol="1" rtlCol="0" anchor="t" anchorCtr="0" compatLnSpc="1">
            <a:prstTxWarp prst="textNoShape">
              <a:avLst/>
            </a:prstTxWarp>
          </a:bodyPr>
          <a:lstStyle/>
          <a:p>
            <a:pPr defTabSz="817992"/>
            <a:r>
              <a:rPr lang="en-US" sz="2200" i="0" dirty="0">
                <a:latin typeface="Times New Roman" pitchFamily="-97" charset="0"/>
              </a:rPr>
              <a:t>Bremsstrahlung</a:t>
            </a:r>
          </a:p>
        </p:txBody>
      </p:sp>
      <p:sp>
        <p:nvSpPr>
          <p:cNvPr id="14" name="Rectangular Callout 13"/>
          <p:cNvSpPr/>
          <p:nvPr/>
        </p:nvSpPr>
        <p:spPr bwMode="auto">
          <a:xfrm>
            <a:off x="3459176" y="4127901"/>
            <a:ext cx="1963855" cy="444755"/>
          </a:xfrm>
          <a:prstGeom prst="wedgeRectCallout">
            <a:avLst>
              <a:gd name="adj1" fmla="val 65273"/>
              <a:gd name="adj2" fmla="val -204104"/>
            </a:avLst>
          </a:prstGeom>
          <a:noFill/>
          <a:ln w="9525" cap="flat" cmpd="sng" algn="ctr">
            <a:solidFill>
              <a:schemeClr val="bg2">
                <a:lumMod val="75000"/>
              </a:schemeClr>
            </a:solidFill>
            <a:prstDash val="solid"/>
            <a:round/>
            <a:headEnd type="none" w="med" len="med"/>
            <a:tailEnd type="none" w="med" len="med"/>
          </a:ln>
          <a:effectLst/>
        </p:spPr>
        <p:txBody>
          <a:bodyPr vert="horz" wrap="square" lIns="81809" tIns="40903" rIns="81809" bIns="40903" numCol="1" rtlCol="0" anchor="t" anchorCtr="0" compatLnSpc="1">
            <a:prstTxWarp prst="textNoShape">
              <a:avLst/>
            </a:prstTxWarp>
          </a:bodyPr>
          <a:lstStyle/>
          <a:p>
            <a:pPr defTabSz="817992"/>
            <a:r>
              <a:rPr lang="en-US" sz="2200" i="0" dirty="0">
                <a:latin typeface="Times New Roman" pitchFamily="-97" charset="0"/>
              </a:rPr>
              <a:t>  </a:t>
            </a:r>
          </a:p>
        </p:txBody>
      </p:sp>
      <p:sp>
        <p:nvSpPr>
          <p:cNvPr id="15" name="Rectangular Callout 14"/>
          <p:cNvSpPr/>
          <p:nvPr/>
        </p:nvSpPr>
        <p:spPr bwMode="auto">
          <a:xfrm>
            <a:off x="3459176" y="4127901"/>
            <a:ext cx="1963855" cy="444755"/>
          </a:xfrm>
          <a:prstGeom prst="wedgeRectCallout">
            <a:avLst>
              <a:gd name="adj1" fmla="val -157765"/>
              <a:gd name="adj2" fmla="val 81862"/>
            </a:avLst>
          </a:prstGeom>
          <a:noFill/>
          <a:ln w="9525" cap="flat" cmpd="sng" algn="ctr">
            <a:solidFill>
              <a:schemeClr val="bg2">
                <a:lumMod val="75000"/>
              </a:schemeClr>
            </a:solidFill>
            <a:prstDash val="solid"/>
            <a:round/>
            <a:headEnd type="none" w="med" len="med"/>
            <a:tailEnd type="none" w="med" len="med"/>
          </a:ln>
          <a:effectLst/>
        </p:spPr>
        <p:txBody>
          <a:bodyPr vert="horz" wrap="square" lIns="81809" tIns="40903" rIns="81809" bIns="40903" numCol="1" rtlCol="0" anchor="t" anchorCtr="0" compatLnSpc="1">
            <a:prstTxWarp prst="textNoShape">
              <a:avLst/>
            </a:prstTxWarp>
          </a:bodyPr>
          <a:lstStyle/>
          <a:p>
            <a:pPr algn="ctr" defTabSz="817992"/>
            <a:r>
              <a:rPr lang="en-US" sz="2200" i="0" dirty="0">
                <a:solidFill>
                  <a:schemeClr val="bg2">
                    <a:lumMod val="75000"/>
                  </a:schemeClr>
                </a:solidFill>
                <a:latin typeface="Times New Roman" pitchFamily="-97" charset="0"/>
              </a:rPr>
              <a:t>π</a:t>
            </a:r>
            <a:r>
              <a:rPr lang="en-US" sz="2200" i="0" baseline="30000" dirty="0">
                <a:solidFill>
                  <a:schemeClr val="bg2">
                    <a:lumMod val="75000"/>
                  </a:schemeClr>
                </a:solidFill>
                <a:latin typeface="Times New Roman" pitchFamily="-97" charset="0"/>
              </a:rPr>
              <a:t>0</a:t>
            </a:r>
            <a:r>
              <a:rPr lang="en-US" sz="2200" i="0" dirty="0">
                <a:solidFill>
                  <a:schemeClr val="bg2">
                    <a:lumMod val="75000"/>
                  </a:schemeClr>
                </a:solidFill>
                <a:latin typeface="Times New Roman" pitchFamily="-97" charset="0"/>
              </a:rPr>
              <a:t> decay</a:t>
            </a:r>
          </a:p>
        </p:txBody>
      </p:sp>
    </p:spTree>
    <p:extLst>
      <p:ext uri="{BB962C8B-B14F-4D97-AF65-F5344CB8AC3E}">
        <p14:creationId xmlns:p14="http://schemas.microsoft.com/office/powerpoint/2010/main" val="9648969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is the easiest Cosmic Particle or “</a:t>
            </a:r>
            <a:r>
              <a:rPr lang="en-US" sz="2300" dirty="0" err="1"/>
              <a:t>Astroparticle</a:t>
            </a:r>
            <a:r>
              <a:rPr lang="en-US" sz="2300" dirty="0"/>
              <a:t>” to detect? </a:t>
            </a:r>
            <a:r>
              <a:rPr lang="en-US" sz="2300" dirty="0">
                <a:solidFill>
                  <a:schemeClr val="tx1"/>
                </a:solidFill>
              </a:rPr>
              <a:t>Photon!</a:t>
            </a:r>
            <a:br>
              <a:rPr lang="en-US" sz="2300" dirty="0">
                <a:solidFill>
                  <a:schemeClr val="tx1"/>
                </a:solidFill>
              </a:rPr>
            </a:br>
            <a:r>
              <a:rPr lang="en-US" sz="2300" dirty="0"/>
              <a:t/>
            </a:r>
            <a:br>
              <a:rPr lang="en-US" sz="2300" dirty="0"/>
            </a:br>
            <a:r>
              <a:rPr lang="en-US" sz="2300" dirty="0"/>
              <a:t>In what Energy range do we observe them?</a:t>
            </a:r>
            <a:br>
              <a:rPr lang="en-US" sz="2300" dirty="0"/>
            </a:br>
            <a:r>
              <a:rPr lang="en-US" sz="2300" b="0" dirty="0">
                <a:solidFill>
                  <a:srgbClr val="FFFFFF"/>
                </a:solidFill>
              </a:rPr>
              <a:t>10</a:t>
            </a:r>
            <a:r>
              <a:rPr lang="en-US" sz="2300" b="0" baseline="30000" dirty="0">
                <a:solidFill>
                  <a:srgbClr val="FFFFFF"/>
                </a:solidFill>
              </a:rPr>
              <a:t>-9</a:t>
            </a:r>
            <a:r>
              <a:rPr lang="en-US" sz="2300" b="0" dirty="0">
                <a:solidFill>
                  <a:srgbClr val="FFFFFF"/>
                </a:solidFill>
              </a:rPr>
              <a:t> </a:t>
            </a:r>
            <a:r>
              <a:rPr lang="en-US" sz="2300" b="0" dirty="0" err="1">
                <a:solidFill>
                  <a:srgbClr val="FFFFFF"/>
                </a:solidFill>
              </a:rPr>
              <a:t>eV</a:t>
            </a:r>
            <a:r>
              <a:rPr lang="en-US" sz="2300" b="0" dirty="0">
                <a:solidFill>
                  <a:srgbClr val="FFFFFF"/>
                </a:solidFill>
              </a:rPr>
              <a:t> to 10</a:t>
            </a:r>
            <a:r>
              <a:rPr lang="en-US" sz="2300" b="0" baseline="30000" dirty="0">
                <a:solidFill>
                  <a:srgbClr val="FFFFFF"/>
                </a:solidFill>
              </a:rPr>
              <a:t>14</a:t>
            </a:r>
            <a:r>
              <a:rPr lang="en-US" sz="2300" b="0" dirty="0">
                <a:solidFill>
                  <a:srgbClr val="FFFFFF"/>
                </a:solidFill>
              </a:rPr>
              <a:t> </a:t>
            </a:r>
            <a:r>
              <a:rPr lang="en-US" sz="2300" b="0" dirty="0" err="1">
                <a:solidFill>
                  <a:srgbClr val="FFFFFF"/>
                </a:solidFill>
              </a:rPr>
              <a:t>eV</a:t>
            </a:r>
            <a:r>
              <a:rPr lang="en-US" sz="2300" b="0" dirty="0">
                <a:solidFill>
                  <a:srgbClr val="FFFFFF"/>
                </a:solidFill>
              </a:rPr>
              <a:t>    (1 </a:t>
            </a:r>
            <a:r>
              <a:rPr lang="en-US" sz="2300" b="0" dirty="0" err="1">
                <a:solidFill>
                  <a:srgbClr val="FFFFFF"/>
                </a:solidFill>
              </a:rPr>
              <a:t>eV</a:t>
            </a:r>
            <a:r>
              <a:rPr lang="en-US" sz="2300" b="0" dirty="0">
                <a:solidFill>
                  <a:srgbClr val="FFFFFF"/>
                </a:solidFill>
              </a:rPr>
              <a:t> = 2.4 10</a:t>
            </a:r>
            <a:r>
              <a:rPr lang="en-US" sz="2300" b="0" baseline="30000" dirty="0">
                <a:solidFill>
                  <a:srgbClr val="FFFFFF"/>
                </a:solidFill>
              </a:rPr>
              <a:t>14</a:t>
            </a:r>
            <a:r>
              <a:rPr lang="en-US" sz="2300" b="0" dirty="0">
                <a:solidFill>
                  <a:srgbClr val="FFFFFF"/>
                </a:solidFill>
              </a:rPr>
              <a:t> Hz)</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dirty="0"/>
              <a:t>How far can we observe them from?</a:t>
            </a:r>
            <a:br>
              <a:rPr lang="en-US" sz="2300" dirty="0"/>
            </a:br>
            <a:r>
              <a:rPr lang="en-US" sz="2300" b="0" dirty="0">
                <a:solidFill>
                  <a:srgbClr val="FFFFFF"/>
                </a:solidFill>
              </a:rPr>
              <a:t>z = 1100 (</a:t>
            </a:r>
            <a:r>
              <a:rPr lang="en-US" sz="2300" b="0" dirty="0" err="1">
                <a:solidFill>
                  <a:srgbClr val="FFFFFF"/>
                </a:solidFill>
              </a:rPr>
              <a:t>E</a:t>
            </a:r>
            <a:r>
              <a:rPr lang="en-US" sz="2300" b="0" baseline="-25000" dirty="0" err="1">
                <a:solidFill>
                  <a:srgbClr val="FFFFFF"/>
                </a:solidFill>
              </a:rPr>
              <a:t>cmb</a:t>
            </a:r>
            <a:r>
              <a:rPr lang="en-US" sz="2300" b="0" dirty="0">
                <a:solidFill>
                  <a:srgbClr val="FFFFFF"/>
                </a:solidFill>
                <a:latin typeface="+mn-lt"/>
              </a:rPr>
              <a:t>~</a:t>
            </a:r>
            <a:r>
              <a:rPr lang="en-US" sz="2300" b="0" dirty="0">
                <a:solidFill>
                  <a:srgbClr val="FFFFFF"/>
                </a:solidFill>
              </a:rPr>
              <a:t> 10</a:t>
            </a:r>
            <a:r>
              <a:rPr lang="en-US" sz="2300" b="0" baseline="30000" dirty="0">
                <a:solidFill>
                  <a:srgbClr val="FFFFFF"/>
                </a:solidFill>
              </a:rPr>
              <a:t>-3 </a:t>
            </a:r>
            <a:r>
              <a:rPr lang="en-US" sz="2300" b="0" dirty="0" err="1">
                <a:solidFill>
                  <a:srgbClr val="FFFFFF"/>
                </a:solidFill>
              </a:rPr>
              <a:t>eV</a:t>
            </a:r>
            <a:r>
              <a:rPr lang="en-US" sz="2300" b="0" dirty="0">
                <a:solidFill>
                  <a:srgbClr val="FFFFFF"/>
                </a:solidFill>
              </a:rPr>
              <a:t>) </a:t>
            </a:r>
            <a:br>
              <a:rPr lang="en-US" sz="2300" b="0" dirty="0">
                <a:solidFill>
                  <a:srgbClr val="FFFFFF"/>
                </a:solidFill>
              </a:rPr>
            </a:br>
            <a:r>
              <a:rPr lang="en-US" sz="2300" b="0" dirty="0">
                <a:solidFill>
                  <a:srgbClr val="FFFFFF"/>
                </a:solidFill>
              </a:rPr>
              <a:t>Galactic Sources (E </a:t>
            </a:r>
            <a:r>
              <a:rPr lang="en-US" sz="2300" b="0" dirty="0">
                <a:solidFill>
                  <a:srgbClr val="FFFFFF"/>
                </a:solidFill>
                <a:latin typeface="+mn-lt"/>
              </a:rPr>
              <a:t>~</a:t>
            </a:r>
            <a:r>
              <a:rPr lang="en-US" sz="2300" b="0" dirty="0">
                <a:solidFill>
                  <a:srgbClr val="FFFFFF"/>
                </a:solidFill>
              </a:rPr>
              <a:t> 100 </a:t>
            </a:r>
            <a:r>
              <a:rPr lang="en-US" sz="2300" b="0" dirty="0" err="1">
                <a:solidFill>
                  <a:srgbClr val="FFFFFF"/>
                </a:solidFill>
              </a:rPr>
              <a:t>TeV</a:t>
            </a:r>
            <a:r>
              <a:rPr lang="en-US" sz="2300" b="0" dirty="0">
                <a:solidFill>
                  <a:srgbClr val="FFFFFF"/>
                </a:solidFill>
              </a:rPr>
              <a:t>)</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dirty="0"/>
              <a:t>At High Energies, how are they generated? </a:t>
            </a:r>
            <a:br>
              <a:rPr lang="en-US" sz="2300" dirty="0"/>
            </a:br>
            <a:r>
              <a:rPr lang="en-US" sz="2300" b="0" dirty="0">
                <a:solidFill>
                  <a:srgbClr val="FFFFFF"/>
                </a:solidFill>
              </a:rPr>
              <a:t>Electromagnetic &amp; </a:t>
            </a:r>
            <a:r>
              <a:rPr lang="en-US" sz="2300" b="0" dirty="0" err="1">
                <a:solidFill>
                  <a:srgbClr val="FFFFFF"/>
                </a:solidFill>
              </a:rPr>
              <a:t>Hadronic</a:t>
            </a:r>
            <a:r>
              <a:rPr lang="en-US" sz="2300" b="0" dirty="0">
                <a:solidFill>
                  <a:srgbClr val="FFFFFF"/>
                </a:solidFill>
              </a:rPr>
              <a:t> (π prod) processes</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dirty="0"/>
              <a:t>At High Energies, how are they observed?</a:t>
            </a:r>
            <a:br>
              <a:rPr lang="en-US" sz="2300" dirty="0"/>
            </a:br>
            <a:r>
              <a:rPr lang="en-US" sz="2300" dirty="0"/>
              <a:t/>
            </a:r>
            <a:br>
              <a:rPr lang="en-US" sz="2300" dirty="0"/>
            </a:br>
            <a:r>
              <a:rPr lang="en-US" sz="2300" dirty="0"/>
              <a:t/>
            </a:r>
            <a:br>
              <a:rPr lang="en-US" sz="2300" dirty="0"/>
            </a:br>
            <a:r>
              <a:rPr lang="en-US" sz="2300" dirty="0"/>
              <a:t/>
            </a:r>
            <a:br>
              <a:rPr lang="en-US" sz="2300" dirty="0"/>
            </a:br>
            <a:endParaRPr lang="en-US" sz="2300" b="0" dirty="0">
              <a:solidFill>
                <a:srgbClr val="FFFFFF"/>
              </a:solidFill>
            </a:endParaRPr>
          </a:p>
        </p:txBody>
      </p:sp>
    </p:spTree>
    <p:extLst>
      <p:ext uri="{BB962C8B-B14F-4D97-AF65-F5344CB8AC3E}">
        <p14:creationId xmlns:p14="http://schemas.microsoft.com/office/powerpoint/2010/main" val="172751375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is the easiest Cosmic Particle or “</a:t>
            </a:r>
            <a:r>
              <a:rPr lang="en-US" sz="2300" dirty="0" err="1"/>
              <a:t>Astroparticle</a:t>
            </a:r>
            <a:r>
              <a:rPr lang="en-US" sz="2300" dirty="0"/>
              <a:t>” to detect? </a:t>
            </a:r>
            <a:r>
              <a:rPr lang="en-US" sz="2300" dirty="0">
                <a:solidFill>
                  <a:schemeClr val="tx1"/>
                </a:solidFill>
              </a:rPr>
              <a:t>Photon!</a:t>
            </a:r>
            <a:br>
              <a:rPr lang="en-US" sz="2300" dirty="0">
                <a:solidFill>
                  <a:schemeClr val="tx1"/>
                </a:solidFill>
              </a:rPr>
            </a:br>
            <a:r>
              <a:rPr lang="en-US" sz="2300" dirty="0"/>
              <a:t/>
            </a:r>
            <a:br>
              <a:rPr lang="en-US" sz="2300" dirty="0"/>
            </a:br>
            <a:r>
              <a:rPr lang="en-US" sz="2300" dirty="0"/>
              <a:t>In what Energy range do we observe them?</a:t>
            </a:r>
            <a:br>
              <a:rPr lang="en-US" sz="2300" dirty="0"/>
            </a:br>
            <a:r>
              <a:rPr lang="en-US" sz="2300" b="0" dirty="0">
                <a:solidFill>
                  <a:srgbClr val="FFFFFF"/>
                </a:solidFill>
              </a:rPr>
              <a:t>10</a:t>
            </a:r>
            <a:r>
              <a:rPr lang="en-US" sz="2300" b="0" baseline="30000" dirty="0">
                <a:solidFill>
                  <a:srgbClr val="FFFFFF"/>
                </a:solidFill>
              </a:rPr>
              <a:t>-9</a:t>
            </a:r>
            <a:r>
              <a:rPr lang="en-US" sz="2300" b="0" dirty="0">
                <a:solidFill>
                  <a:srgbClr val="FFFFFF"/>
                </a:solidFill>
              </a:rPr>
              <a:t> </a:t>
            </a:r>
            <a:r>
              <a:rPr lang="en-US" sz="2300" b="0" dirty="0" err="1">
                <a:solidFill>
                  <a:srgbClr val="FFFFFF"/>
                </a:solidFill>
              </a:rPr>
              <a:t>eV</a:t>
            </a:r>
            <a:r>
              <a:rPr lang="en-US" sz="2300" b="0" dirty="0">
                <a:solidFill>
                  <a:srgbClr val="FFFFFF"/>
                </a:solidFill>
              </a:rPr>
              <a:t> to 10</a:t>
            </a:r>
            <a:r>
              <a:rPr lang="en-US" sz="2300" b="0" baseline="30000" dirty="0">
                <a:solidFill>
                  <a:srgbClr val="FFFFFF"/>
                </a:solidFill>
              </a:rPr>
              <a:t>14</a:t>
            </a:r>
            <a:r>
              <a:rPr lang="en-US" sz="2300" b="0" dirty="0">
                <a:solidFill>
                  <a:srgbClr val="FFFFFF"/>
                </a:solidFill>
              </a:rPr>
              <a:t> </a:t>
            </a:r>
            <a:r>
              <a:rPr lang="en-US" sz="2300" b="0" dirty="0" err="1">
                <a:solidFill>
                  <a:srgbClr val="FFFFFF"/>
                </a:solidFill>
              </a:rPr>
              <a:t>eV</a:t>
            </a:r>
            <a:r>
              <a:rPr lang="en-US" sz="2300" b="0" dirty="0">
                <a:solidFill>
                  <a:srgbClr val="FFFFFF"/>
                </a:solidFill>
              </a:rPr>
              <a:t>    (1 </a:t>
            </a:r>
            <a:r>
              <a:rPr lang="en-US" sz="2300" b="0" dirty="0" err="1">
                <a:solidFill>
                  <a:srgbClr val="FFFFFF"/>
                </a:solidFill>
              </a:rPr>
              <a:t>eV</a:t>
            </a:r>
            <a:r>
              <a:rPr lang="en-US" sz="2300" b="0" dirty="0">
                <a:solidFill>
                  <a:srgbClr val="FFFFFF"/>
                </a:solidFill>
              </a:rPr>
              <a:t> = 2.4 10</a:t>
            </a:r>
            <a:r>
              <a:rPr lang="en-US" sz="2300" b="0" baseline="30000" dirty="0">
                <a:solidFill>
                  <a:srgbClr val="FFFFFF"/>
                </a:solidFill>
              </a:rPr>
              <a:t>14</a:t>
            </a:r>
            <a:r>
              <a:rPr lang="en-US" sz="2300" b="0" dirty="0">
                <a:solidFill>
                  <a:srgbClr val="FFFFFF"/>
                </a:solidFill>
              </a:rPr>
              <a:t> Hz)</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dirty="0"/>
              <a:t>How far can we observe them from?</a:t>
            </a:r>
            <a:br>
              <a:rPr lang="en-US" sz="2300" dirty="0"/>
            </a:br>
            <a:r>
              <a:rPr lang="en-US" sz="2300" b="0" dirty="0">
                <a:solidFill>
                  <a:srgbClr val="FFFFFF"/>
                </a:solidFill>
              </a:rPr>
              <a:t>z = 1100 (</a:t>
            </a:r>
            <a:r>
              <a:rPr lang="en-US" sz="2300" b="0" dirty="0" err="1">
                <a:solidFill>
                  <a:srgbClr val="FFFFFF"/>
                </a:solidFill>
              </a:rPr>
              <a:t>E</a:t>
            </a:r>
            <a:r>
              <a:rPr lang="en-US" sz="2300" b="0" baseline="-25000" dirty="0" err="1">
                <a:solidFill>
                  <a:srgbClr val="FFFFFF"/>
                </a:solidFill>
              </a:rPr>
              <a:t>cmb</a:t>
            </a:r>
            <a:r>
              <a:rPr lang="en-US" sz="2300" b="0" dirty="0">
                <a:solidFill>
                  <a:srgbClr val="FFFFFF"/>
                </a:solidFill>
                <a:latin typeface="+mn-lt"/>
              </a:rPr>
              <a:t>~</a:t>
            </a:r>
            <a:r>
              <a:rPr lang="en-US" sz="2300" b="0" dirty="0">
                <a:solidFill>
                  <a:srgbClr val="FFFFFF"/>
                </a:solidFill>
              </a:rPr>
              <a:t> 10</a:t>
            </a:r>
            <a:r>
              <a:rPr lang="en-US" sz="2300" b="0" baseline="30000" dirty="0">
                <a:solidFill>
                  <a:srgbClr val="FFFFFF"/>
                </a:solidFill>
              </a:rPr>
              <a:t>-3 </a:t>
            </a:r>
            <a:r>
              <a:rPr lang="en-US" sz="2300" b="0" dirty="0" err="1">
                <a:solidFill>
                  <a:srgbClr val="FFFFFF"/>
                </a:solidFill>
              </a:rPr>
              <a:t>eV</a:t>
            </a:r>
            <a:r>
              <a:rPr lang="en-US" sz="2300" b="0" dirty="0">
                <a:solidFill>
                  <a:srgbClr val="FFFFFF"/>
                </a:solidFill>
              </a:rPr>
              <a:t>) </a:t>
            </a:r>
            <a:br>
              <a:rPr lang="en-US" sz="2300" b="0" dirty="0">
                <a:solidFill>
                  <a:srgbClr val="FFFFFF"/>
                </a:solidFill>
              </a:rPr>
            </a:br>
            <a:r>
              <a:rPr lang="en-US" sz="2300" b="0" dirty="0">
                <a:solidFill>
                  <a:srgbClr val="FFFFFF"/>
                </a:solidFill>
              </a:rPr>
              <a:t>Galactic Sources (E </a:t>
            </a:r>
            <a:r>
              <a:rPr lang="en-US" sz="2300" b="0" dirty="0">
                <a:solidFill>
                  <a:srgbClr val="FFFFFF"/>
                </a:solidFill>
                <a:latin typeface="+mn-lt"/>
              </a:rPr>
              <a:t>~</a:t>
            </a:r>
            <a:r>
              <a:rPr lang="en-US" sz="2300" b="0" dirty="0">
                <a:solidFill>
                  <a:srgbClr val="FFFFFF"/>
                </a:solidFill>
              </a:rPr>
              <a:t> 100 </a:t>
            </a:r>
            <a:r>
              <a:rPr lang="en-US" sz="2300" b="0" dirty="0" err="1">
                <a:solidFill>
                  <a:srgbClr val="FFFFFF"/>
                </a:solidFill>
              </a:rPr>
              <a:t>TeV</a:t>
            </a:r>
            <a:r>
              <a:rPr lang="en-US" sz="2300" b="0" dirty="0">
                <a:solidFill>
                  <a:srgbClr val="FFFFFF"/>
                </a:solidFill>
              </a:rPr>
              <a:t>)</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dirty="0"/>
              <a:t>At High Energies, how are they generated? </a:t>
            </a:r>
            <a:br>
              <a:rPr lang="en-US" sz="2300" dirty="0"/>
            </a:br>
            <a:r>
              <a:rPr lang="en-US" sz="2300" b="0" dirty="0">
                <a:solidFill>
                  <a:srgbClr val="FFFFFF"/>
                </a:solidFill>
              </a:rPr>
              <a:t>Electromagnetic &amp; </a:t>
            </a:r>
            <a:r>
              <a:rPr lang="en-US" sz="2300" b="0" dirty="0" err="1">
                <a:solidFill>
                  <a:srgbClr val="FFFFFF"/>
                </a:solidFill>
              </a:rPr>
              <a:t>Hadronic</a:t>
            </a:r>
            <a:r>
              <a:rPr lang="en-US" sz="2300" b="0" dirty="0">
                <a:solidFill>
                  <a:srgbClr val="FFFFFF"/>
                </a:solidFill>
              </a:rPr>
              <a:t> (π prod) processes</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dirty="0"/>
              <a:t>At High Energies, how are they observed?</a:t>
            </a:r>
            <a:br>
              <a:rPr lang="en-US" sz="2300" dirty="0"/>
            </a:br>
            <a:r>
              <a:rPr lang="en-US" sz="2300" b="0" dirty="0">
                <a:solidFill>
                  <a:srgbClr val="FFFFFF"/>
                </a:solidFill>
              </a:rPr>
              <a:t>Fermi Satellite, IACTs, Water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endParaRPr lang="en-US" sz="2300" dirty="0">
              <a:solidFill>
                <a:srgbClr val="FFFFFF"/>
              </a:solidFill>
            </a:endParaRPr>
          </a:p>
        </p:txBody>
      </p:sp>
    </p:spTree>
    <p:extLst>
      <p:ext uri="{BB962C8B-B14F-4D97-AF65-F5344CB8AC3E}">
        <p14:creationId xmlns:p14="http://schemas.microsoft.com/office/powerpoint/2010/main" val="377349199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381" y="1081786"/>
            <a:ext cx="9197048" cy="4644509"/>
          </a:xfrm>
          <a:prstGeom prst="rect">
            <a:avLst/>
          </a:prstGeom>
        </p:spPr>
      </p:pic>
    </p:spTree>
    <p:extLst>
      <p:ext uri="{BB962C8B-B14F-4D97-AF65-F5344CB8AC3E}">
        <p14:creationId xmlns:p14="http://schemas.microsoft.com/office/powerpoint/2010/main" val="271889241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729" y="228600"/>
            <a:ext cx="7248872" cy="1143000"/>
          </a:xfrm>
        </p:spPr>
        <p:txBody>
          <a:bodyPr/>
          <a:lstStyle/>
          <a:p>
            <a:r>
              <a:rPr lang="en-US" dirty="0" smtClean="0"/>
              <a:t>Gamma-</a:t>
            </a:r>
            <a:r>
              <a:rPr lang="en-US" dirty="0"/>
              <a:t>Rays </a:t>
            </a:r>
            <a:r>
              <a:rPr lang="en-US" dirty="0" smtClean="0"/>
              <a:t>Eyes</a:t>
            </a:r>
            <a:endParaRPr lang="en-US" dirty="0"/>
          </a:p>
        </p:txBody>
      </p:sp>
      <p:pic>
        <p:nvPicPr>
          <p:cNvPr id="7" name="Picture 6"/>
          <p:cNvPicPr>
            <a:picLocks noChangeAspect="1" noChangeArrowheads="1"/>
          </p:cNvPicPr>
          <p:nvPr/>
        </p:nvPicPr>
        <p:blipFill>
          <a:blip r:embed="rId3"/>
          <a:srcRect t="5833"/>
          <a:stretch>
            <a:fillRect/>
          </a:stretch>
        </p:blipFill>
        <p:spPr bwMode="auto">
          <a:xfrm>
            <a:off x="0" y="1524001"/>
            <a:ext cx="4114800" cy="2343996"/>
          </a:xfrm>
          <a:prstGeom prst="rect">
            <a:avLst/>
          </a:prstGeom>
          <a:noFill/>
          <a:ln w="9525">
            <a:noFill/>
            <a:miter lim="800000"/>
            <a:headEnd/>
            <a:tailEnd/>
          </a:ln>
          <a:effectLst/>
        </p:spPr>
      </p:pic>
      <p:sp>
        <p:nvSpPr>
          <p:cNvPr id="8" name="TextBox 7"/>
          <p:cNvSpPr txBox="1"/>
          <p:nvPr/>
        </p:nvSpPr>
        <p:spPr>
          <a:xfrm>
            <a:off x="228601" y="1447801"/>
            <a:ext cx="1588538" cy="457390"/>
          </a:xfrm>
          <a:prstGeom prst="rect">
            <a:avLst/>
          </a:prstGeom>
          <a:noFill/>
        </p:spPr>
        <p:txBody>
          <a:bodyPr wrap="none" lIns="91024" tIns="45514" rIns="91024" bIns="45514" rtlCol="0">
            <a:spAutoFit/>
          </a:bodyPr>
          <a:lstStyle/>
          <a:p>
            <a:r>
              <a:rPr lang="en-US" dirty="0" smtClean="0">
                <a:solidFill>
                  <a:srgbClr val="0000FF"/>
                </a:solidFill>
              </a:rPr>
              <a:t>MAGIC II</a:t>
            </a:r>
            <a:endParaRPr lang="en-US" dirty="0">
              <a:solidFill>
                <a:srgbClr val="0000FF"/>
              </a:solidFill>
            </a:endParaRPr>
          </a:p>
        </p:txBody>
      </p:sp>
      <p:pic>
        <p:nvPicPr>
          <p:cNvPr id="9" name="Picture 4" descr="5telmontage_sm"/>
          <p:cNvPicPr>
            <a:picLocks noChangeAspect="1" noChangeArrowheads="1"/>
          </p:cNvPicPr>
          <p:nvPr/>
        </p:nvPicPr>
        <p:blipFill>
          <a:blip r:embed="rId4"/>
          <a:srcRect/>
          <a:stretch>
            <a:fillRect/>
          </a:stretch>
        </p:blipFill>
        <p:spPr bwMode="auto">
          <a:xfrm>
            <a:off x="0" y="5079828"/>
            <a:ext cx="5292080" cy="1778172"/>
          </a:xfrm>
          <a:prstGeom prst="rect">
            <a:avLst/>
          </a:prstGeom>
          <a:noFill/>
          <a:effectLst/>
        </p:spPr>
      </p:pic>
      <p:sp>
        <p:nvSpPr>
          <p:cNvPr id="10" name="TextBox 9"/>
          <p:cNvSpPr txBox="1"/>
          <p:nvPr/>
        </p:nvSpPr>
        <p:spPr>
          <a:xfrm>
            <a:off x="39" y="5181601"/>
            <a:ext cx="1315159" cy="457390"/>
          </a:xfrm>
          <a:prstGeom prst="rect">
            <a:avLst/>
          </a:prstGeom>
          <a:noFill/>
        </p:spPr>
        <p:txBody>
          <a:bodyPr wrap="none" lIns="91024" tIns="45514" rIns="91024" bIns="45514" rtlCol="0">
            <a:spAutoFit/>
          </a:bodyPr>
          <a:lstStyle/>
          <a:p>
            <a:r>
              <a:rPr lang="en-US" dirty="0" smtClean="0">
                <a:solidFill>
                  <a:srgbClr val="FFFF00"/>
                </a:solidFill>
              </a:rPr>
              <a:t>HESS II</a:t>
            </a:r>
            <a:endParaRPr lang="en-US" dirty="0">
              <a:solidFill>
                <a:srgbClr val="FFFF00"/>
              </a:solidFill>
            </a:endParaRPr>
          </a:p>
        </p:txBody>
      </p:sp>
      <p:grpSp>
        <p:nvGrpSpPr>
          <p:cNvPr id="3" name="Group 9"/>
          <p:cNvGrpSpPr>
            <a:grpSpLocks/>
          </p:cNvGrpSpPr>
          <p:nvPr/>
        </p:nvGrpSpPr>
        <p:grpSpPr bwMode="auto">
          <a:xfrm>
            <a:off x="0" y="3581400"/>
            <a:ext cx="5292080" cy="1501775"/>
            <a:chOff x="0" y="2414"/>
            <a:chExt cx="5760" cy="1906"/>
          </a:xfrm>
        </p:grpSpPr>
        <p:pic>
          <p:nvPicPr>
            <p:cNvPr id="12" name="Picture 7"/>
            <p:cNvPicPr>
              <a:picLocks noChangeAspect="1" noChangeArrowheads="1"/>
            </p:cNvPicPr>
            <p:nvPr/>
          </p:nvPicPr>
          <p:blipFill>
            <a:blip r:embed="rId5"/>
            <a:srcRect/>
            <a:stretch>
              <a:fillRect/>
            </a:stretch>
          </p:blipFill>
          <p:spPr bwMode="auto">
            <a:xfrm>
              <a:off x="0" y="2414"/>
              <a:ext cx="5760" cy="1906"/>
            </a:xfrm>
            <a:prstGeom prst="rect">
              <a:avLst/>
            </a:prstGeom>
            <a:noFill/>
            <a:ln w="38100">
              <a:noFill/>
              <a:miter lim="800000"/>
              <a:headEnd/>
              <a:tailEnd/>
            </a:ln>
          </p:spPr>
        </p:pic>
        <p:sp>
          <p:nvSpPr>
            <p:cNvPr id="13" name="Rectangle 8"/>
            <p:cNvSpPr>
              <a:spLocks noChangeArrowheads="1"/>
            </p:cNvSpPr>
            <p:nvPr/>
          </p:nvSpPr>
          <p:spPr bwMode="auto">
            <a:xfrm>
              <a:off x="195" y="2475"/>
              <a:ext cx="5361" cy="363"/>
            </a:xfrm>
            <a:prstGeom prst="rect">
              <a:avLst/>
            </a:prstGeom>
            <a:noFill/>
            <a:ln w="9525">
              <a:noFill/>
              <a:miter lim="800000"/>
              <a:headEnd/>
              <a:tailEnd/>
            </a:ln>
            <a:effectLst/>
          </p:spPr>
          <p:txBody>
            <a:bodyPr anchor="ctr">
              <a:prstTxWarp prst="textNoShape">
                <a:avLst/>
              </a:prstTxWarp>
            </a:bodyPr>
            <a:lstStyle/>
            <a:p>
              <a:endParaRPr lang="en-US" sz="3200">
                <a:solidFill>
                  <a:srgbClr val="66CCFF"/>
                </a:solidFill>
              </a:endParaRPr>
            </a:p>
          </p:txBody>
        </p:sp>
      </p:grpSp>
      <p:sp>
        <p:nvSpPr>
          <p:cNvPr id="14" name="TextBox 13"/>
          <p:cNvSpPr txBox="1"/>
          <p:nvPr/>
        </p:nvSpPr>
        <p:spPr>
          <a:xfrm>
            <a:off x="0" y="3657601"/>
            <a:ext cx="1475465" cy="457390"/>
          </a:xfrm>
          <a:prstGeom prst="rect">
            <a:avLst/>
          </a:prstGeom>
          <a:noFill/>
        </p:spPr>
        <p:txBody>
          <a:bodyPr wrap="none" lIns="91024" tIns="45514" rIns="91024" bIns="45514" rtlCol="0">
            <a:spAutoFit/>
          </a:bodyPr>
          <a:lstStyle/>
          <a:p>
            <a:r>
              <a:rPr lang="en-US" dirty="0" smtClean="0">
                <a:solidFill>
                  <a:srgbClr val="FFFF00"/>
                </a:solidFill>
              </a:rPr>
              <a:t>VERITAS</a:t>
            </a:r>
            <a:endParaRPr lang="en-US" dirty="0">
              <a:solidFill>
                <a:srgbClr val="FFFF00"/>
              </a:solidFill>
            </a:endParaRPr>
          </a:p>
        </p:txBody>
      </p:sp>
      <p:pic>
        <p:nvPicPr>
          <p:cNvPr id="17" name="Picture 16"/>
          <p:cNvPicPr>
            <a:picLocks noChangeAspect="1"/>
          </p:cNvPicPr>
          <p:nvPr/>
        </p:nvPicPr>
        <p:blipFill>
          <a:blip r:embed="rId6"/>
          <a:stretch>
            <a:fillRect/>
          </a:stretch>
        </p:blipFill>
        <p:spPr>
          <a:xfrm>
            <a:off x="0" y="0"/>
            <a:ext cx="3422650" cy="933450"/>
          </a:xfrm>
          <a:prstGeom prst="rect">
            <a:avLst/>
          </a:prstGeom>
        </p:spPr>
      </p:pic>
      <p:sp>
        <p:nvSpPr>
          <p:cNvPr id="21" name="TextBox 20"/>
          <p:cNvSpPr txBox="1"/>
          <p:nvPr/>
        </p:nvSpPr>
        <p:spPr>
          <a:xfrm>
            <a:off x="5638800" y="1371600"/>
            <a:ext cx="2989645" cy="1938992"/>
          </a:xfrm>
          <a:prstGeom prst="rect">
            <a:avLst/>
          </a:prstGeom>
          <a:noFill/>
          <a:ln>
            <a:solidFill>
              <a:schemeClr val="tx1"/>
            </a:solidFill>
          </a:ln>
        </p:spPr>
        <p:txBody>
          <a:bodyPr wrap="square" lIns="91024" tIns="45514" rIns="91024" bIns="45514" rtlCol="0">
            <a:spAutoFit/>
          </a:bodyPr>
          <a:lstStyle/>
          <a:p>
            <a:pPr algn="ctr"/>
            <a:r>
              <a:rPr lang="en-US" i="0" dirty="0" smtClean="0">
                <a:latin typeface="Arial" charset="0"/>
              </a:rPr>
              <a:t>Fermi GST</a:t>
            </a:r>
          </a:p>
          <a:p>
            <a:pPr algn="ctr"/>
            <a:r>
              <a:rPr lang="en-US" i="0" dirty="0" smtClean="0">
                <a:latin typeface="Arial" charset="0"/>
              </a:rPr>
              <a:t>LAT:</a:t>
            </a:r>
          </a:p>
          <a:p>
            <a:pPr algn="ctr"/>
            <a:r>
              <a:rPr lang="en-US" i="0" dirty="0" smtClean="0">
                <a:latin typeface="Arial" charset="0"/>
              </a:rPr>
              <a:t>20 </a:t>
            </a:r>
            <a:r>
              <a:rPr lang="en-US" i="0" dirty="0" err="1" smtClean="0">
                <a:latin typeface="Arial" charset="0"/>
              </a:rPr>
              <a:t>MeV</a:t>
            </a:r>
            <a:r>
              <a:rPr lang="en-US" i="0" dirty="0" smtClean="0">
                <a:latin typeface="Arial" charset="0"/>
              </a:rPr>
              <a:t> - &gt;300 </a:t>
            </a:r>
            <a:r>
              <a:rPr lang="en-US" i="0" dirty="0" err="1" smtClean="0">
                <a:latin typeface="Arial" charset="0"/>
              </a:rPr>
              <a:t>GeV</a:t>
            </a:r>
            <a:endParaRPr lang="en-US" i="0" dirty="0" smtClean="0">
              <a:latin typeface="Arial" charset="0"/>
            </a:endParaRPr>
          </a:p>
          <a:p>
            <a:pPr algn="ctr"/>
            <a:r>
              <a:rPr lang="en-US" i="0" dirty="0" smtClean="0">
                <a:latin typeface="Arial" charset="0"/>
              </a:rPr>
              <a:t>GBM</a:t>
            </a:r>
          </a:p>
          <a:p>
            <a:pPr algn="ctr"/>
            <a:r>
              <a:rPr lang="en-US" i="0" dirty="0" smtClean="0">
                <a:latin typeface="Arial" charset="0"/>
              </a:rPr>
              <a:t>8 </a:t>
            </a:r>
            <a:r>
              <a:rPr lang="en-US" i="0" dirty="0" err="1" smtClean="0">
                <a:latin typeface="Arial" charset="0"/>
              </a:rPr>
              <a:t>keV</a:t>
            </a:r>
            <a:r>
              <a:rPr lang="en-US" i="0" dirty="0" smtClean="0">
                <a:latin typeface="Arial" charset="0"/>
              </a:rPr>
              <a:t> - 40 </a:t>
            </a:r>
            <a:r>
              <a:rPr lang="en-US" i="0" dirty="0" err="1" smtClean="0">
                <a:latin typeface="Arial" charset="0"/>
              </a:rPr>
              <a:t>MeV</a:t>
            </a:r>
            <a:r>
              <a:rPr lang="en-US" i="0" dirty="0" smtClean="0">
                <a:latin typeface="Arial" charset="0"/>
              </a:rPr>
              <a:t> </a:t>
            </a:r>
            <a:endParaRPr lang="en-US" i="0" dirty="0"/>
          </a:p>
        </p:txBody>
      </p:sp>
      <p:sp>
        <p:nvSpPr>
          <p:cNvPr id="25" name="Left Arrow 24"/>
          <p:cNvSpPr/>
          <p:nvPr/>
        </p:nvSpPr>
        <p:spPr bwMode="auto">
          <a:xfrm rot="1835890">
            <a:off x="2800660" y="1257557"/>
            <a:ext cx="2730074" cy="673181"/>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024" tIns="45514" rIns="91024" bIns="45514" numCol="1" rtlCol="0" anchor="t" anchorCtr="0" compatLnSpc="1">
            <a:prstTxWarp prst="textNoShape">
              <a:avLst/>
            </a:prstTxWarp>
          </a:bodyPr>
          <a:lstStyle/>
          <a:p>
            <a:pPr defTabSz="910241"/>
            <a:endParaRPr lang="en-US">
              <a:latin typeface="Times New Roman" pitchFamily="-97" charset="0"/>
            </a:endParaRPr>
          </a:p>
        </p:txBody>
      </p:sp>
      <p:pic>
        <p:nvPicPr>
          <p:cNvPr id="18" name="Picture 17"/>
          <p:cNvPicPr>
            <a:picLocks noChangeAspect="1"/>
          </p:cNvPicPr>
          <p:nvPr/>
        </p:nvPicPr>
        <p:blipFill>
          <a:blip r:embed="rId7"/>
          <a:stretch>
            <a:fillRect/>
          </a:stretch>
        </p:blipFill>
        <p:spPr>
          <a:xfrm>
            <a:off x="5292080" y="3391793"/>
            <a:ext cx="3851920" cy="3466208"/>
          </a:xfrm>
          <a:prstGeom prst="rect">
            <a:avLst/>
          </a:prstGeom>
        </p:spPr>
      </p:pic>
      <p:sp>
        <p:nvSpPr>
          <p:cNvPr id="23" name="TextBox 22"/>
          <p:cNvSpPr txBox="1"/>
          <p:nvPr/>
        </p:nvSpPr>
        <p:spPr>
          <a:xfrm>
            <a:off x="7239000" y="5029201"/>
            <a:ext cx="1409612" cy="823996"/>
          </a:xfrm>
          <a:prstGeom prst="rect">
            <a:avLst/>
          </a:prstGeom>
          <a:noFill/>
        </p:spPr>
        <p:txBody>
          <a:bodyPr wrap="none" lIns="91024" tIns="45514" rIns="91024" bIns="45514" rtlCol="0">
            <a:spAutoFit/>
          </a:bodyPr>
          <a:lstStyle/>
          <a:p>
            <a:r>
              <a:rPr lang="en-US" i="0" dirty="0" err="1" smtClean="0">
                <a:solidFill>
                  <a:schemeClr val="bg1"/>
                </a:solidFill>
                <a:latin typeface="+mj-lt"/>
              </a:rPr>
              <a:t>HAWC</a:t>
            </a:r>
            <a:endParaRPr lang="en-US" i="0" dirty="0" smtClean="0">
              <a:solidFill>
                <a:schemeClr val="bg1"/>
              </a:solidFill>
              <a:latin typeface="+mj-lt"/>
            </a:endParaRPr>
          </a:p>
          <a:p>
            <a:r>
              <a:rPr lang="en-US" i="0" dirty="0" smtClean="0"/>
              <a:t>~10</a:t>
            </a:r>
            <a:r>
              <a:rPr lang="en-US" i="0" baseline="30000" dirty="0" smtClean="0"/>
              <a:t>14</a:t>
            </a:r>
            <a:r>
              <a:rPr lang="en-US" i="0" dirty="0" smtClean="0"/>
              <a:t> </a:t>
            </a:r>
            <a:r>
              <a:rPr lang="en-US" i="0" dirty="0" err="1" smtClean="0"/>
              <a:t>eV</a:t>
            </a:r>
            <a:endParaRPr lang="en-US" dirty="0">
              <a:solidFill>
                <a:srgbClr val="FFFF00"/>
              </a:solidFill>
            </a:endParaRPr>
          </a:p>
        </p:txBody>
      </p:sp>
      <p:sp>
        <p:nvSpPr>
          <p:cNvPr id="24" name="TextBox 23"/>
          <p:cNvSpPr txBox="1"/>
          <p:nvPr/>
        </p:nvSpPr>
        <p:spPr>
          <a:xfrm>
            <a:off x="4" y="990600"/>
            <a:ext cx="1061713" cy="457390"/>
          </a:xfrm>
          <a:prstGeom prst="rect">
            <a:avLst/>
          </a:prstGeom>
          <a:noFill/>
        </p:spPr>
        <p:txBody>
          <a:bodyPr wrap="none" lIns="91024" tIns="45514" rIns="91024" bIns="45514" rtlCol="0">
            <a:spAutoFit/>
          </a:bodyPr>
          <a:lstStyle/>
          <a:p>
            <a:r>
              <a:rPr lang="en-US" dirty="0" smtClean="0">
                <a:solidFill>
                  <a:srgbClr val="FFFF00"/>
                </a:solidFill>
              </a:rPr>
              <a:t>Fermi</a:t>
            </a:r>
            <a:endParaRPr lang="en-US" dirty="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ermi All-sky Movie Shows Flaring, Fading Blazars.mp4">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4648200" y="0"/>
            <a:ext cx="4191000" cy="2286000"/>
          </a:xfrm>
          <a:prstGeom prst="rect">
            <a:avLst/>
          </a:prstGeom>
        </p:spPr>
      </p:pic>
      <p:pic>
        <p:nvPicPr>
          <p:cNvPr id="13" name="Picture 12"/>
          <p:cNvPicPr>
            <a:picLocks noChangeAspect="1"/>
          </p:cNvPicPr>
          <p:nvPr/>
        </p:nvPicPr>
        <p:blipFill>
          <a:blip r:embed="rId5"/>
          <a:stretch>
            <a:fillRect/>
          </a:stretch>
        </p:blipFill>
        <p:spPr>
          <a:xfrm>
            <a:off x="0" y="0"/>
            <a:ext cx="3422650" cy="933450"/>
          </a:xfrm>
          <a:prstGeom prst="rect">
            <a:avLst/>
          </a:prstGeom>
        </p:spPr>
      </p:pic>
      <p:sp>
        <p:nvSpPr>
          <p:cNvPr id="14" name="TextBox 13"/>
          <p:cNvSpPr txBox="1"/>
          <p:nvPr/>
        </p:nvSpPr>
        <p:spPr>
          <a:xfrm>
            <a:off x="4" y="990600"/>
            <a:ext cx="1061713" cy="457390"/>
          </a:xfrm>
          <a:prstGeom prst="rect">
            <a:avLst/>
          </a:prstGeom>
          <a:noFill/>
        </p:spPr>
        <p:txBody>
          <a:bodyPr wrap="none" lIns="91024" tIns="45514" rIns="91024" bIns="45514" rtlCol="0">
            <a:spAutoFit/>
          </a:bodyPr>
          <a:lstStyle/>
          <a:p>
            <a:r>
              <a:rPr lang="en-US" dirty="0" smtClean="0">
                <a:solidFill>
                  <a:srgbClr val="FFFF00"/>
                </a:solidFill>
              </a:rPr>
              <a:t>Fermi</a:t>
            </a:r>
            <a:endParaRPr lang="en-US" dirty="0">
              <a:solidFill>
                <a:srgbClr val="FFFF00"/>
              </a:solidFill>
            </a:endParaRPr>
          </a:p>
        </p:txBody>
      </p:sp>
      <p:pic>
        <p:nvPicPr>
          <p:cNvPr id="6" name="Picture 5"/>
          <p:cNvPicPr>
            <a:picLocks noChangeAspect="1"/>
          </p:cNvPicPr>
          <p:nvPr/>
        </p:nvPicPr>
        <p:blipFill>
          <a:blip r:embed="rId6"/>
          <a:stretch>
            <a:fillRect/>
          </a:stretch>
        </p:blipFill>
        <p:spPr>
          <a:xfrm>
            <a:off x="0" y="2286000"/>
            <a:ext cx="9144000" cy="45720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76200" y="116633"/>
            <a:ext cx="8915400" cy="674137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44824"/>
            <a:ext cx="8534400" cy="1143000"/>
          </a:xfrm>
        </p:spPr>
        <p:txBody>
          <a:bodyPr/>
          <a:lstStyle/>
          <a:p>
            <a:r>
              <a:rPr lang="en-US" dirty="0" smtClean="0"/>
              <a:t>The Cosmic Particles (</a:t>
            </a:r>
            <a:r>
              <a:rPr lang="en-US" dirty="0" err="1" smtClean="0"/>
              <a:t>Astroparticles</a:t>
            </a:r>
            <a:r>
              <a:rPr lang="en-US" dirty="0" smtClean="0"/>
              <a:t>)</a:t>
            </a:r>
            <a:endParaRPr lang="en-US" dirty="0"/>
          </a:p>
        </p:txBody>
      </p:sp>
    </p:spTree>
    <p:extLst>
      <p:ext uri="{BB962C8B-B14F-4D97-AF65-F5344CB8AC3E}">
        <p14:creationId xmlns:p14="http://schemas.microsoft.com/office/powerpoint/2010/main" val="202609320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0"/>
            <a:ext cx="9144000" cy="6844756"/>
          </a:xfrm>
          <a:prstGeom prst="rect">
            <a:avLst/>
          </a:prstGeom>
        </p:spPr>
      </p:pic>
      <p:sp>
        <p:nvSpPr>
          <p:cNvPr id="4" name="TextBox 3"/>
          <p:cNvSpPr txBox="1"/>
          <p:nvPr/>
        </p:nvSpPr>
        <p:spPr>
          <a:xfrm>
            <a:off x="20964" y="6396335"/>
            <a:ext cx="2789796" cy="461665"/>
          </a:xfrm>
          <a:prstGeom prst="rect">
            <a:avLst/>
          </a:prstGeom>
          <a:noFill/>
        </p:spPr>
        <p:txBody>
          <a:bodyPr wrap="none" lIns="91387" tIns="45693" rIns="91387" bIns="45693" rtlCol="0">
            <a:spAutoFit/>
          </a:bodyPr>
          <a:lstStyle/>
          <a:p>
            <a:r>
              <a:rPr lang="en-US" i="0" dirty="0" smtClean="0"/>
              <a:t>J. </a:t>
            </a:r>
            <a:r>
              <a:rPr lang="en-US" i="0" dirty="0" err="1" smtClean="0"/>
              <a:t>McEnery</a:t>
            </a:r>
            <a:r>
              <a:rPr lang="en-US" i="0" dirty="0" smtClean="0"/>
              <a:t> ICRC13</a:t>
            </a:r>
            <a:endParaRPr lang="en-US" i="0" dirty="0"/>
          </a:p>
        </p:txBody>
      </p:sp>
    </p:spTree>
    <p:extLst>
      <p:ext uri="{BB962C8B-B14F-4D97-AF65-F5344CB8AC3E}">
        <p14:creationId xmlns:p14="http://schemas.microsoft.com/office/powerpoint/2010/main" val="1233896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720" y="228600"/>
            <a:ext cx="7320880" cy="1143000"/>
          </a:xfrm>
        </p:spPr>
        <p:txBody>
          <a:bodyPr/>
          <a:lstStyle/>
          <a:p>
            <a:r>
              <a:rPr lang="en-US" dirty="0" smtClean="0"/>
              <a:t>Gamma-</a:t>
            </a:r>
            <a:r>
              <a:rPr lang="en-US" dirty="0"/>
              <a:t>Rays Eyes</a:t>
            </a:r>
            <a:br>
              <a:rPr lang="en-US" dirty="0"/>
            </a:br>
            <a:endParaRPr lang="en-US" dirty="0"/>
          </a:p>
        </p:txBody>
      </p:sp>
      <p:pic>
        <p:nvPicPr>
          <p:cNvPr id="7" name="Picture 6"/>
          <p:cNvPicPr>
            <a:picLocks noChangeAspect="1" noChangeArrowheads="1"/>
          </p:cNvPicPr>
          <p:nvPr/>
        </p:nvPicPr>
        <p:blipFill>
          <a:blip r:embed="rId3"/>
          <a:srcRect t="5833"/>
          <a:stretch>
            <a:fillRect/>
          </a:stretch>
        </p:blipFill>
        <p:spPr bwMode="auto">
          <a:xfrm>
            <a:off x="0" y="1524001"/>
            <a:ext cx="4114800" cy="2343996"/>
          </a:xfrm>
          <a:prstGeom prst="rect">
            <a:avLst/>
          </a:prstGeom>
          <a:noFill/>
          <a:ln w="9525">
            <a:noFill/>
            <a:miter lim="800000"/>
            <a:headEnd/>
            <a:tailEnd/>
          </a:ln>
          <a:effectLst/>
        </p:spPr>
      </p:pic>
      <p:sp>
        <p:nvSpPr>
          <p:cNvPr id="8" name="TextBox 7"/>
          <p:cNvSpPr txBox="1"/>
          <p:nvPr/>
        </p:nvSpPr>
        <p:spPr>
          <a:xfrm>
            <a:off x="228639" y="1447839"/>
            <a:ext cx="1300181" cy="457379"/>
          </a:xfrm>
          <a:prstGeom prst="rect">
            <a:avLst/>
          </a:prstGeom>
          <a:noFill/>
        </p:spPr>
        <p:txBody>
          <a:bodyPr wrap="none" lIns="91024" tIns="45514" rIns="91024" bIns="45514" rtlCol="0">
            <a:spAutoFit/>
          </a:bodyPr>
          <a:lstStyle/>
          <a:p>
            <a:r>
              <a:rPr lang="en-US" dirty="0" smtClean="0">
                <a:solidFill>
                  <a:srgbClr val="0000FF"/>
                </a:solidFill>
              </a:rPr>
              <a:t>MAGIC</a:t>
            </a:r>
            <a:endParaRPr lang="en-US" dirty="0">
              <a:solidFill>
                <a:srgbClr val="0000FF"/>
              </a:solidFill>
            </a:endParaRPr>
          </a:p>
        </p:txBody>
      </p:sp>
      <p:pic>
        <p:nvPicPr>
          <p:cNvPr id="9" name="Picture 4" descr="5telmontage_sm"/>
          <p:cNvPicPr>
            <a:picLocks noChangeAspect="1" noChangeArrowheads="1"/>
          </p:cNvPicPr>
          <p:nvPr/>
        </p:nvPicPr>
        <p:blipFill>
          <a:blip r:embed="rId4"/>
          <a:srcRect/>
          <a:stretch>
            <a:fillRect/>
          </a:stretch>
        </p:blipFill>
        <p:spPr bwMode="auto">
          <a:xfrm>
            <a:off x="0" y="5079828"/>
            <a:ext cx="5220072" cy="1778172"/>
          </a:xfrm>
          <a:prstGeom prst="rect">
            <a:avLst/>
          </a:prstGeom>
          <a:noFill/>
          <a:effectLst/>
        </p:spPr>
      </p:pic>
      <p:sp>
        <p:nvSpPr>
          <p:cNvPr id="10" name="TextBox 9"/>
          <p:cNvSpPr txBox="1"/>
          <p:nvPr/>
        </p:nvSpPr>
        <p:spPr>
          <a:xfrm>
            <a:off x="38" y="5181639"/>
            <a:ext cx="1026801" cy="457379"/>
          </a:xfrm>
          <a:prstGeom prst="rect">
            <a:avLst/>
          </a:prstGeom>
          <a:noFill/>
        </p:spPr>
        <p:txBody>
          <a:bodyPr wrap="none" lIns="91024" tIns="45514" rIns="91024" bIns="45514" rtlCol="0">
            <a:spAutoFit/>
          </a:bodyPr>
          <a:lstStyle/>
          <a:p>
            <a:r>
              <a:rPr lang="en-US" dirty="0" smtClean="0">
                <a:solidFill>
                  <a:srgbClr val="FFFF00"/>
                </a:solidFill>
              </a:rPr>
              <a:t>HESS</a:t>
            </a:r>
            <a:endParaRPr lang="en-US" dirty="0">
              <a:solidFill>
                <a:srgbClr val="FFFF00"/>
              </a:solidFill>
            </a:endParaRPr>
          </a:p>
        </p:txBody>
      </p:sp>
      <p:grpSp>
        <p:nvGrpSpPr>
          <p:cNvPr id="11" name="Group 9"/>
          <p:cNvGrpSpPr>
            <a:grpSpLocks/>
          </p:cNvGrpSpPr>
          <p:nvPr/>
        </p:nvGrpSpPr>
        <p:grpSpPr bwMode="auto">
          <a:xfrm>
            <a:off x="0" y="3581400"/>
            <a:ext cx="5880100" cy="1501775"/>
            <a:chOff x="0" y="2414"/>
            <a:chExt cx="5556" cy="1906"/>
          </a:xfrm>
        </p:grpSpPr>
        <p:pic>
          <p:nvPicPr>
            <p:cNvPr id="12" name="Picture 7"/>
            <p:cNvPicPr>
              <a:picLocks noChangeAspect="1" noChangeArrowheads="1"/>
            </p:cNvPicPr>
            <p:nvPr/>
          </p:nvPicPr>
          <p:blipFill>
            <a:blip r:embed="rId5"/>
            <a:srcRect/>
            <a:stretch>
              <a:fillRect/>
            </a:stretch>
          </p:blipFill>
          <p:spPr bwMode="auto">
            <a:xfrm>
              <a:off x="0" y="2414"/>
              <a:ext cx="5205" cy="1906"/>
            </a:xfrm>
            <a:prstGeom prst="rect">
              <a:avLst/>
            </a:prstGeom>
            <a:noFill/>
            <a:ln w="38100">
              <a:noFill/>
              <a:miter lim="800000"/>
              <a:headEnd/>
              <a:tailEnd/>
            </a:ln>
          </p:spPr>
        </p:pic>
        <p:sp>
          <p:nvSpPr>
            <p:cNvPr id="13" name="Rectangle 8"/>
            <p:cNvSpPr>
              <a:spLocks noChangeArrowheads="1"/>
            </p:cNvSpPr>
            <p:nvPr/>
          </p:nvSpPr>
          <p:spPr bwMode="auto">
            <a:xfrm>
              <a:off x="195" y="2475"/>
              <a:ext cx="5361" cy="363"/>
            </a:xfrm>
            <a:prstGeom prst="rect">
              <a:avLst/>
            </a:prstGeom>
            <a:noFill/>
            <a:ln w="9525">
              <a:noFill/>
              <a:miter lim="800000"/>
              <a:headEnd/>
              <a:tailEnd/>
            </a:ln>
            <a:effectLst/>
          </p:spPr>
          <p:txBody>
            <a:bodyPr anchor="ctr">
              <a:prstTxWarp prst="textNoShape">
                <a:avLst/>
              </a:prstTxWarp>
            </a:bodyPr>
            <a:lstStyle/>
            <a:p>
              <a:endParaRPr lang="en-US" sz="3200">
                <a:solidFill>
                  <a:srgbClr val="66CCFF"/>
                </a:solidFill>
              </a:endParaRPr>
            </a:p>
          </p:txBody>
        </p:sp>
      </p:grpSp>
      <p:sp>
        <p:nvSpPr>
          <p:cNvPr id="14" name="TextBox 13"/>
          <p:cNvSpPr txBox="1"/>
          <p:nvPr/>
        </p:nvSpPr>
        <p:spPr>
          <a:xfrm>
            <a:off x="0" y="3657601"/>
            <a:ext cx="1475465" cy="457390"/>
          </a:xfrm>
          <a:prstGeom prst="rect">
            <a:avLst/>
          </a:prstGeom>
          <a:noFill/>
        </p:spPr>
        <p:txBody>
          <a:bodyPr wrap="none" lIns="91024" tIns="45514" rIns="91024" bIns="45514" rtlCol="0">
            <a:spAutoFit/>
          </a:bodyPr>
          <a:lstStyle/>
          <a:p>
            <a:r>
              <a:rPr lang="en-US" dirty="0" smtClean="0">
                <a:solidFill>
                  <a:srgbClr val="FFFF00"/>
                </a:solidFill>
              </a:rPr>
              <a:t>VERITAS</a:t>
            </a:r>
            <a:endParaRPr lang="en-US" dirty="0">
              <a:solidFill>
                <a:srgbClr val="FFFF00"/>
              </a:solidFill>
            </a:endParaRPr>
          </a:p>
        </p:txBody>
      </p:sp>
      <p:pic>
        <p:nvPicPr>
          <p:cNvPr id="17" name="Picture 16"/>
          <p:cNvPicPr>
            <a:picLocks noChangeAspect="1"/>
          </p:cNvPicPr>
          <p:nvPr/>
        </p:nvPicPr>
        <p:blipFill>
          <a:blip r:embed="rId6"/>
          <a:stretch>
            <a:fillRect/>
          </a:stretch>
        </p:blipFill>
        <p:spPr>
          <a:xfrm>
            <a:off x="0" y="0"/>
            <a:ext cx="3422650" cy="933450"/>
          </a:xfrm>
          <a:prstGeom prst="rect">
            <a:avLst/>
          </a:prstGeom>
        </p:spPr>
      </p:pic>
      <p:sp>
        <p:nvSpPr>
          <p:cNvPr id="21" name="TextBox 20"/>
          <p:cNvSpPr txBox="1"/>
          <p:nvPr/>
        </p:nvSpPr>
        <p:spPr>
          <a:xfrm>
            <a:off x="4283974" y="1484811"/>
            <a:ext cx="3017533" cy="1557239"/>
          </a:xfrm>
          <a:prstGeom prst="rect">
            <a:avLst/>
          </a:prstGeom>
          <a:noFill/>
          <a:ln>
            <a:solidFill>
              <a:schemeClr val="tx1"/>
            </a:solidFill>
          </a:ln>
        </p:spPr>
        <p:txBody>
          <a:bodyPr wrap="none" lIns="91024" tIns="45514" rIns="91024" bIns="45514" rtlCol="0">
            <a:spAutoFit/>
          </a:bodyPr>
          <a:lstStyle/>
          <a:p>
            <a:r>
              <a:rPr lang="en-US" i="0" dirty="0" smtClean="0"/>
              <a:t>IACT – </a:t>
            </a:r>
          </a:p>
          <a:p>
            <a:r>
              <a:rPr lang="en-US" i="0" dirty="0" smtClean="0"/>
              <a:t>Imaging Atmospheric </a:t>
            </a:r>
          </a:p>
          <a:p>
            <a:r>
              <a:rPr lang="en-US" i="0" dirty="0" smtClean="0"/>
              <a:t>Cherenkov Telescopes</a:t>
            </a:r>
          </a:p>
          <a:p>
            <a:r>
              <a:rPr lang="en-US" i="0" dirty="0" smtClean="0"/>
              <a:t>~10</a:t>
            </a:r>
            <a:r>
              <a:rPr lang="en-US" i="0" baseline="30000" dirty="0" smtClean="0"/>
              <a:t>10</a:t>
            </a:r>
            <a:r>
              <a:rPr lang="en-US" i="0" dirty="0" smtClean="0"/>
              <a:t> to &lt;10</a:t>
            </a:r>
            <a:r>
              <a:rPr lang="en-US" i="0" baseline="30000" dirty="0" smtClean="0"/>
              <a:t>14</a:t>
            </a:r>
            <a:r>
              <a:rPr lang="en-US" i="0" dirty="0" smtClean="0"/>
              <a:t> </a:t>
            </a:r>
            <a:r>
              <a:rPr lang="en-US" i="0" dirty="0" err="1" smtClean="0"/>
              <a:t>eV</a:t>
            </a:r>
            <a:endParaRPr lang="en-US" i="0" dirty="0"/>
          </a:p>
        </p:txBody>
      </p:sp>
      <p:sp>
        <p:nvSpPr>
          <p:cNvPr id="22" name="TextBox 21"/>
          <p:cNvSpPr txBox="1"/>
          <p:nvPr/>
        </p:nvSpPr>
        <p:spPr>
          <a:xfrm>
            <a:off x="4" y="990601"/>
            <a:ext cx="1061713" cy="457390"/>
          </a:xfrm>
          <a:prstGeom prst="rect">
            <a:avLst/>
          </a:prstGeom>
          <a:noFill/>
        </p:spPr>
        <p:txBody>
          <a:bodyPr wrap="none" lIns="91024" tIns="45514" rIns="91024" bIns="45514" rtlCol="0">
            <a:spAutoFit/>
          </a:bodyPr>
          <a:lstStyle/>
          <a:p>
            <a:r>
              <a:rPr lang="en-US" dirty="0" smtClean="0">
                <a:solidFill>
                  <a:srgbClr val="FFFF00"/>
                </a:solidFill>
              </a:rPr>
              <a:t>Fermi</a:t>
            </a:r>
            <a:endParaRPr lang="en-US" dirty="0">
              <a:solidFill>
                <a:srgbClr val="FFFF00"/>
              </a:solidFill>
            </a:endParaRPr>
          </a:p>
        </p:txBody>
      </p:sp>
      <p:sp>
        <p:nvSpPr>
          <p:cNvPr id="24" name="Left Arrow 23"/>
          <p:cNvSpPr/>
          <p:nvPr/>
        </p:nvSpPr>
        <p:spPr bwMode="auto">
          <a:xfrm rot="833718">
            <a:off x="3754996" y="2406238"/>
            <a:ext cx="533400" cy="457200"/>
          </a:xfrm>
          <a:prstGeom prst="leftArrow">
            <a:avLst/>
          </a:prstGeom>
          <a:noFill/>
          <a:ln w="9525" cap="flat" cmpd="sng" algn="ctr">
            <a:solidFill>
              <a:schemeClr val="tx1"/>
            </a:solidFill>
            <a:prstDash val="solid"/>
            <a:round/>
            <a:headEnd type="none" w="med" len="med"/>
            <a:tailEnd type="none" w="med" len="med"/>
          </a:ln>
          <a:effectLst/>
        </p:spPr>
        <p:txBody>
          <a:bodyPr vert="horz" wrap="square" lIns="91024" tIns="45514" rIns="91024" bIns="45514" numCol="1" rtlCol="0" anchor="t" anchorCtr="0" compatLnSpc="1">
            <a:prstTxWarp prst="textNoShape">
              <a:avLst/>
            </a:prstTxWarp>
          </a:bodyPr>
          <a:lstStyle/>
          <a:p>
            <a:pPr defTabSz="910241"/>
            <a:endParaRPr lang="en-US">
              <a:latin typeface="Times New Roman" pitchFamily="-97" charset="0"/>
            </a:endParaRPr>
          </a:p>
        </p:txBody>
      </p:sp>
      <p:sp>
        <p:nvSpPr>
          <p:cNvPr id="25" name="Left Arrow 24"/>
          <p:cNvSpPr/>
          <p:nvPr/>
        </p:nvSpPr>
        <p:spPr bwMode="auto">
          <a:xfrm rot="18504058">
            <a:off x="2734475" y="3939220"/>
            <a:ext cx="2730074" cy="673181"/>
          </a:xfrm>
          <a:prstGeom prst="leftArrow">
            <a:avLst/>
          </a:prstGeom>
          <a:noFill/>
          <a:ln w="9525" cap="flat" cmpd="sng" algn="ctr">
            <a:solidFill>
              <a:schemeClr val="tx1"/>
            </a:solidFill>
            <a:prstDash val="solid"/>
            <a:round/>
            <a:headEnd type="none" w="med" len="med"/>
            <a:tailEnd type="none" w="med" len="med"/>
          </a:ln>
          <a:effectLst/>
        </p:spPr>
        <p:txBody>
          <a:bodyPr vert="horz" wrap="square" lIns="91024" tIns="45514" rIns="91024" bIns="45514" numCol="1" rtlCol="0" anchor="t" anchorCtr="0" compatLnSpc="1">
            <a:prstTxWarp prst="textNoShape">
              <a:avLst/>
            </a:prstTxWarp>
          </a:bodyPr>
          <a:lstStyle/>
          <a:p>
            <a:pPr defTabSz="910241"/>
            <a:endParaRPr lang="en-US">
              <a:latin typeface="Times New Roman" pitchFamily="-97" charset="0"/>
            </a:endParaRPr>
          </a:p>
        </p:txBody>
      </p:sp>
      <p:sp>
        <p:nvSpPr>
          <p:cNvPr id="26" name="Left Arrow 25"/>
          <p:cNvSpPr/>
          <p:nvPr/>
        </p:nvSpPr>
        <p:spPr bwMode="auto">
          <a:xfrm rot="20514537">
            <a:off x="3089605" y="3244556"/>
            <a:ext cx="1667511" cy="457200"/>
          </a:xfrm>
          <a:prstGeom prst="leftArrow">
            <a:avLst>
              <a:gd name="adj1" fmla="val 56931"/>
              <a:gd name="adj2" fmla="val 50000"/>
            </a:avLst>
          </a:prstGeom>
          <a:noFill/>
          <a:ln w="9525" cap="flat" cmpd="sng" algn="ctr">
            <a:solidFill>
              <a:schemeClr val="tx1"/>
            </a:solidFill>
            <a:prstDash val="solid"/>
            <a:round/>
            <a:headEnd type="none" w="med" len="med"/>
            <a:tailEnd type="none" w="med" len="med"/>
          </a:ln>
          <a:effectLst/>
        </p:spPr>
        <p:txBody>
          <a:bodyPr vert="horz" wrap="square" lIns="91024" tIns="45514" rIns="91024" bIns="45514" numCol="1" rtlCol="0" anchor="t" anchorCtr="0" compatLnSpc="1">
            <a:prstTxWarp prst="textNoShape">
              <a:avLst/>
            </a:prstTxWarp>
          </a:bodyPr>
          <a:lstStyle/>
          <a:p>
            <a:pPr defTabSz="910241"/>
            <a:endParaRPr lang="en-US">
              <a:latin typeface="Times New Roman" pitchFamily="-97" charset="0"/>
            </a:endParaRPr>
          </a:p>
        </p:txBody>
      </p:sp>
      <p:pic>
        <p:nvPicPr>
          <p:cNvPr id="19" name="Picture 18"/>
          <p:cNvPicPr>
            <a:picLocks noChangeAspect="1"/>
          </p:cNvPicPr>
          <p:nvPr/>
        </p:nvPicPr>
        <p:blipFill>
          <a:blip r:embed="rId7"/>
          <a:stretch>
            <a:fillRect/>
          </a:stretch>
        </p:blipFill>
        <p:spPr>
          <a:xfrm>
            <a:off x="5148064" y="3391793"/>
            <a:ext cx="3995936" cy="3466208"/>
          </a:xfrm>
          <a:prstGeom prst="rect">
            <a:avLst/>
          </a:prstGeom>
        </p:spPr>
      </p:pic>
      <p:sp>
        <p:nvSpPr>
          <p:cNvPr id="20" name="TextBox 19"/>
          <p:cNvSpPr txBox="1"/>
          <p:nvPr/>
        </p:nvSpPr>
        <p:spPr>
          <a:xfrm>
            <a:off x="6588229" y="5229200"/>
            <a:ext cx="1409612" cy="823996"/>
          </a:xfrm>
          <a:prstGeom prst="rect">
            <a:avLst/>
          </a:prstGeom>
          <a:noFill/>
        </p:spPr>
        <p:txBody>
          <a:bodyPr wrap="none" lIns="91024" tIns="45514" rIns="91024" bIns="45514" rtlCol="0">
            <a:spAutoFit/>
          </a:bodyPr>
          <a:lstStyle/>
          <a:p>
            <a:r>
              <a:rPr lang="en-US" i="0" dirty="0" err="1" smtClean="0">
                <a:solidFill>
                  <a:schemeClr val="bg1"/>
                </a:solidFill>
                <a:latin typeface="+mj-lt"/>
              </a:rPr>
              <a:t>HAWC</a:t>
            </a:r>
            <a:endParaRPr lang="en-US" i="0" dirty="0" smtClean="0">
              <a:solidFill>
                <a:schemeClr val="bg1"/>
              </a:solidFill>
              <a:latin typeface="+mj-lt"/>
            </a:endParaRPr>
          </a:p>
          <a:p>
            <a:r>
              <a:rPr lang="en-US" i="0" dirty="0" smtClean="0"/>
              <a:t>~10</a:t>
            </a:r>
            <a:r>
              <a:rPr lang="en-US" i="0" baseline="30000" dirty="0" smtClean="0"/>
              <a:t>14</a:t>
            </a:r>
            <a:r>
              <a:rPr lang="en-US" i="0" dirty="0" smtClean="0"/>
              <a:t> </a:t>
            </a:r>
            <a:r>
              <a:rPr lang="en-US" i="0" dirty="0" err="1" smtClean="0"/>
              <a:t>eV</a:t>
            </a:r>
            <a:endParaRPr lang="en-US" dirty="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TeV</a:t>
            </a:r>
            <a:r>
              <a:rPr lang="en-US" dirty="0" smtClean="0"/>
              <a:t> </a:t>
            </a:r>
            <a:r>
              <a:rPr lang="en-US" dirty="0" err="1" smtClean="0"/>
              <a:t>γCatalog</a:t>
            </a:r>
            <a:r>
              <a:rPr lang="en-US" dirty="0" smtClean="0"/>
              <a:t> (IACT sky)</a:t>
            </a:r>
            <a:br>
              <a:rPr lang="en-US" dirty="0" smtClean="0"/>
            </a:br>
            <a:r>
              <a:rPr lang="en-US" dirty="0" smtClean="0"/>
              <a:t/>
            </a:r>
            <a:br>
              <a:rPr lang="en-US" dirty="0" smtClean="0"/>
            </a:br>
            <a:r>
              <a:rPr lang="en-US" dirty="0" smtClean="0">
                <a:solidFill>
                  <a:srgbClr val="FFFFFF"/>
                </a:solidFill>
              </a:rPr>
              <a:t> </a:t>
            </a:r>
            <a:r>
              <a:rPr lang="en-US" dirty="0" smtClean="0"/>
              <a:t>145 sources</a:t>
            </a:r>
            <a:endParaRPr lang="en-US" dirty="0"/>
          </a:p>
        </p:txBody>
      </p:sp>
      <p:pic>
        <p:nvPicPr>
          <p:cNvPr id="7" name="Content Placeholder 11"/>
          <p:cNvPicPr>
            <a:picLocks noChangeAspect="1"/>
          </p:cNvPicPr>
          <p:nvPr/>
        </p:nvPicPr>
        <p:blipFill>
          <a:blip r:embed="rId2"/>
          <a:srcRect t="6464" b="6464"/>
          <a:stretch>
            <a:fillRect/>
          </a:stretch>
        </p:blipFill>
        <p:spPr bwMode="auto">
          <a:xfrm>
            <a:off x="0" y="1988867"/>
            <a:ext cx="9094974" cy="4487893"/>
          </a:xfrm>
          <a:prstGeom prst="rect">
            <a:avLst/>
          </a:prstGeom>
          <a:noFill/>
          <a:ln w="9525">
            <a:noFill/>
            <a:miter lim="800000"/>
            <a:headEnd/>
            <a:tailEnd/>
          </a:ln>
        </p:spPr>
      </p:pic>
      <p:sp>
        <p:nvSpPr>
          <p:cNvPr id="4" name="Rectangle 3"/>
          <p:cNvSpPr/>
          <p:nvPr/>
        </p:nvSpPr>
        <p:spPr>
          <a:xfrm>
            <a:off x="3059859" y="6431001"/>
            <a:ext cx="2301381" cy="400110"/>
          </a:xfrm>
          <a:prstGeom prst="rect">
            <a:avLst/>
          </a:prstGeom>
        </p:spPr>
        <p:txBody>
          <a:bodyPr wrap="none" lIns="91152" tIns="45578" rIns="91152" bIns="45578">
            <a:spAutoFit/>
          </a:bodyPr>
          <a:lstStyle/>
          <a:p>
            <a:r>
              <a:rPr lang="en-US" sz="2000" i="0" dirty="0" err="1"/>
              <a:t>tevcat.uchicago.edu</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444504"/>
            <a:ext cx="9296400" cy="5969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is the easiest Cosmic Particle or “</a:t>
            </a:r>
            <a:r>
              <a:rPr lang="en-US" sz="2300" dirty="0" err="1"/>
              <a:t>Astroparticle</a:t>
            </a:r>
            <a:r>
              <a:rPr lang="en-US" sz="2300" dirty="0"/>
              <a:t>” to detect? </a:t>
            </a:r>
            <a:r>
              <a:rPr lang="en-US" sz="2300" dirty="0">
                <a:solidFill>
                  <a:schemeClr val="tx1"/>
                </a:solidFill>
              </a:rPr>
              <a:t>Photon!</a:t>
            </a:r>
            <a:br>
              <a:rPr lang="en-US" sz="2300" dirty="0">
                <a:solidFill>
                  <a:schemeClr val="tx1"/>
                </a:solidFill>
              </a:rPr>
            </a:br>
            <a:r>
              <a:rPr lang="en-US" sz="2300" dirty="0"/>
              <a:t/>
            </a:r>
            <a:br>
              <a:rPr lang="en-US" sz="2300" dirty="0"/>
            </a:br>
            <a:r>
              <a:rPr lang="en-US" sz="2300" dirty="0"/>
              <a:t>In what Energy range do we observe them?</a:t>
            </a:r>
            <a:br>
              <a:rPr lang="en-US" sz="2300" dirty="0"/>
            </a:br>
            <a:r>
              <a:rPr lang="en-US" sz="2300" b="0" dirty="0">
                <a:solidFill>
                  <a:srgbClr val="FFFFFF"/>
                </a:solidFill>
              </a:rPr>
              <a:t>10</a:t>
            </a:r>
            <a:r>
              <a:rPr lang="en-US" sz="2300" b="0" baseline="30000" dirty="0">
                <a:solidFill>
                  <a:srgbClr val="FFFFFF"/>
                </a:solidFill>
              </a:rPr>
              <a:t>-9</a:t>
            </a:r>
            <a:r>
              <a:rPr lang="en-US" sz="2300" b="0" dirty="0">
                <a:solidFill>
                  <a:srgbClr val="FFFFFF"/>
                </a:solidFill>
              </a:rPr>
              <a:t> </a:t>
            </a:r>
            <a:r>
              <a:rPr lang="en-US" sz="2300" b="0" dirty="0" err="1">
                <a:solidFill>
                  <a:srgbClr val="FFFFFF"/>
                </a:solidFill>
              </a:rPr>
              <a:t>eV</a:t>
            </a:r>
            <a:r>
              <a:rPr lang="en-US" sz="2300" b="0" dirty="0">
                <a:solidFill>
                  <a:srgbClr val="FFFFFF"/>
                </a:solidFill>
              </a:rPr>
              <a:t> to 10</a:t>
            </a:r>
            <a:r>
              <a:rPr lang="en-US" sz="2300" b="0" baseline="30000" dirty="0">
                <a:solidFill>
                  <a:srgbClr val="FFFFFF"/>
                </a:solidFill>
              </a:rPr>
              <a:t>14</a:t>
            </a:r>
            <a:r>
              <a:rPr lang="en-US" sz="2300" b="0" dirty="0">
                <a:solidFill>
                  <a:srgbClr val="FFFFFF"/>
                </a:solidFill>
              </a:rPr>
              <a:t> </a:t>
            </a:r>
            <a:r>
              <a:rPr lang="en-US" sz="2300" b="0" dirty="0" err="1">
                <a:solidFill>
                  <a:srgbClr val="FFFFFF"/>
                </a:solidFill>
              </a:rPr>
              <a:t>eV</a:t>
            </a:r>
            <a:r>
              <a:rPr lang="en-US" sz="2300" b="0" dirty="0">
                <a:solidFill>
                  <a:srgbClr val="FFFFFF"/>
                </a:solidFill>
              </a:rPr>
              <a:t>    (1 </a:t>
            </a:r>
            <a:r>
              <a:rPr lang="en-US" sz="2300" b="0" dirty="0" err="1">
                <a:solidFill>
                  <a:srgbClr val="FFFFFF"/>
                </a:solidFill>
              </a:rPr>
              <a:t>eV</a:t>
            </a:r>
            <a:r>
              <a:rPr lang="en-US" sz="2300" b="0" dirty="0">
                <a:solidFill>
                  <a:srgbClr val="FFFFFF"/>
                </a:solidFill>
              </a:rPr>
              <a:t> = 2.4 10</a:t>
            </a:r>
            <a:r>
              <a:rPr lang="en-US" sz="2300" b="0" baseline="30000" dirty="0">
                <a:solidFill>
                  <a:srgbClr val="FFFFFF"/>
                </a:solidFill>
              </a:rPr>
              <a:t>14</a:t>
            </a:r>
            <a:r>
              <a:rPr lang="en-US" sz="2300" b="0" dirty="0">
                <a:solidFill>
                  <a:srgbClr val="FFFFFF"/>
                </a:solidFill>
              </a:rPr>
              <a:t> Hz)</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dirty="0"/>
              <a:t>How far can we observe them from?</a:t>
            </a:r>
            <a:br>
              <a:rPr lang="en-US" sz="2300" dirty="0"/>
            </a:br>
            <a:r>
              <a:rPr lang="en-US" sz="2300" b="0" dirty="0">
                <a:solidFill>
                  <a:srgbClr val="FFFFFF"/>
                </a:solidFill>
              </a:rPr>
              <a:t>z = 1100 (</a:t>
            </a:r>
            <a:r>
              <a:rPr lang="en-US" sz="2300" b="0" dirty="0" err="1">
                <a:solidFill>
                  <a:srgbClr val="FFFFFF"/>
                </a:solidFill>
              </a:rPr>
              <a:t>E</a:t>
            </a:r>
            <a:r>
              <a:rPr lang="en-US" sz="2300" b="0" baseline="-25000" dirty="0" err="1">
                <a:solidFill>
                  <a:srgbClr val="FFFFFF"/>
                </a:solidFill>
              </a:rPr>
              <a:t>cmb</a:t>
            </a:r>
            <a:r>
              <a:rPr lang="en-US" sz="2300" b="0" dirty="0">
                <a:solidFill>
                  <a:srgbClr val="FFFFFF"/>
                </a:solidFill>
                <a:latin typeface="+mn-lt"/>
              </a:rPr>
              <a:t>~</a:t>
            </a:r>
            <a:r>
              <a:rPr lang="en-US" sz="2300" b="0" dirty="0">
                <a:solidFill>
                  <a:srgbClr val="FFFFFF"/>
                </a:solidFill>
              </a:rPr>
              <a:t> 10</a:t>
            </a:r>
            <a:r>
              <a:rPr lang="en-US" sz="2300" b="0" baseline="30000" dirty="0">
                <a:solidFill>
                  <a:srgbClr val="FFFFFF"/>
                </a:solidFill>
              </a:rPr>
              <a:t>-3 </a:t>
            </a:r>
            <a:r>
              <a:rPr lang="en-US" sz="2300" b="0" dirty="0" err="1">
                <a:solidFill>
                  <a:srgbClr val="FFFFFF"/>
                </a:solidFill>
              </a:rPr>
              <a:t>eV</a:t>
            </a:r>
            <a:r>
              <a:rPr lang="en-US" sz="2300" b="0" dirty="0">
                <a:solidFill>
                  <a:srgbClr val="FFFFFF"/>
                </a:solidFill>
              </a:rPr>
              <a:t>) </a:t>
            </a:r>
            <a:br>
              <a:rPr lang="en-US" sz="2300" b="0" dirty="0">
                <a:solidFill>
                  <a:srgbClr val="FFFFFF"/>
                </a:solidFill>
              </a:rPr>
            </a:br>
            <a:r>
              <a:rPr lang="en-US" sz="2300" b="0" dirty="0">
                <a:solidFill>
                  <a:srgbClr val="FFFFFF"/>
                </a:solidFill>
              </a:rPr>
              <a:t>Galactic Sources (E </a:t>
            </a:r>
            <a:r>
              <a:rPr lang="en-US" sz="2300" b="0" dirty="0">
                <a:solidFill>
                  <a:srgbClr val="FFFFFF"/>
                </a:solidFill>
                <a:latin typeface="+mn-lt"/>
              </a:rPr>
              <a:t>~</a:t>
            </a:r>
            <a:r>
              <a:rPr lang="en-US" sz="2300" b="0" dirty="0">
                <a:solidFill>
                  <a:srgbClr val="FFFFFF"/>
                </a:solidFill>
              </a:rPr>
              <a:t> 100 </a:t>
            </a:r>
            <a:r>
              <a:rPr lang="en-US" sz="2300" b="0" dirty="0" err="1">
                <a:solidFill>
                  <a:srgbClr val="FFFFFF"/>
                </a:solidFill>
              </a:rPr>
              <a:t>TeV</a:t>
            </a:r>
            <a:r>
              <a:rPr lang="en-US" sz="2300" b="0" dirty="0">
                <a:solidFill>
                  <a:srgbClr val="FFFFFF"/>
                </a:solidFill>
              </a:rPr>
              <a:t>)</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dirty="0"/>
              <a:t>At High Energies, how are they generated? </a:t>
            </a:r>
            <a:br>
              <a:rPr lang="en-US" sz="2300" dirty="0"/>
            </a:br>
            <a:r>
              <a:rPr lang="en-US" sz="2300" b="0" dirty="0">
                <a:solidFill>
                  <a:srgbClr val="FFFFFF"/>
                </a:solidFill>
              </a:rPr>
              <a:t>Electromagnetic &amp; </a:t>
            </a:r>
            <a:r>
              <a:rPr lang="en-US" sz="2300" b="0" dirty="0" err="1">
                <a:solidFill>
                  <a:srgbClr val="FFFFFF"/>
                </a:solidFill>
              </a:rPr>
              <a:t>Hadronic</a:t>
            </a:r>
            <a:r>
              <a:rPr lang="en-US" sz="2300" b="0" dirty="0">
                <a:solidFill>
                  <a:srgbClr val="FFFFFF"/>
                </a:solidFill>
              </a:rPr>
              <a:t> (π prod) processes</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dirty="0"/>
              <a:t>At High Energies, how are they observed?</a:t>
            </a:r>
            <a:br>
              <a:rPr lang="en-US" sz="2300" dirty="0"/>
            </a:br>
            <a:r>
              <a:rPr lang="en-US" sz="2300" b="0" dirty="0">
                <a:solidFill>
                  <a:srgbClr val="FFFFFF"/>
                </a:solidFill>
              </a:rPr>
              <a:t>Fermi Satellite, IACTs, Water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dirty="0"/>
              <a:t>Can they be observed at UHEs?</a:t>
            </a:r>
            <a:br>
              <a:rPr lang="en-US" sz="2300" dirty="0"/>
            </a:br>
            <a:r>
              <a:rPr lang="en-US" sz="2300" b="0" dirty="0">
                <a:solidFill>
                  <a:srgbClr val="FFFFFF"/>
                </a:solidFill>
              </a:rPr>
              <a:t> </a:t>
            </a:r>
            <a:endParaRPr lang="en-US" sz="2300" dirty="0">
              <a:solidFill>
                <a:srgbClr val="FFFFFF"/>
              </a:solidFill>
            </a:endParaRPr>
          </a:p>
        </p:txBody>
      </p:sp>
    </p:spTree>
    <p:extLst>
      <p:ext uri="{BB962C8B-B14F-4D97-AF65-F5344CB8AC3E}">
        <p14:creationId xmlns:p14="http://schemas.microsoft.com/office/powerpoint/2010/main" val="341919488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is the easiest Cosmic Particle or “</a:t>
            </a:r>
            <a:r>
              <a:rPr lang="en-US" sz="2300" dirty="0" err="1"/>
              <a:t>Astroparticle</a:t>
            </a:r>
            <a:r>
              <a:rPr lang="en-US" sz="2300" dirty="0"/>
              <a:t>” to detect? </a:t>
            </a:r>
            <a:r>
              <a:rPr lang="en-US" sz="2300" dirty="0">
                <a:solidFill>
                  <a:schemeClr val="tx1"/>
                </a:solidFill>
              </a:rPr>
              <a:t>Photon!</a:t>
            </a:r>
            <a:br>
              <a:rPr lang="en-US" sz="2300" dirty="0">
                <a:solidFill>
                  <a:schemeClr val="tx1"/>
                </a:solidFill>
              </a:rPr>
            </a:br>
            <a:r>
              <a:rPr lang="en-US" sz="2300" dirty="0"/>
              <a:t/>
            </a:r>
            <a:br>
              <a:rPr lang="en-US" sz="2300" dirty="0"/>
            </a:br>
            <a:r>
              <a:rPr lang="en-US" sz="2300" dirty="0"/>
              <a:t>In what Energy range do we observe them?</a:t>
            </a:r>
            <a:br>
              <a:rPr lang="en-US" sz="2300" dirty="0"/>
            </a:br>
            <a:r>
              <a:rPr lang="en-US" sz="2300" b="0" dirty="0">
                <a:solidFill>
                  <a:srgbClr val="FFFFFF"/>
                </a:solidFill>
              </a:rPr>
              <a:t>10</a:t>
            </a:r>
            <a:r>
              <a:rPr lang="en-US" sz="2300" b="0" baseline="30000" dirty="0">
                <a:solidFill>
                  <a:srgbClr val="FFFFFF"/>
                </a:solidFill>
              </a:rPr>
              <a:t>-9</a:t>
            </a:r>
            <a:r>
              <a:rPr lang="en-US" sz="2300" b="0" dirty="0">
                <a:solidFill>
                  <a:srgbClr val="FFFFFF"/>
                </a:solidFill>
              </a:rPr>
              <a:t> </a:t>
            </a:r>
            <a:r>
              <a:rPr lang="en-US" sz="2300" b="0" dirty="0" err="1">
                <a:solidFill>
                  <a:srgbClr val="FFFFFF"/>
                </a:solidFill>
              </a:rPr>
              <a:t>eV</a:t>
            </a:r>
            <a:r>
              <a:rPr lang="en-US" sz="2300" b="0" dirty="0">
                <a:solidFill>
                  <a:srgbClr val="FFFFFF"/>
                </a:solidFill>
              </a:rPr>
              <a:t> to 10</a:t>
            </a:r>
            <a:r>
              <a:rPr lang="en-US" sz="2300" b="0" baseline="30000" dirty="0">
                <a:solidFill>
                  <a:srgbClr val="FFFFFF"/>
                </a:solidFill>
              </a:rPr>
              <a:t>14</a:t>
            </a:r>
            <a:r>
              <a:rPr lang="en-US" sz="2300" b="0" dirty="0">
                <a:solidFill>
                  <a:srgbClr val="FFFFFF"/>
                </a:solidFill>
              </a:rPr>
              <a:t> </a:t>
            </a:r>
            <a:r>
              <a:rPr lang="en-US" sz="2300" b="0" dirty="0" err="1">
                <a:solidFill>
                  <a:srgbClr val="FFFFFF"/>
                </a:solidFill>
              </a:rPr>
              <a:t>eV</a:t>
            </a:r>
            <a:r>
              <a:rPr lang="en-US" sz="2300" b="0" dirty="0">
                <a:solidFill>
                  <a:srgbClr val="FFFFFF"/>
                </a:solidFill>
              </a:rPr>
              <a:t>    (1 </a:t>
            </a:r>
            <a:r>
              <a:rPr lang="en-US" sz="2300" b="0" dirty="0" err="1">
                <a:solidFill>
                  <a:srgbClr val="FFFFFF"/>
                </a:solidFill>
              </a:rPr>
              <a:t>eV</a:t>
            </a:r>
            <a:r>
              <a:rPr lang="en-US" sz="2300" b="0" dirty="0">
                <a:solidFill>
                  <a:srgbClr val="FFFFFF"/>
                </a:solidFill>
              </a:rPr>
              <a:t> = 2.4 10</a:t>
            </a:r>
            <a:r>
              <a:rPr lang="en-US" sz="2300" b="0" baseline="30000" dirty="0">
                <a:solidFill>
                  <a:srgbClr val="FFFFFF"/>
                </a:solidFill>
              </a:rPr>
              <a:t>14</a:t>
            </a:r>
            <a:r>
              <a:rPr lang="en-US" sz="2300" b="0" dirty="0">
                <a:solidFill>
                  <a:srgbClr val="FFFFFF"/>
                </a:solidFill>
              </a:rPr>
              <a:t> Hz)</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dirty="0"/>
              <a:t>How far can we observe them from?</a:t>
            </a:r>
            <a:br>
              <a:rPr lang="en-US" sz="2300" dirty="0"/>
            </a:br>
            <a:r>
              <a:rPr lang="en-US" sz="2300" b="0" dirty="0">
                <a:solidFill>
                  <a:srgbClr val="FFFFFF"/>
                </a:solidFill>
              </a:rPr>
              <a:t>z = 1100 (</a:t>
            </a:r>
            <a:r>
              <a:rPr lang="en-US" sz="2300" b="0" dirty="0" err="1">
                <a:solidFill>
                  <a:srgbClr val="FFFFFF"/>
                </a:solidFill>
              </a:rPr>
              <a:t>E</a:t>
            </a:r>
            <a:r>
              <a:rPr lang="en-US" sz="2300" b="0" baseline="-25000" dirty="0" err="1">
                <a:solidFill>
                  <a:srgbClr val="FFFFFF"/>
                </a:solidFill>
              </a:rPr>
              <a:t>cmb</a:t>
            </a:r>
            <a:r>
              <a:rPr lang="en-US" sz="2300" b="0" dirty="0">
                <a:solidFill>
                  <a:srgbClr val="FFFFFF"/>
                </a:solidFill>
                <a:latin typeface="+mn-lt"/>
              </a:rPr>
              <a:t>~</a:t>
            </a:r>
            <a:r>
              <a:rPr lang="en-US" sz="2300" b="0" dirty="0">
                <a:solidFill>
                  <a:srgbClr val="FFFFFF"/>
                </a:solidFill>
              </a:rPr>
              <a:t> 10</a:t>
            </a:r>
            <a:r>
              <a:rPr lang="en-US" sz="2300" b="0" baseline="30000" dirty="0">
                <a:solidFill>
                  <a:srgbClr val="FFFFFF"/>
                </a:solidFill>
              </a:rPr>
              <a:t>-3 </a:t>
            </a:r>
            <a:r>
              <a:rPr lang="en-US" sz="2300" b="0" dirty="0" err="1">
                <a:solidFill>
                  <a:srgbClr val="FFFFFF"/>
                </a:solidFill>
              </a:rPr>
              <a:t>eV</a:t>
            </a:r>
            <a:r>
              <a:rPr lang="en-US" sz="2300" b="0" dirty="0">
                <a:solidFill>
                  <a:srgbClr val="FFFFFF"/>
                </a:solidFill>
              </a:rPr>
              <a:t>) </a:t>
            </a:r>
            <a:br>
              <a:rPr lang="en-US" sz="2300" b="0" dirty="0">
                <a:solidFill>
                  <a:srgbClr val="FFFFFF"/>
                </a:solidFill>
              </a:rPr>
            </a:br>
            <a:r>
              <a:rPr lang="en-US" sz="2300" b="0" dirty="0">
                <a:solidFill>
                  <a:srgbClr val="FFFFFF"/>
                </a:solidFill>
              </a:rPr>
              <a:t>Galactic Sources (E </a:t>
            </a:r>
            <a:r>
              <a:rPr lang="en-US" sz="2300" b="0" dirty="0">
                <a:solidFill>
                  <a:srgbClr val="FFFFFF"/>
                </a:solidFill>
                <a:latin typeface="+mn-lt"/>
              </a:rPr>
              <a:t>~</a:t>
            </a:r>
            <a:r>
              <a:rPr lang="en-US" sz="2300" b="0" dirty="0">
                <a:solidFill>
                  <a:srgbClr val="FFFFFF"/>
                </a:solidFill>
              </a:rPr>
              <a:t> 100 </a:t>
            </a:r>
            <a:r>
              <a:rPr lang="en-US" sz="2300" b="0" dirty="0" err="1">
                <a:solidFill>
                  <a:srgbClr val="FFFFFF"/>
                </a:solidFill>
              </a:rPr>
              <a:t>TeV</a:t>
            </a:r>
            <a:r>
              <a:rPr lang="en-US" sz="2300" b="0" dirty="0">
                <a:solidFill>
                  <a:srgbClr val="FFFFFF"/>
                </a:solidFill>
              </a:rPr>
              <a:t>)</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dirty="0"/>
              <a:t>At High Energies, how are they generated? </a:t>
            </a:r>
            <a:br>
              <a:rPr lang="en-US" sz="2300" dirty="0"/>
            </a:br>
            <a:r>
              <a:rPr lang="en-US" sz="2300" b="0" dirty="0">
                <a:solidFill>
                  <a:srgbClr val="FFFFFF"/>
                </a:solidFill>
              </a:rPr>
              <a:t>Electromagnetic &amp; </a:t>
            </a:r>
            <a:r>
              <a:rPr lang="en-US" sz="2300" b="0" dirty="0" err="1">
                <a:solidFill>
                  <a:srgbClr val="FFFFFF"/>
                </a:solidFill>
              </a:rPr>
              <a:t>Hadronic</a:t>
            </a:r>
            <a:r>
              <a:rPr lang="en-US" sz="2300" b="0" dirty="0">
                <a:solidFill>
                  <a:srgbClr val="FFFFFF"/>
                </a:solidFill>
              </a:rPr>
              <a:t> (π prod) processes</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dirty="0"/>
              <a:t>At High Energies, how are they observed?</a:t>
            </a:r>
            <a:br>
              <a:rPr lang="en-US" sz="2300" dirty="0"/>
            </a:br>
            <a:r>
              <a:rPr lang="en-US" sz="2300" b="0" dirty="0">
                <a:solidFill>
                  <a:srgbClr val="FFFFFF"/>
                </a:solidFill>
              </a:rPr>
              <a:t>Fermi Satellite, IACTs, Water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dirty="0"/>
              <a:t>Can they be observed at UHEs?</a:t>
            </a:r>
            <a:br>
              <a:rPr lang="en-US" sz="2300" dirty="0"/>
            </a:br>
            <a:r>
              <a:rPr lang="en-US" sz="2300" b="0" dirty="0">
                <a:solidFill>
                  <a:srgbClr val="FFFFFF"/>
                </a:solidFill>
              </a:rPr>
              <a:t>Maybe, from nearby sources</a:t>
            </a:r>
            <a:r>
              <a:rPr lang="en-US" sz="2300" dirty="0">
                <a:solidFill>
                  <a:srgbClr val="FFFFFF"/>
                </a:solidFill>
              </a:rPr>
              <a:t> </a:t>
            </a:r>
          </a:p>
        </p:txBody>
      </p:sp>
    </p:spTree>
    <p:extLst>
      <p:ext uri="{BB962C8B-B14F-4D97-AF65-F5344CB8AC3E}">
        <p14:creationId xmlns:p14="http://schemas.microsoft.com/office/powerpoint/2010/main" val="355769025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TextBox 12"/>
          <p:cNvSpPr txBox="1">
            <a:spLocks noChangeArrowheads="1"/>
          </p:cNvSpPr>
          <p:nvPr/>
        </p:nvSpPr>
        <p:spPr bwMode="auto">
          <a:xfrm>
            <a:off x="1066800" y="304801"/>
            <a:ext cx="7391400" cy="523220"/>
          </a:xfrm>
          <a:prstGeom prst="rect">
            <a:avLst/>
          </a:prstGeom>
          <a:noFill/>
          <a:ln w="9525">
            <a:noFill/>
            <a:miter lim="800000"/>
            <a:headEnd/>
            <a:tailEnd/>
          </a:ln>
        </p:spPr>
        <p:txBody>
          <a:bodyPr wrap="square" lIns="91024" tIns="45514" rIns="91024" bIns="45514">
            <a:prstTxWarp prst="textNoShape">
              <a:avLst/>
            </a:prstTxWarp>
            <a:spAutoFit/>
          </a:bodyPr>
          <a:lstStyle/>
          <a:p>
            <a:pPr algn="ctr"/>
            <a:r>
              <a:rPr lang="en-US" sz="2800" b="1" i="0" dirty="0">
                <a:solidFill>
                  <a:srgbClr val="FF0000"/>
                </a:solidFill>
                <a:latin typeface="Chalkboard"/>
                <a:cs typeface="Chalkboard"/>
              </a:rPr>
              <a:t>Gamma Ray Attenuation</a:t>
            </a:r>
          </a:p>
        </p:txBody>
      </p:sp>
      <p:pic>
        <p:nvPicPr>
          <p:cNvPr id="54278" name="Picture 7" descr="AbsoptionLength"/>
          <p:cNvPicPr>
            <a:picLocks noChangeAspect="1" noChangeArrowheads="1"/>
          </p:cNvPicPr>
          <p:nvPr/>
        </p:nvPicPr>
        <p:blipFill>
          <a:blip r:embed="rId3">
            <a:clrChange>
              <a:clrFrom>
                <a:srgbClr val="FFFFFF"/>
              </a:clrFrom>
              <a:clrTo>
                <a:srgbClr val="FFFFFF">
                  <a:alpha val="0"/>
                </a:srgbClr>
              </a:clrTo>
            </a:clrChange>
          </a:blip>
          <a:srcRect t="45461" r="23532" b="3637"/>
          <a:stretch>
            <a:fillRect/>
          </a:stretch>
        </p:blipFill>
        <p:spPr bwMode="auto">
          <a:xfrm>
            <a:off x="869544" y="838202"/>
            <a:ext cx="7588695" cy="5999621"/>
          </a:xfrm>
          <a:prstGeom prst="rect">
            <a:avLst/>
          </a:prstGeom>
          <a:solidFill>
            <a:schemeClr val="tx1"/>
          </a:solid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TextBox 12"/>
          <p:cNvSpPr txBox="1">
            <a:spLocks noChangeArrowheads="1"/>
          </p:cNvSpPr>
          <p:nvPr/>
        </p:nvSpPr>
        <p:spPr bwMode="auto">
          <a:xfrm>
            <a:off x="1066800" y="304801"/>
            <a:ext cx="7391400" cy="953980"/>
          </a:xfrm>
          <a:prstGeom prst="rect">
            <a:avLst/>
          </a:prstGeom>
          <a:noFill/>
          <a:ln w="9525">
            <a:noFill/>
            <a:miter lim="800000"/>
            <a:headEnd/>
            <a:tailEnd/>
          </a:ln>
        </p:spPr>
        <p:txBody>
          <a:bodyPr wrap="square" lIns="91024" tIns="45514" rIns="91024" bIns="45514">
            <a:prstTxWarp prst="textNoShape">
              <a:avLst/>
            </a:prstTxWarp>
            <a:spAutoFit/>
          </a:bodyPr>
          <a:lstStyle/>
          <a:p>
            <a:pPr algn="ctr"/>
            <a:r>
              <a:rPr lang="en-US" sz="2800" b="1" i="0" dirty="0">
                <a:solidFill>
                  <a:srgbClr val="FF0000"/>
                </a:solidFill>
                <a:latin typeface="Chalkboard"/>
                <a:cs typeface="Chalkboard"/>
              </a:rPr>
              <a:t>The UHE Gamma Ray Astronomical Window</a:t>
            </a:r>
          </a:p>
        </p:txBody>
      </p:sp>
      <p:pic>
        <p:nvPicPr>
          <p:cNvPr id="54278" name="Picture 7" descr="AbsoptionLength"/>
          <p:cNvPicPr>
            <a:picLocks noChangeAspect="1" noChangeArrowheads="1"/>
          </p:cNvPicPr>
          <p:nvPr/>
        </p:nvPicPr>
        <p:blipFill>
          <a:blip r:embed="rId3">
            <a:clrChange>
              <a:clrFrom>
                <a:srgbClr val="FFFFFF"/>
              </a:clrFrom>
              <a:clrTo>
                <a:srgbClr val="FFFFFF">
                  <a:alpha val="0"/>
                </a:srgbClr>
              </a:clrTo>
            </a:clrChange>
          </a:blip>
          <a:srcRect t="45461" r="23532" b="3637"/>
          <a:stretch>
            <a:fillRect/>
          </a:stretch>
        </p:blipFill>
        <p:spPr bwMode="auto">
          <a:xfrm>
            <a:off x="869544" y="838202"/>
            <a:ext cx="7588695" cy="5999621"/>
          </a:xfrm>
          <a:prstGeom prst="rect">
            <a:avLst/>
          </a:prstGeom>
          <a:solidFill>
            <a:schemeClr val="tx1"/>
          </a:solidFill>
          <a:ln w="9525">
            <a:noFill/>
            <a:miter lim="800000"/>
            <a:headEnd/>
            <a:tailEnd/>
          </a:ln>
        </p:spPr>
      </p:pic>
      <p:sp>
        <p:nvSpPr>
          <p:cNvPr id="54279" name="Text Box 13"/>
          <p:cNvSpPr txBox="1">
            <a:spLocks noChangeArrowheads="1"/>
          </p:cNvSpPr>
          <p:nvPr/>
        </p:nvSpPr>
        <p:spPr bwMode="auto">
          <a:xfrm>
            <a:off x="5105400" y="4572020"/>
            <a:ext cx="2286000" cy="707470"/>
          </a:xfrm>
          <a:prstGeom prst="rect">
            <a:avLst/>
          </a:prstGeom>
          <a:noFill/>
          <a:ln w="9525">
            <a:noFill/>
            <a:miter lim="800000"/>
            <a:headEnd/>
            <a:tailEnd/>
          </a:ln>
        </p:spPr>
        <p:txBody>
          <a:bodyPr wrap="square" lIns="91024" tIns="45514" rIns="91024" bIns="45514">
            <a:prstTxWarp prst="textNoShape">
              <a:avLst/>
            </a:prstTxWarp>
            <a:spAutoFit/>
          </a:bodyPr>
          <a:lstStyle/>
          <a:p>
            <a:pPr defTabSz="910241">
              <a:spcBef>
                <a:spcPct val="50000"/>
              </a:spcBef>
            </a:pPr>
            <a:r>
              <a:rPr lang="en-US" sz="1600" i="0" dirty="0">
                <a:solidFill>
                  <a:srgbClr val="800000"/>
                </a:solidFill>
              </a:rPr>
              <a:t>Photon attenuation length </a:t>
            </a:r>
          </a:p>
          <a:p>
            <a:pPr defTabSz="910241">
              <a:spcBef>
                <a:spcPct val="50000"/>
              </a:spcBef>
            </a:pPr>
            <a:r>
              <a:rPr lang="en-US" sz="1600" i="0" dirty="0">
                <a:solidFill>
                  <a:srgbClr val="800000"/>
                </a:solidFill>
              </a:rPr>
              <a:t>&gt; 10 </a:t>
            </a:r>
            <a:r>
              <a:rPr lang="en-US" sz="1600" i="0" dirty="0" err="1">
                <a:solidFill>
                  <a:srgbClr val="800000"/>
                </a:solidFill>
              </a:rPr>
              <a:t>Mpc</a:t>
            </a:r>
            <a:r>
              <a:rPr lang="en-US" sz="1600" i="0" dirty="0">
                <a:solidFill>
                  <a:srgbClr val="800000"/>
                </a:solidFill>
              </a:rPr>
              <a:t> for E &gt; 2 </a:t>
            </a:r>
            <a:r>
              <a:rPr lang="en-US" sz="1600" i="0" dirty="0" err="1">
                <a:solidFill>
                  <a:srgbClr val="800000"/>
                </a:solidFill>
              </a:rPr>
              <a:t>EeV</a:t>
            </a:r>
            <a:endParaRPr lang="en-US" sz="1600" i="0" dirty="0">
              <a:solidFill>
                <a:srgbClr val="800000"/>
              </a:solidFill>
            </a:endParaRPr>
          </a:p>
        </p:txBody>
      </p:sp>
      <p:sp>
        <p:nvSpPr>
          <p:cNvPr id="54280" name="Line 14"/>
          <p:cNvSpPr>
            <a:spLocks noChangeShapeType="1"/>
          </p:cNvSpPr>
          <p:nvPr/>
        </p:nvSpPr>
        <p:spPr bwMode="auto">
          <a:xfrm>
            <a:off x="2438400" y="4114800"/>
            <a:ext cx="3886200" cy="0"/>
          </a:xfrm>
          <a:prstGeom prst="line">
            <a:avLst/>
          </a:prstGeom>
          <a:noFill/>
          <a:ln w="28575">
            <a:solidFill>
              <a:srgbClr val="FF0000"/>
            </a:solidFill>
            <a:round/>
            <a:headEnd/>
            <a:tailEnd/>
          </a:ln>
        </p:spPr>
        <p:txBody>
          <a:bodyPr lIns="91024" tIns="45514" rIns="91024" bIns="45514">
            <a:prstTxWarp prst="textNoShape">
              <a:avLst/>
            </a:prstTxWarp>
          </a:bodyPr>
          <a:lstStyle/>
          <a:p>
            <a:endParaRPr lang="en-US"/>
          </a:p>
        </p:txBody>
      </p:sp>
      <p:sp>
        <p:nvSpPr>
          <p:cNvPr id="54281" name="Line 15"/>
          <p:cNvSpPr>
            <a:spLocks noChangeShapeType="1"/>
          </p:cNvSpPr>
          <p:nvPr/>
        </p:nvSpPr>
        <p:spPr bwMode="auto">
          <a:xfrm>
            <a:off x="5105400" y="4191000"/>
            <a:ext cx="0" cy="2057400"/>
          </a:xfrm>
          <a:prstGeom prst="line">
            <a:avLst/>
          </a:prstGeom>
          <a:noFill/>
          <a:ln w="28575">
            <a:solidFill>
              <a:srgbClr val="FF0000"/>
            </a:solidFill>
            <a:round/>
            <a:headEnd/>
            <a:tailEnd/>
          </a:ln>
        </p:spPr>
        <p:txBody>
          <a:bodyPr lIns="91024" tIns="45514" rIns="91024" bIns="45514">
            <a:prstTxWarp prst="textNoShape">
              <a:avLst/>
            </a:prstTxWarp>
          </a:bodyPr>
          <a:lstStyle/>
          <a:p>
            <a:endParaRPr lang="en-US"/>
          </a:p>
        </p:txBody>
      </p:sp>
      <p:sp>
        <p:nvSpPr>
          <p:cNvPr id="54282" name="Line 16"/>
          <p:cNvSpPr>
            <a:spLocks noChangeShapeType="1"/>
          </p:cNvSpPr>
          <p:nvPr/>
        </p:nvSpPr>
        <p:spPr bwMode="auto">
          <a:xfrm flipH="1">
            <a:off x="5654674" y="4145736"/>
            <a:ext cx="304800" cy="0"/>
          </a:xfrm>
          <a:prstGeom prst="line">
            <a:avLst/>
          </a:prstGeom>
          <a:noFill/>
          <a:ln w="9525">
            <a:solidFill>
              <a:schemeClr val="tx1"/>
            </a:solidFill>
            <a:round/>
            <a:headEnd/>
            <a:tailEnd type="triangle" w="med" len="med"/>
          </a:ln>
        </p:spPr>
        <p:txBody>
          <a:bodyPr lIns="91024" tIns="45514" rIns="91024" bIns="45514">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07590"/>
            <a:ext cx="9144000" cy="6353735"/>
          </a:xfrm>
          <a:prstGeom prst="rect">
            <a:avLst/>
          </a:prstGeom>
        </p:spPr>
      </p:pic>
      <p:sp>
        <p:nvSpPr>
          <p:cNvPr id="3" name="Title 1"/>
          <p:cNvSpPr txBox="1">
            <a:spLocks/>
          </p:cNvSpPr>
          <p:nvPr/>
        </p:nvSpPr>
        <p:spPr>
          <a:xfrm>
            <a:off x="1331168" y="44624"/>
            <a:ext cx="6553200" cy="914400"/>
          </a:xfrm>
          <a:prstGeom prst="rect">
            <a:avLst/>
          </a:prstGeom>
        </p:spPr>
        <p:txBody>
          <a:bodyPr lIns="91397" tIns="45698" rIns="91397" bIns="45698"/>
          <a:lstStyle>
            <a:lvl1pPr algn="ctr" rtl="0" eaLnBrk="0" fontAlgn="base" hangingPunct="0">
              <a:lnSpc>
                <a:spcPct val="70000"/>
              </a:lnSpc>
              <a:spcBef>
                <a:spcPct val="0"/>
              </a:spcBef>
              <a:spcAft>
                <a:spcPct val="0"/>
              </a:spcAft>
              <a:defRPr kumimoji="1" sz="3200" b="1">
                <a:solidFill>
                  <a:srgbClr val="FFFF00"/>
                </a:solidFill>
                <a:latin typeface="+mj-lt"/>
                <a:ea typeface="ＭＳ Ｐゴシック" pitchFamily="-97" charset="-128"/>
                <a:cs typeface="ＭＳ Ｐゴシック" pitchFamily="-97" charset="-128"/>
              </a:defRPr>
            </a:lvl1pPr>
            <a:lvl2pPr algn="ctr" rtl="0" eaLnBrk="0" fontAlgn="base" hangingPunct="0">
              <a:lnSpc>
                <a:spcPct val="70000"/>
              </a:lnSpc>
              <a:spcBef>
                <a:spcPct val="0"/>
              </a:spcBef>
              <a:spcAft>
                <a:spcPct val="0"/>
              </a:spcAft>
              <a:defRPr kumimoji="1" sz="3600" b="1">
                <a:solidFill>
                  <a:schemeClr val="tx2"/>
                </a:solidFill>
                <a:latin typeface="Chalkboard" pitchFamily="-97" charset="0"/>
                <a:ea typeface="ＭＳ Ｐゴシック" pitchFamily="-97" charset="-128"/>
                <a:cs typeface="ＭＳ Ｐゴシック" pitchFamily="-97" charset="-128"/>
              </a:defRPr>
            </a:lvl2pPr>
            <a:lvl3pPr algn="ctr" rtl="0" eaLnBrk="0" fontAlgn="base" hangingPunct="0">
              <a:lnSpc>
                <a:spcPct val="70000"/>
              </a:lnSpc>
              <a:spcBef>
                <a:spcPct val="0"/>
              </a:spcBef>
              <a:spcAft>
                <a:spcPct val="0"/>
              </a:spcAft>
              <a:defRPr kumimoji="1" sz="3600" b="1">
                <a:solidFill>
                  <a:schemeClr val="tx2"/>
                </a:solidFill>
                <a:latin typeface="Chalkboard" pitchFamily="-97" charset="0"/>
                <a:ea typeface="ＭＳ Ｐゴシック" pitchFamily="-97" charset="-128"/>
                <a:cs typeface="ＭＳ Ｐゴシック" pitchFamily="-97" charset="-128"/>
              </a:defRPr>
            </a:lvl3pPr>
            <a:lvl4pPr algn="ctr" rtl="0" eaLnBrk="0" fontAlgn="base" hangingPunct="0">
              <a:lnSpc>
                <a:spcPct val="70000"/>
              </a:lnSpc>
              <a:spcBef>
                <a:spcPct val="0"/>
              </a:spcBef>
              <a:spcAft>
                <a:spcPct val="0"/>
              </a:spcAft>
              <a:defRPr kumimoji="1" sz="3600" b="1">
                <a:solidFill>
                  <a:schemeClr val="tx2"/>
                </a:solidFill>
                <a:latin typeface="Chalkboard" pitchFamily="-97" charset="0"/>
                <a:ea typeface="ＭＳ Ｐゴシック" pitchFamily="-97" charset="-128"/>
                <a:cs typeface="ＭＳ Ｐゴシック" pitchFamily="-97" charset="-128"/>
              </a:defRPr>
            </a:lvl4pPr>
            <a:lvl5pPr algn="ctr" rtl="0" eaLnBrk="0" fontAlgn="base" hangingPunct="0">
              <a:lnSpc>
                <a:spcPct val="70000"/>
              </a:lnSpc>
              <a:spcBef>
                <a:spcPct val="0"/>
              </a:spcBef>
              <a:spcAft>
                <a:spcPct val="0"/>
              </a:spcAft>
              <a:defRPr kumimoji="1" sz="3600" b="1">
                <a:solidFill>
                  <a:schemeClr val="tx2"/>
                </a:solidFill>
                <a:latin typeface="Chalkboard" pitchFamily="-97" charset="0"/>
                <a:ea typeface="ＭＳ Ｐゴシック" pitchFamily="-97" charset="-128"/>
                <a:cs typeface="ＭＳ Ｐゴシック" pitchFamily="-97" charset="-128"/>
              </a:defRPr>
            </a:lvl5pPr>
            <a:lvl6pPr marL="455338" algn="ctr" rtl="0" eaLnBrk="0" fontAlgn="base" hangingPunct="0">
              <a:lnSpc>
                <a:spcPct val="70000"/>
              </a:lnSpc>
              <a:spcBef>
                <a:spcPct val="0"/>
              </a:spcBef>
              <a:spcAft>
                <a:spcPct val="0"/>
              </a:spcAft>
              <a:defRPr kumimoji="1" sz="3600" b="1">
                <a:solidFill>
                  <a:schemeClr val="tx2"/>
                </a:solidFill>
                <a:latin typeface="Chalkboard" pitchFamily="-97" charset="0"/>
              </a:defRPr>
            </a:lvl6pPr>
            <a:lvl7pPr marL="910666" algn="ctr" rtl="0" eaLnBrk="0" fontAlgn="base" hangingPunct="0">
              <a:lnSpc>
                <a:spcPct val="70000"/>
              </a:lnSpc>
              <a:spcBef>
                <a:spcPct val="0"/>
              </a:spcBef>
              <a:spcAft>
                <a:spcPct val="0"/>
              </a:spcAft>
              <a:defRPr kumimoji="1" sz="3600" b="1">
                <a:solidFill>
                  <a:schemeClr val="tx2"/>
                </a:solidFill>
                <a:latin typeface="Chalkboard" pitchFamily="-97" charset="0"/>
              </a:defRPr>
            </a:lvl7pPr>
            <a:lvl8pPr marL="1365999" algn="ctr" rtl="0" eaLnBrk="0" fontAlgn="base" hangingPunct="0">
              <a:lnSpc>
                <a:spcPct val="70000"/>
              </a:lnSpc>
              <a:spcBef>
                <a:spcPct val="0"/>
              </a:spcBef>
              <a:spcAft>
                <a:spcPct val="0"/>
              </a:spcAft>
              <a:defRPr kumimoji="1" sz="3600" b="1">
                <a:solidFill>
                  <a:schemeClr val="tx2"/>
                </a:solidFill>
                <a:latin typeface="Chalkboard" pitchFamily="-97" charset="0"/>
              </a:defRPr>
            </a:lvl8pPr>
            <a:lvl9pPr marL="1821331" algn="ctr" rtl="0" eaLnBrk="0" fontAlgn="base" hangingPunct="0">
              <a:lnSpc>
                <a:spcPct val="70000"/>
              </a:lnSpc>
              <a:spcBef>
                <a:spcPct val="0"/>
              </a:spcBef>
              <a:spcAft>
                <a:spcPct val="0"/>
              </a:spcAft>
              <a:defRPr kumimoji="1" sz="3600" b="1">
                <a:solidFill>
                  <a:schemeClr val="tx2"/>
                </a:solidFill>
                <a:latin typeface="Chalkboard" pitchFamily="-97" charset="0"/>
              </a:defRPr>
            </a:lvl9pPr>
          </a:lstStyle>
          <a:p>
            <a:r>
              <a:rPr lang="en-US" i="0" smtClean="0"/>
              <a:t>Auger Photon Limits</a:t>
            </a:r>
            <a:endParaRPr lang="en-US" i="0" dirty="0"/>
          </a:p>
        </p:txBody>
      </p:sp>
      <p:sp>
        <p:nvSpPr>
          <p:cNvPr id="4" name="TextBox 3"/>
          <p:cNvSpPr txBox="1"/>
          <p:nvPr/>
        </p:nvSpPr>
        <p:spPr>
          <a:xfrm>
            <a:off x="16027" y="6488670"/>
            <a:ext cx="2146429" cy="369287"/>
          </a:xfrm>
          <a:prstGeom prst="rect">
            <a:avLst/>
          </a:prstGeom>
          <a:noFill/>
        </p:spPr>
        <p:txBody>
          <a:bodyPr wrap="none" lIns="91397" tIns="45698" rIns="91397" bIns="45698" rtlCol="0">
            <a:spAutoFit/>
          </a:bodyPr>
          <a:lstStyle/>
          <a:p>
            <a:r>
              <a:rPr lang="en-US" sz="1800" i="0" dirty="0">
                <a:solidFill>
                  <a:srgbClr val="FF0000"/>
                </a:solidFill>
              </a:rPr>
              <a:t>Auger </a:t>
            </a:r>
            <a:r>
              <a:rPr lang="en-US" sz="1800" i="0" dirty="0" err="1">
                <a:solidFill>
                  <a:srgbClr val="FF0000"/>
                </a:solidFill>
              </a:rPr>
              <a:t>Moriond</a:t>
            </a:r>
            <a:r>
              <a:rPr lang="en-US" sz="1800" i="0" dirty="0">
                <a:solidFill>
                  <a:srgbClr val="FF0000"/>
                </a:solidFill>
              </a:rPr>
              <a:t> 2013</a:t>
            </a:r>
          </a:p>
        </p:txBody>
      </p:sp>
      <p:sp>
        <p:nvSpPr>
          <p:cNvPr id="5" name="Rectangle 4"/>
          <p:cNvSpPr/>
          <p:nvPr/>
        </p:nvSpPr>
        <p:spPr>
          <a:xfrm>
            <a:off x="1115620" y="2924944"/>
            <a:ext cx="892943" cy="400110"/>
          </a:xfrm>
          <a:prstGeom prst="rect">
            <a:avLst/>
          </a:prstGeom>
        </p:spPr>
        <p:txBody>
          <a:bodyPr wrap="none" lIns="91397" tIns="45698" rIns="91397" bIns="45698">
            <a:spAutoFit/>
          </a:bodyPr>
          <a:lstStyle/>
          <a:p>
            <a:r>
              <a:rPr lang="en-US" sz="2000" i="0" dirty="0">
                <a:solidFill>
                  <a:srgbClr val="FF0000"/>
                </a:solidFill>
              </a:rPr>
              <a:t>Auger</a:t>
            </a:r>
            <a:endParaRPr lang="en-US" sz="2000" dirty="0"/>
          </a:p>
        </p:txBody>
      </p:sp>
    </p:spTree>
    <p:extLst>
      <p:ext uri="{BB962C8B-B14F-4D97-AF65-F5344CB8AC3E}">
        <p14:creationId xmlns:p14="http://schemas.microsoft.com/office/powerpoint/2010/main" val="38578591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ctrTitle"/>
          </p:nvPr>
        </p:nvSpPr>
        <p:spPr>
          <a:xfrm>
            <a:off x="0" y="0"/>
            <a:ext cx="9144000" cy="990600"/>
          </a:xfrm>
          <a:noFill/>
        </p:spPr>
        <p:txBody>
          <a:bodyPr/>
          <a:lstStyle/>
          <a:p>
            <a:r>
              <a:rPr lang="en-US" dirty="0" err="1" smtClean="0">
                <a:solidFill>
                  <a:srgbClr val="FFFFFF"/>
                </a:solidFill>
                <a:ea typeface="ＭＳ Ｐゴシック" pitchFamily="-107" charset="-128"/>
                <a:cs typeface="ＭＳ Ｐゴシック" pitchFamily="-107" charset="-128"/>
              </a:rPr>
              <a:t>Cosmogenic</a:t>
            </a:r>
            <a:r>
              <a:rPr lang="en-US" dirty="0" smtClean="0">
                <a:solidFill>
                  <a:srgbClr val="FFFFFF"/>
                </a:solidFill>
                <a:ea typeface="ＭＳ Ｐゴシック" pitchFamily="-107" charset="-128"/>
                <a:cs typeface="ＭＳ Ｐゴシック" pitchFamily="-107" charset="-128"/>
              </a:rPr>
              <a:t> (GZK) Neutrinos &amp; Photons</a:t>
            </a:r>
            <a:endParaRPr lang="en-US">
              <a:ea typeface="ＭＳ Ｐゴシック" pitchFamily="-108" charset="-128"/>
              <a:cs typeface="ＭＳ Ｐゴシック" pitchFamily="-108" charset="-128"/>
            </a:endParaRPr>
          </a:p>
        </p:txBody>
      </p:sp>
      <p:pic>
        <p:nvPicPr>
          <p:cNvPr id="72707" name="Picture 3"/>
          <p:cNvPicPr>
            <a:picLocks noChangeAspect="1" noChangeArrowheads="1"/>
          </p:cNvPicPr>
          <p:nvPr/>
        </p:nvPicPr>
        <p:blipFill>
          <a:blip r:embed="rId3"/>
          <a:srcRect/>
          <a:stretch>
            <a:fillRect/>
          </a:stretch>
        </p:blipFill>
        <p:spPr bwMode="auto">
          <a:xfrm>
            <a:off x="0" y="1676400"/>
            <a:ext cx="9144000" cy="4203700"/>
          </a:xfrm>
          <a:prstGeom prst="rect">
            <a:avLst/>
          </a:prstGeom>
          <a:noFill/>
          <a:ln w="9525">
            <a:noFill/>
            <a:miter lim="800000"/>
            <a:headEnd/>
            <a:tailEnd/>
          </a:ln>
        </p:spPr>
      </p:pic>
      <p:sp>
        <p:nvSpPr>
          <p:cNvPr id="8" name="Text Box 11"/>
          <p:cNvSpPr txBox="1">
            <a:spLocks noChangeArrowheads="1"/>
          </p:cNvSpPr>
          <p:nvPr/>
        </p:nvSpPr>
        <p:spPr bwMode="auto">
          <a:xfrm>
            <a:off x="2057400" y="2133600"/>
            <a:ext cx="5029200" cy="1066800"/>
          </a:xfrm>
          <a:prstGeom prst="rect">
            <a:avLst/>
          </a:prstGeom>
          <a:solidFill>
            <a:srgbClr val="CCFFCC"/>
          </a:solidFill>
          <a:ln w="9525">
            <a:solidFill>
              <a:schemeClr val="accent5">
                <a:lumMod val="50000"/>
              </a:schemeClr>
            </a:solidFill>
            <a:miter lim="800000"/>
            <a:headEnd/>
            <a:tailEnd/>
          </a:ln>
          <a:effectLst/>
        </p:spPr>
        <p:txBody>
          <a:bodyPr vert="horz" wrap="square" lIns="91606" tIns="45802" rIns="91606" bIns="45802" numCol="1" anchor="b" anchorCtr="0" compatLnSpc="1">
            <a:prstTxWarp prst="textNoShape">
              <a:avLst/>
            </a:prstTxWarp>
          </a:bodyPr>
          <a:lstStyle/>
          <a:p>
            <a:pPr lvl="0"/>
            <a:r>
              <a:rPr lang="en-US" b="1" kern="0" dirty="0" smtClean="0">
                <a:solidFill>
                  <a:srgbClr val="000090"/>
                </a:solidFill>
                <a:latin typeface="Times New Roman" pitchFamily="-65" charset="0"/>
                <a:ea typeface="+mj-ea"/>
                <a:cs typeface="+mj-cs"/>
              </a:rPr>
              <a:t> </a:t>
            </a:r>
            <a:r>
              <a:rPr lang="en-US" sz="3200" b="1" kern="0" dirty="0" err="1">
                <a:solidFill>
                  <a:srgbClr val="000090"/>
                </a:solidFill>
                <a:latin typeface="Times New Roman" pitchFamily="-65" charset="0"/>
                <a:ea typeface="+mj-ea"/>
                <a:cs typeface="+mj-cs"/>
              </a:rPr>
              <a:t>p+</a:t>
            </a:r>
            <a:r>
              <a:rPr lang="en-US" sz="3200" b="1" kern="0" dirty="0" err="1">
                <a:solidFill>
                  <a:srgbClr val="000090"/>
                </a:solidFill>
                <a:latin typeface="Times New Roman" pitchFamily="-65" charset="0"/>
                <a:ea typeface="+mj-ea"/>
                <a:cs typeface="+mj-cs"/>
                <a:sym typeface="Symbol" pitchFamily="-65" charset="2"/>
              </a:rPr>
              <a:t></a:t>
            </a:r>
            <a:r>
              <a:rPr lang="en-US" sz="3200" b="1" kern="0" baseline="-25000" dirty="0" err="1">
                <a:solidFill>
                  <a:srgbClr val="000090"/>
                </a:solidFill>
                <a:latin typeface="Times New Roman" pitchFamily="-65" charset="0"/>
                <a:ea typeface="+mj-ea"/>
                <a:cs typeface="+mj-cs"/>
                <a:sym typeface="Symbol" pitchFamily="-65" charset="2"/>
              </a:rPr>
              <a:t>cmb</a:t>
            </a:r>
            <a:r>
              <a:rPr lang="en-US" sz="3200" b="1" kern="0" dirty="0" err="1">
                <a:solidFill>
                  <a:srgbClr val="000090"/>
                </a:solidFill>
                <a:latin typeface="Times New Roman" pitchFamily="-65" charset="0"/>
                <a:ea typeface="+mj-ea"/>
                <a:cs typeface="+mj-cs"/>
                <a:sym typeface="Symbol" pitchFamily="-65" charset="2"/>
              </a:rPr>
              <a:t></a:t>
            </a:r>
            <a:r>
              <a:rPr lang="en-US" sz="3200" b="1" kern="0" dirty="0">
                <a:solidFill>
                  <a:srgbClr val="000090"/>
                </a:solidFill>
                <a:latin typeface="Times New Roman" pitchFamily="-65" charset="0"/>
                <a:ea typeface="+mj-ea"/>
                <a:cs typeface="+mj-cs"/>
                <a:sym typeface="Symbol" pitchFamily="-65" charset="2"/>
              </a:rPr>
              <a:t> </a:t>
            </a:r>
            <a:r>
              <a:rPr lang="en-US" sz="3200" b="1" kern="0" dirty="0" err="1">
                <a:solidFill>
                  <a:srgbClr val="000090"/>
                </a:solidFill>
                <a:latin typeface="Times New Roman" pitchFamily="-65" charset="0"/>
                <a:ea typeface="+mj-ea"/>
                <a:cs typeface="+mj-cs"/>
                <a:sym typeface="Symbol" pitchFamily="-65" charset="2"/>
              </a:rPr>
              <a:t></a:t>
            </a:r>
            <a:r>
              <a:rPr lang="en-US" sz="3200" b="1" kern="0" baseline="30000" dirty="0">
                <a:solidFill>
                  <a:srgbClr val="000090"/>
                </a:solidFill>
                <a:latin typeface="Times New Roman" pitchFamily="-65" charset="0"/>
                <a:ea typeface="+mj-ea"/>
                <a:cs typeface="+mj-cs"/>
                <a:sym typeface="Symbol" pitchFamily="-65" charset="2"/>
              </a:rPr>
              <a:t>+</a:t>
            </a:r>
            <a:r>
              <a:rPr lang="en-US" sz="3200" b="1" kern="0" dirty="0">
                <a:solidFill>
                  <a:srgbClr val="000090"/>
                </a:solidFill>
                <a:latin typeface="Times New Roman" pitchFamily="-65" charset="0"/>
                <a:ea typeface="+mj-ea"/>
                <a:cs typeface="+mj-cs"/>
                <a:sym typeface="Symbol" pitchFamily="-65" charset="2"/>
              </a:rPr>
              <a:t> </a:t>
            </a:r>
            <a:r>
              <a:rPr lang="en-US" sz="3200" b="1" kern="0" dirty="0" err="1">
                <a:solidFill>
                  <a:srgbClr val="000090"/>
                </a:solidFill>
                <a:latin typeface="Times New Roman" pitchFamily="-65" charset="0"/>
                <a:ea typeface="+mj-ea"/>
                <a:cs typeface="+mj-cs"/>
                <a:sym typeface="Symbol" pitchFamily="-65" charset="2"/>
              </a:rPr>
              <a:t></a:t>
            </a:r>
            <a:r>
              <a:rPr lang="en-US" sz="3200" b="1" kern="0" dirty="0">
                <a:solidFill>
                  <a:srgbClr val="000090"/>
                </a:solidFill>
                <a:latin typeface="Times New Roman" pitchFamily="-65" charset="0"/>
                <a:ea typeface="+mj-ea"/>
                <a:cs typeface="+mj-cs"/>
                <a:sym typeface="Symbol" pitchFamily="-65" charset="2"/>
              </a:rPr>
              <a:t> </a:t>
            </a:r>
            <a:r>
              <a:rPr lang="en-US" sz="3200" b="1" kern="0" dirty="0" err="1">
                <a:solidFill>
                  <a:srgbClr val="000090"/>
                </a:solidFill>
                <a:latin typeface="Times New Roman" pitchFamily="-65" charset="0"/>
                <a:ea typeface="+mj-ea"/>
                <a:cs typeface="+mj-cs"/>
                <a:sym typeface="Symbol" pitchFamily="-65" charset="2"/>
              </a:rPr>
              <a:t>p</a:t>
            </a:r>
            <a:r>
              <a:rPr lang="en-US" sz="3200" b="1" kern="0" dirty="0">
                <a:solidFill>
                  <a:srgbClr val="000090"/>
                </a:solidFill>
                <a:latin typeface="Times New Roman" pitchFamily="-65" charset="0"/>
                <a:ea typeface="+mj-ea"/>
                <a:cs typeface="+mj-cs"/>
                <a:sym typeface="Symbol" pitchFamily="-65" charset="2"/>
              </a:rPr>
              <a:t> + </a:t>
            </a:r>
            <a:r>
              <a:rPr lang="en-US" sz="3200" b="1" kern="0" baseline="30000" dirty="0">
                <a:solidFill>
                  <a:srgbClr val="000090"/>
                </a:solidFill>
                <a:latin typeface="Times New Roman" pitchFamily="-65" charset="0"/>
                <a:ea typeface="+mj-ea"/>
                <a:cs typeface="+mj-cs"/>
                <a:sym typeface="Symbol" pitchFamily="-65" charset="2"/>
              </a:rPr>
              <a:t>0 </a:t>
            </a:r>
            <a:r>
              <a:rPr lang="en-US" sz="3200" kern="0" dirty="0" err="1">
                <a:solidFill>
                  <a:srgbClr val="0000FF"/>
                </a:solidFill>
                <a:latin typeface="Times New Roman" pitchFamily="-65" charset="0"/>
                <a:sym typeface="Symbol" pitchFamily="-65" charset="2"/>
              </a:rPr>
              <a:t></a:t>
            </a:r>
            <a:r>
              <a:rPr lang="en-US" sz="3200" kern="0" dirty="0">
                <a:solidFill>
                  <a:srgbClr val="0000FF"/>
                </a:solidFill>
                <a:latin typeface="Times New Roman" pitchFamily="-65" charset="0"/>
                <a:sym typeface="Symbol" pitchFamily="-65" charset="2"/>
              </a:rPr>
              <a:t> </a:t>
            </a:r>
            <a:r>
              <a:rPr lang="en-US" sz="3200" kern="0" dirty="0" err="1">
                <a:solidFill>
                  <a:srgbClr val="0000FF"/>
                </a:solidFill>
                <a:latin typeface="Times New Roman" pitchFamily="-65" charset="0"/>
                <a:sym typeface="Symbol" pitchFamily="-65" charset="2"/>
              </a:rPr>
              <a:t>γγ</a:t>
            </a:r>
            <a:r>
              <a:rPr lang="en-US" sz="3200" b="1" kern="0" baseline="30000" dirty="0">
                <a:solidFill>
                  <a:srgbClr val="000090"/>
                </a:solidFill>
                <a:latin typeface="Times New Roman" pitchFamily="-65" charset="0"/>
                <a:ea typeface="+mj-ea"/>
                <a:cs typeface="+mj-cs"/>
                <a:sym typeface="Symbol" pitchFamily="-65" charset="2"/>
              </a:rPr>
              <a:t/>
            </a:r>
            <a:br>
              <a:rPr lang="en-US" sz="3200" b="1" kern="0" baseline="30000" dirty="0">
                <a:solidFill>
                  <a:srgbClr val="000090"/>
                </a:solidFill>
                <a:latin typeface="Times New Roman" pitchFamily="-65" charset="0"/>
                <a:ea typeface="+mj-ea"/>
                <a:cs typeface="+mj-cs"/>
                <a:sym typeface="Symbol" pitchFamily="-65" charset="2"/>
              </a:rPr>
            </a:br>
            <a:r>
              <a:rPr lang="en-US" sz="3200" b="1" kern="0" baseline="30000" dirty="0">
                <a:solidFill>
                  <a:srgbClr val="000090"/>
                </a:solidFill>
                <a:latin typeface="Times New Roman" pitchFamily="-65" charset="0"/>
                <a:ea typeface="+mj-ea"/>
                <a:cs typeface="+mj-cs"/>
                <a:sym typeface="Symbol" pitchFamily="-65" charset="2"/>
              </a:rPr>
              <a:t>	</a:t>
            </a:r>
            <a:r>
              <a:rPr lang="en-US" sz="3200" b="1" kern="0" dirty="0">
                <a:solidFill>
                  <a:srgbClr val="000090"/>
                </a:solidFill>
                <a:latin typeface="Times New Roman" pitchFamily="-65" charset="0"/>
                <a:ea typeface="+mj-ea"/>
                <a:cs typeface="+mj-cs"/>
                <a:sym typeface="Symbol" pitchFamily="-65" charset="2"/>
              </a:rPr>
              <a:t>            </a:t>
            </a:r>
            <a:r>
              <a:rPr lang="en-US" sz="3200" b="1" kern="0" dirty="0" err="1">
                <a:solidFill>
                  <a:srgbClr val="000090"/>
                </a:solidFill>
                <a:latin typeface="Times New Roman" pitchFamily="-65" charset="0"/>
                <a:ea typeface="+mj-ea"/>
                <a:cs typeface="+mj-cs"/>
                <a:sym typeface="Symbol" pitchFamily="-65" charset="2"/>
              </a:rPr>
              <a:t></a:t>
            </a:r>
            <a:r>
              <a:rPr lang="en-US" sz="3200" b="1" kern="0" dirty="0">
                <a:solidFill>
                  <a:srgbClr val="000090"/>
                </a:solidFill>
                <a:latin typeface="Times New Roman" pitchFamily="-65" charset="0"/>
                <a:ea typeface="+mj-ea"/>
                <a:cs typeface="+mj-cs"/>
                <a:sym typeface="Symbol" pitchFamily="-65" charset="2"/>
              </a:rPr>
              <a:t> </a:t>
            </a:r>
            <a:r>
              <a:rPr lang="en-US" sz="3200" b="1" kern="0" dirty="0" err="1">
                <a:solidFill>
                  <a:srgbClr val="000090"/>
                </a:solidFill>
                <a:latin typeface="Times New Roman" pitchFamily="-65" charset="0"/>
                <a:ea typeface="+mj-ea"/>
                <a:cs typeface="+mj-cs"/>
                <a:sym typeface="Symbol" pitchFamily="-65" charset="2"/>
              </a:rPr>
              <a:t>n</a:t>
            </a:r>
            <a:r>
              <a:rPr lang="en-US" sz="3200" b="1" kern="0" dirty="0">
                <a:solidFill>
                  <a:srgbClr val="000090"/>
                </a:solidFill>
                <a:latin typeface="Times New Roman" pitchFamily="-65" charset="0"/>
                <a:ea typeface="+mj-ea"/>
                <a:cs typeface="+mj-cs"/>
                <a:sym typeface="Symbol" pitchFamily="-65" charset="2"/>
              </a:rPr>
              <a:t> + </a:t>
            </a:r>
            <a:r>
              <a:rPr lang="en-US" sz="3200" b="1" kern="0" dirty="0" err="1">
                <a:solidFill>
                  <a:srgbClr val="000090"/>
                </a:solidFill>
                <a:latin typeface="Times New Roman" pitchFamily="-65" charset="0"/>
                <a:ea typeface="+mj-ea"/>
                <a:cs typeface="+mj-cs"/>
                <a:sym typeface="Symbol" pitchFamily="-65" charset="2"/>
              </a:rPr>
              <a:t></a:t>
            </a:r>
            <a:r>
              <a:rPr lang="en-US" sz="3200" b="1" kern="0" dirty="0">
                <a:solidFill>
                  <a:srgbClr val="000090"/>
                </a:solidFill>
                <a:latin typeface="Times New Roman" pitchFamily="-65" charset="0"/>
                <a:ea typeface="+mj-ea"/>
                <a:cs typeface="+mj-cs"/>
                <a:sym typeface="Symbol" pitchFamily="-65" charset="2"/>
              </a:rPr>
              <a:t> </a:t>
            </a:r>
            <a:r>
              <a:rPr lang="en-US" sz="3200" b="1" kern="0" baseline="30000" dirty="0">
                <a:solidFill>
                  <a:srgbClr val="000090"/>
                </a:solidFill>
                <a:latin typeface="Times New Roman" pitchFamily="-65" charset="0"/>
                <a:ea typeface="+mj-ea"/>
                <a:cs typeface="+mj-cs"/>
                <a:sym typeface="Symbol" pitchFamily="-65" charset="2"/>
              </a:rPr>
              <a:t>+</a:t>
            </a:r>
            <a:r>
              <a:rPr lang="en-US" sz="3200" b="1" kern="0" baseline="30000" dirty="0">
                <a:solidFill>
                  <a:srgbClr val="003399"/>
                </a:solidFill>
                <a:latin typeface="Times New Roman" pitchFamily="-65" charset="0"/>
                <a:ea typeface="+mj-ea"/>
                <a:cs typeface="+mj-cs"/>
                <a:sym typeface="Symbol" pitchFamily="-65" charset="2"/>
              </a:rPr>
              <a:t>	</a:t>
            </a:r>
            <a:endParaRPr lang="en-US" sz="2800" kern="0" baseline="-25000" dirty="0">
              <a:solidFill>
                <a:srgbClr val="FFFF00"/>
              </a:solidFill>
              <a:latin typeface="Times New Roman" pitchFamily="-65" charset="0"/>
              <a:ea typeface="+mj-ea"/>
              <a:cs typeface="+mj-cs"/>
              <a:sym typeface="Symbol" pitchFamily="-65" charset="2"/>
            </a:endParaRPr>
          </a:p>
        </p:txBody>
      </p:sp>
      <p:sp>
        <p:nvSpPr>
          <p:cNvPr id="9" name="Text Box 11"/>
          <p:cNvSpPr txBox="1">
            <a:spLocks noChangeArrowheads="1"/>
          </p:cNvSpPr>
          <p:nvPr/>
        </p:nvSpPr>
        <p:spPr bwMode="auto">
          <a:xfrm>
            <a:off x="2133600" y="3581400"/>
            <a:ext cx="4724400" cy="1752600"/>
          </a:xfrm>
          <a:prstGeom prst="rect">
            <a:avLst/>
          </a:prstGeom>
          <a:solidFill>
            <a:srgbClr val="CCFFCC"/>
          </a:solidFill>
          <a:ln w="9525">
            <a:solidFill>
              <a:srgbClr val="FF0000"/>
            </a:solidFill>
            <a:miter lim="800000"/>
            <a:headEnd/>
            <a:tailEnd/>
          </a:ln>
          <a:effectLst/>
        </p:spPr>
        <p:txBody>
          <a:bodyPr vert="horz" wrap="square" lIns="91606" tIns="45802" rIns="91606" bIns="45802" numCol="1" anchor="b" anchorCtr="0" compatLnSpc="1">
            <a:prstTxWarp prst="textNoShape">
              <a:avLst/>
            </a:prstTxWarp>
          </a:bodyPr>
          <a:lstStyle/>
          <a:p>
            <a:pPr lvl="0"/>
            <a:r>
              <a:rPr lang="en-US" sz="3200" kern="0" dirty="0" err="1">
                <a:solidFill>
                  <a:srgbClr val="FF0000"/>
                </a:solidFill>
                <a:latin typeface="Times New Roman" pitchFamily="-65" charset="0"/>
                <a:ea typeface="+mj-ea"/>
                <a:cs typeface="+mj-cs"/>
              </a:rPr>
              <a:t>n</a:t>
            </a:r>
            <a:r>
              <a:rPr lang="en-US" sz="3200" kern="0" dirty="0">
                <a:solidFill>
                  <a:srgbClr val="FF0000"/>
                </a:solidFill>
                <a:latin typeface="Times New Roman" pitchFamily="-65" charset="0"/>
                <a:ea typeface="+mj-ea"/>
                <a:cs typeface="+mj-cs"/>
              </a:rPr>
              <a:t> </a:t>
            </a:r>
            <a:r>
              <a:rPr lang="en-US" sz="3200" kern="0" dirty="0" err="1">
                <a:solidFill>
                  <a:srgbClr val="FF0000"/>
                </a:solidFill>
                <a:latin typeface="Times New Roman" pitchFamily="-65" charset="0"/>
                <a:ea typeface="+mj-ea"/>
                <a:cs typeface="+mj-cs"/>
                <a:sym typeface="Symbol" pitchFamily="-65" charset="2"/>
              </a:rPr>
              <a:t></a:t>
            </a:r>
            <a:r>
              <a:rPr lang="en-US" sz="3200" kern="0" dirty="0">
                <a:solidFill>
                  <a:srgbClr val="FF0000"/>
                </a:solidFill>
                <a:latin typeface="Times New Roman" pitchFamily="-65" charset="0"/>
                <a:ea typeface="+mj-ea"/>
                <a:cs typeface="+mj-cs"/>
              </a:rPr>
              <a:t>  </a:t>
            </a:r>
            <a:r>
              <a:rPr lang="en-US" sz="3200" kern="0" dirty="0" err="1">
                <a:solidFill>
                  <a:srgbClr val="FF0000"/>
                </a:solidFill>
                <a:latin typeface="Times New Roman" pitchFamily="-65" charset="0"/>
                <a:ea typeface="+mj-ea"/>
                <a:cs typeface="+mj-cs"/>
              </a:rPr>
              <a:t>p</a:t>
            </a:r>
            <a:r>
              <a:rPr lang="en-US" sz="3200" kern="0" dirty="0">
                <a:solidFill>
                  <a:srgbClr val="FF0000"/>
                </a:solidFill>
                <a:latin typeface="Times New Roman" pitchFamily="-65" charset="0"/>
                <a:ea typeface="+mj-ea"/>
                <a:cs typeface="+mj-cs"/>
              </a:rPr>
              <a:t> + </a:t>
            </a:r>
            <a:r>
              <a:rPr lang="en-US" sz="3200" kern="0" dirty="0" err="1">
                <a:solidFill>
                  <a:srgbClr val="FF0000"/>
                </a:solidFill>
                <a:latin typeface="Times New Roman" pitchFamily="-65" charset="0"/>
                <a:ea typeface="+mj-ea"/>
                <a:cs typeface="+mj-cs"/>
              </a:rPr>
              <a:t>e</a:t>
            </a:r>
            <a:r>
              <a:rPr lang="en-US" sz="3200" kern="0" baseline="30000" dirty="0">
                <a:solidFill>
                  <a:srgbClr val="FF0000"/>
                </a:solidFill>
                <a:latin typeface="Times New Roman" pitchFamily="-65" charset="0"/>
                <a:ea typeface="+mj-ea"/>
                <a:cs typeface="+mj-cs"/>
              </a:rPr>
              <a:t>-</a:t>
            </a:r>
            <a:r>
              <a:rPr lang="en-US" sz="3200" kern="0" dirty="0">
                <a:solidFill>
                  <a:srgbClr val="FF0000"/>
                </a:solidFill>
                <a:latin typeface="Times New Roman" pitchFamily="-65" charset="0"/>
                <a:ea typeface="+mj-ea"/>
                <a:cs typeface="+mj-cs"/>
              </a:rPr>
              <a:t> + </a:t>
            </a:r>
            <a:r>
              <a:rPr lang="en-US" sz="3200" kern="0" dirty="0" err="1">
                <a:solidFill>
                  <a:srgbClr val="FF0000"/>
                </a:solidFill>
                <a:latin typeface="Times New Roman" pitchFamily="-65" charset="0"/>
                <a:ea typeface="+mj-ea"/>
                <a:cs typeface="+mj-cs"/>
                <a:sym typeface="Symbol" pitchFamily="-65" charset="2"/>
              </a:rPr>
              <a:t></a:t>
            </a:r>
            <a:r>
              <a:rPr lang="en-US" sz="3200" kern="0" baseline="-25000" dirty="0" err="1">
                <a:solidFill>
                  <a:srgbClr val="FF0000"/>
                </a:solidFill>
                <a:latin typeface="Times New Roman" pitchFamily="-65" charset="0"/>
                <a:ea typeface="+mj-ea"/>
                <a:cs typeface="+mj-cs"/>
                <a:sym typeface="Symbol" pitchFamily="-65" charset="2"/>
              </a:rPr>
              <a:t>e</a:t>
            </a:r>
            <a:r>
              <a:rPr lang="en-US" sz="3200" kern="0" dirty="0">
                <a:solidFill>
                  <a:srgbClr val="FF0000"/>
                </a:solidFill>
                <a:latin typeface="Times New Roman" pitchFamily="-65" charset="0"/>
                <a:ea typeface="+mj-ea"/>
                <a:cs typeface="+mj-cs"/>
                <a:sym typeface="Symbol" pitchFamily="-65" charset="2"/>
              </a:rPr>
              <a:t> </a:t>
            </a:r>
            <a:br>
              <a:rPr lang="en-US" sz="3200" kern="0" dirty="0">
                <a:solidFill>
                  <a:srgbClr val="FF0000"/>
                </a:solidFill>
                <a:latin typeface="Times New Roman" pitchFamily="-65" charset="0"/>
                <a:ea typeface="+mj-ea"/>
                <a:cs typeface="+mj-cs"/>
                <a:sym typeface="Symbol" pitchFamily="-65" charset="2"/>
              </a:rPr>
            </a:br>
            <a:r>
              <a:rPr lang="en-US" sz="3200" kern="0" dirty="0">
                <a:solidFill>
                  <a:srgbClr val="FF0000"/>
                </a:solidFill>
                <a:latin typeface="Times New Roman" pitchFamily="-65" charset="0"/>
                <a:ea typeface="+mj-ea"/>
                <a:cs typeface="+mj-cs"/>
                <a:sym typeface="Symbol" pitchFamily="-65" charset="2"/>
              </a:rPr>
              <a:t>   	 </a:t>
            </a:r>
            <a:r>
              <a:rPr lang="en-US" sz="3200" kern="0" dirty="0" err="1">
                <a:solidFill>
                  <a:srgbClr val="FF0000"/>
                </a:solidFill>
                <a:latin typeface="Times New Roman" pitchFamily="-65" charset="0"/>
                <a:ea typeface="+mj-ea"/>
                <a:cs typeface="+mj-cs"/>
                <a:sym typeface="Symbol" pitchFamily="-65" charset="2"/>
              </a:rPr>
              <a:t></a:t>
            </a:r>
            <a:r>
              <a:rPr lang="en-US" sz="3200" kern="0" baseline="30000" dirty="0">
                <a:solidFill>
                  <a:srgbClr val="FF0000"/>
                </a:solidFill>
                <a:latin typeface="Times New Roman" pitchFamily="-65" charset="0"/>
                <a:ea typeface="+mj-ea"/>
                <a:cs typeface="+mj-cs"/>
                <a:sym typeface="Symbol" pitchFamily="-65" charset="2"/>
              </a:rPr>
              <a:t>+</a:t>
            </a:r>
            <a:r>
              <a:rPr lang="en-US" sz="3200" kern="0" dirty="0">
                <a:solidFill>
                  <a:srgbClr val="FF0000"/>
                </a:solidFill>
                <a:latin typeface="Times New Roman" pitchFamily="-65" charset="0"/>
                <a:ea typeface="+mj-ea"/>
                <a:cs typeface="+mj-cs"/>
                <a:sym typeface="Symbol" pitchFamily="-65" charset="2"/>
              </a:rPr>
              <a:t> </a:t>
            </a:r>
            <a:r>
              <a:rPr lang="en-US" sz="3200" kern="0" dirty="0" err="1">
                <a:solidFill>
                  <a:srgbClr val="FF0000"/>
                </a:solidFill>
                <a:latin typeface="Times New Roman" pitchFamily="-65" charset="0"/>
                <a:ea typeface="+mj-ea"/>
                <a:cs typeface="+mj-cs"/>
                <a:sym typeface="Symbol" pitchFamily="-65" charset="2"/>
              </a:rPr>
              <a:t></a:t>
            </a:r>
            <a:r>
              <a:rPr lang="en-US" sz="3200" kern="0" dirty="0">
                <a:solidFill>
                  <a:srgbClr val="FF0000"/>
                </a:solidFill>
                <a:latin typeface="Times New Roman" pitchFamily="-65" charset="0"/>
                <a:ea typeface="+mj-ea"/>
                <a:cs typeface="+mj-cs"/>
                <a:sym typeface="Symbol" pitchFamily="-65" charset="2"/>
              </a:rPr>
              <a:t>  </a:t>
            </a:r>
            <a:r>
              <a:rPr lang="en-US" sz="3200" kern="0" dirty="0" err="1">
                <a:solidFill>
                  <a:srgbClr val="FF0000"/>
                </a:solidFill>
                <a:latin typeface="Times New Roman" pitchFamily="-65" charset="0"/>
                <a:ea typeface="+mj-ea"/>
                <a:cs typeface="+mj-cs"/>
                <a:sym typeface="Symbol" pitchFamily="-65" charset="2"/>
              </a:rPr>
              <a:t></a:t>
            </a:r>
            <a:r>
              <a:rPr lang="en-US" sz="3200" kern="0" baseline="30000" dirty="0">
                <a:solidFill>
                  <a:srgbClr val="FF0000"/>
                </a:solidFill>
                <a:latin typeface="Times New Roman" pitchFamily="-65" charset="0"/>
                <a:ea typeface="+mj-ea"/>
                <a:cs typeface="+mj-cs"/>
                <a:sym typeface="Symbol" pitchFamily="-65" charset="2"/>
              </a:rPr>
              <a:t>+</a:t>
            </a:r>
            <a:r>
              <a:rPr lang="en-US" sz="3200" kern="0" dirty="0">
                <a:solidFill>
                  <a:srgbClr val="FF0000"/>
                </a:solidFill>
                <a:latin typeface="Times New Roman" pitchFamily="-65" charset="0"/>
                <a:ea typeface="+mj-ea"/>
                <a:cs typeface="+mj-cs"/>
                <a:sym typeface="Symbol" pitchFamily="-65" charset="2"/>
              </a:rPr>
              <a:t>  + </a:t>
            </a:r>
            <a:r>
              <a:rPr lang="en-US" sz="3200" kern="0" dirty="0" err="1">
                <a:solidFill>
                  <a:srgbClr val="FF0000"/>
                </a:solidFill>
                <a:latin typeface="Times New Roman" pitchFamily="-65" charset="0"/>
                <a:ea typeface="+mj-ea"/>
                <a:cs typeface="+mj-cs"/>
                <a:sym typeface="Symbol" pitchFamily="-65" charset="2"/>
              </a:rPr>
              <a:t></a:t>
            </a:r>
            <a:r>
              <a:rPr lang="en-US" sz="3200" kern="0" baseline="-25000" dirty="0" err="1">
                <a:solidFill>
                  <a:srgbClr val="FF0000"/>
                </a:solidFill>
                <a:latin typeface="Times New Roman" pitchFamily="-65" charset="0"/>
                <a:ea typeface="+mj-ea"/>
                <a:cs typeface="+mj-cs"/>
                <a:sym typeface="Symbol" pitchFamily="-65" charset="2"/>
              </a:rPr>
              <a:t></a:t>
            </a:r>
            <a:r>
              <a:rPr lang="en-US" sz="3200" kern="0" baseline="-25000" dirty="0">
                <a:solidFill>
                  <a:srgbClr val="FF0000"/>
                </a:solidFill>
                <a:latin typeface="Times New Roman" pitchFamily="-65" charset="0"/>
                <a:ea typeface="+mj-ea"/>
                <a:cs typeface="+mj-cs"/>
                <a:sym typeface="Symbol" pitchFamily="-65" charset="2"/>
              </a:rPr>
              <a:t/>
            </a:r>
            <a:br>
              <a:rPr lang="en-US" sz="3200" kern="0" baseline="-25000" dirty="0">
                <a:solidFill>
                  <a:srgbClr val="FF0000"/>
                </a:solidFill>
                <a:latin typeface="Times New Roman" pitchFamily="-65" charset="0"/>
                <a:ea typeface="+mj-ea"/>
                <a:cs typeface="+mj-cs"/>
                <a:sym typeface="Symbol" pitchFamily="-65" charset="2"/>
              </a:rPr>
            </a:br>
            <a:r>
              <a:rPr lang="en-US" sz="3200" kern="0" dirty="0">
                <a:solidFill>
                  <a:srgbClr val="FF0000"/>
                </a:solidFill>
                <a:latin typeface="Times New Roman" pitchFamily="-65" charset="0"/>
                <a:ea typeface="+mj-ea"/>
                <a:cs typeface="+mj-cs"/>
                <a:sym typeface="Symbol" pitchFamily="-65" charset="2"/>
              </a:rPr>
              <a:t>   	    </a:t>
            </a:r>
            <a:r>
              <a:rPr lang="en-US" sz="3200" kern="0" dirty="0" err="1">
                <a:solidFill>
                  <a:srgbClr val="FF0000"/>
                </a:solidFill>
                <a:latin typeface="Times New Roman" pitchFamily="-65" charset="0"/>
                <a:ea typeface="+mj-ea"/>
                <a:cs typeface="+mj-cs"/>
                <a:sym typeface="Symbol" pitchFamily="-65" charset="2"/>
              </a:rPr>
              <a:t></a:t>
            </a:r>
            <a:r>
              <a:rPr lang="en-US" sz="3200" kern="0" dirty="0">
                <a:solidFill>
                  <a:srgbClr val="FF0000"/>
                </a:solidFill>
                <a:latin typeface="Times New Roman" pitchFamily="-65" charset="0"/>
                <a:ea typeface="+mj-ea"/>
                <a:cs typeface="+mj-cs"/>
                <a:sym typeface="Symbol" pitchFamily="-65" charset="2"/>
              </a:rPr>
              <a:t> </a:t>
            </a:r>
            <a:r>
              <a:rPr lang="en-US" sz="3200" kern="0" baseline="30000" dirty="0">
                <a:solidFill>
                  <a:srgbClr val="FF0000"/>
                </a:solidFill>
                <a:latin typeface="Times New Roman" pitchFamily="-65" charset="0"/>
                <a:ea typeface="+mj-ea"/>
                <a:cs typeface="+mj-cs"/>
                <a:sym typeface="Symbol" pitchFamily="-65" charset="2"/>
              </a:rPr>
              <a:t>+</a:t>
            </a:r>
            <a:r>
              <a:rPr lang="en-US" sz="3200" kern="0" dirty="0">
                <a:solidFill>
                  <a:srgbClr val="FF0000"/>
                </a:solidFill>
                <a:latin typeface="Times New Roman" pitchFamily="-65" charset="0"/>
                <a:ea typeface="+mj-ea"/>
                <a:cs typeface="+mj-cs"/>
                <a:sym typeface="Symbol" pitchFamily="-65" charset="2"/>
              </a:rPr>
              <a:t> </a:t>
            </a:r>
            <a:r>
              <a:rPr lang="en-US" sz="3200" kern="0" dirty="0" err="1">
                <a:solidFill>
                  <a:srgbClr val="FF0000"/>
                </a:solidFill>
                <a:latin typeface="Times New Roman" pitchFamily="-65" charset="0"/>
                <a:ea typeface="+mj-ea"/>
                <a:cs typeface="+mj-cs"/>
                <a:sym typeface="Symbol" pitchFamily="-65" charset="2"/>
              </a:rPr>
              <a:t></a:t>
            </a:r>
            <a:r>
              <a:rPr lang="en-US" sz="3200" kern="0" dirty="0">
                <a:solidFill>
                  <a:srgbClr val="FF0000"/>
                </a:solidFill>
                <a:latin typeface="Times New Roman" pitchFamily="-65" charset="0"/>
                <a:ea typeface="+mj-ea"/>
                <a:cs typeface="+mj-cs"/>
                <a:sym typeface="Symbol" pitchFamily="-65" charset="2"/>
              </a:rPr>
              <a:t> </a:t>
            </a:r>
            <a:r>
              <a:rPr lang="en-US" sz="3200" kern="0" dirty="0" err="1">
                <a:solidFill>
                  <a:srgbClr val="FF0000"/>
                </a:solidFill>
                <a:latin typeface="Times New Roman" pitchFamily="-65" charset="0"/>
                <a:ea typeface="+mj-ea"/>
                <a:cs typeface="+mj-cs"/>
              </a:rPr>
              <a:t>e</a:t>
            </a:r>
            <a:r>
              <a:rPr lang="en-US" sz="3200" kern="0" baseline="30000" dirty="0">
                <a:solidFill>
                  <a:srgbClr val="FF0000"/>
                </a:solidFill>
                <a:latin typeface="Times New Roman" pitchFamily="-65" charset="0"/>
                <a:ea typeface="+mj-ea"/>
                <a:cs typeface="+mj-cs"/>
                <a:sym typeface="Symbol" pitchFamily="-65" charset="2"/>
              </a:rPr>
              <a:t>+</a:t>
            </a:r>
            <a:r>
              <a:rPr lang="en-US" sz="3200" kern="0" dirty="0">
                <a:solidFill>
                  <a:srgbClr val="FF0000"/>
                </a:solidFill>
                <a:latin typeface="Times New Roman" pitchFamily="-65" charset="0"/>
                <a:ea typeface="+mj-ea"/>
                <a:cs typeface="+mj-cs"/>
              </a:rPr>
              <a:t> + </a:t>
            </a:r>
            <a:r>
              <a:rPr lang="en-US" sz="3200" kern="0" dirty="0" err="1">
                <a:solidFill>
                  <a:srgbClr val="FF0000"/>
                </a:solidFill>
                <a:latin typeface="Times New Roman" pitchFamily="-65" charset="0"/>
                <a:ea typeface="+mj-ea"/>
                <a:cs typeface="+mj-cs"/>
                <a:sym typeface="Symbol" pitchFamily="-65" charset="2"/>
              </a:rPr>
              <a:t></a:t>
            </a:r>
            <a:r>
              <a:rPr lang="en-US" sz="3200" kern="0" baseline="-25000" dirty="0" err="1">
                <a:solidFill>
                  <a:srgbClr val="FF0000"/>
                </a:solidFill>
                <a:latin typeface="Times New Roman" pitchFamily="-65" charset="0"/>
                <a:ea typeface="+mj-ea"/>
                <a:cs typeface="+mj-cs"/>
                <a:sym typeface="Symbol" pitchFamily="-65" charset="2"/>
              </a:rPr>
              <a:t>e</a:t>
            </a:r>
            <a:r>
              <a:rPr lang="en-US" sz="3200" kern="0" dirty="0">
                <a:solidFill>
                  <a:srgbClr val="FF0000"/>
                </a:solidFill>
                <a:latin typeface="Times New Roman" pitchFamily="-65" charset="0"/>
                <a:ea typeface="+mj-ea"/>
                <a:cs typeface="+mj-cs"/>
                <a:sym typeface="Symbol" pitchFamily="-65" charset="2"/>
              </a:rPr>
              <a:t> +</a:t>
            </a:r>
            <a:r>
              <a:rPr lang="en-US" sz="3200" kern="0" dirty="0" err="1">
                <a:solidFill>
                  <a:srgbClr val="FF0000"/>
                </a:solidFill>
                <a:latin typeface="Times New Roman" pitchFamily="-65" charset="0"/>
                <a:ea typeface="+mj-ea"/>
                <a:cs typeface="+mj-cs"/>
                <a:sym typeface="Symbol" pitchFamily="-65" charset="2"/>
              </a:rPr>
              <a:t></a:t>
            </a:r>
            <a:r>
              <a:rPr lang="en-US" sz="3200" kern="0" baseline="-25000" dirty="0" err="1">
                <a:solidFill>
                  <a:srgbClr val="FF0000"/>
                </a:solidFill>
                <a:latin typeface="Times New Roman" pitchFamily="-65" charset="0"/>
                <a:ea typeface="+mj-ea"/>
                <a:cs typeface="+mj-cs"/>
                <a:sym typeface="Symbol" pitchFamily="-65" charset="2"/>
              </a:rPr>
              <a:t></a:t>
            </a:r>
            <a:r>
              <a:rPr lang="en-US" sz="2800" kern="0" baseline="-25000" dirty="0">
                <a:solidFill>
                  <a:srgbClr val="FF0000"/>
                </a:solidFill>
                <a:latin typeface="Times New Roman" pitchFamily="-65" charset="0"/>
                <a:ea typeface="+mj-ea"/>
                <a:cs typeface="+mj-cs"/>
                <a:sym typeface="Symbol" pitchFamily="-65" charset="2"/>
              </a:rPr>
              <a:t/>
            </a:r>
            <a:br>
              <a:rPr lang="en-US" sz="2800" kern="0" baseline="-25000" dirty="0">
                <a:solidFill>
                  <a:srgbClr val="FF0000"/>
                </a:solidFill>
                <a:latin typeface="Times New Roman" pitchFamily="-65" charset="0"/>
                <a:ea typeface="+mj-ea"/>
                <a:cs typeface="+mj-cs"/>
                <a:sym typeface="Symbol" pitchFamily="-65" charset="2"/>
              </a:rPr>
            </a:br>
            <a:endParaRPr lang="en-US" sz="2800" kern="0" baseline="-25000" dirty="0">
              <a:solidFill>
                <a:srgbClr val="FFFF00"/>
              </a:solidFill>
              <a:latin typeface="Times New Roman" pitchFamily="-65" charset="0"/>
              <a:ea typeface="+mj-ea"/>
              <a:cs typeface="+mj-cs"/>
              <a:sym typeface="Symbol" pitchFamily="-65" charset="2"/>
            </a:endParaRPr>
          </a:p>
        </p:txBody>
      </p:sp>
      <p:sp>
        <p:nvSpPr>
          <p:cNvPr id="10" name="Oval 9"/>
          <p:cNvSpPr/>
          <p:nvPr/>
        </p:nvSpPr>
        <p:spPr bwMode="auto">
          <a:xfrm>
            <a:off x="6172200" y="2209800"/>
            <a:ext cx="838200" cy="685800"/>
          </a:xfrm>
          <a:prstGeom prst="ellipse">
            <a:avLst/>
          </a:prstGeom>
          <a:solidFill>
            <a:schemeClr val="accent1">
              <a:alpha val="16000"/>
            </a:schemeClr>
          </a:solidFill>
          <a:ln w="12700" cap="flat" cmpd="sng" algn="ctr">
            <a:solidFill>
              <a:schemeClr val="tx1"/>
            </a:solidFill>
            <a:prstDash val="solid"/>
            <a:round/>
            <a:headEnd type="none" w="med" len="med"/>
            <a:tailEnd type="none" w="med" len="med"/>
          </a:ln>
          <a:effectLst/>
        </p:spPr>
        <p:txBody>
          <a:bodyPr vert="horz" wrap="none" lIns="90026" tIns="44222" rIns="90026" bIns="44222" numCol="1" rtlCol="0" anchor="ctr" anchorCtr="0" compatLnSpc="1">
            <a:prstTxWarp prst="textNoShape">
              <a:avLst/>
            </a:prstTxWarp>
          </a:bodyPr>
          <a:lstStyle/>
          <a:p>
            <a:pPr defTabSz="909709"/>
            <a:endParaRPr kumimoji="0" lang="en-US" sz="2000" b="1" i="0">
              <a:solidFill>
                <a:srgbClr val="00279F"/>
              </a:solidFill>
              <a:latin typeface="Bookman Old Style" pitchFamily="-65" charset="0"/>
            </a:endParaRPr>
          </a:p>
        </p:txBody>
      </p:sp>
      <p:sp>
        <p:nvSpPr>
          <p:cNvPr id="15" name="Rectangle 14"/>
          <p:cNvSpPr/>
          <p:nvPr/>
        </p:nvSpPr>
        <p:spPr bwMode="auto">
          <a:xfrm>
            <a:off x="0" y="5791200"/>
            <a:ext cx="2895600" cy="1066800"/>
          </a:xfrm>
          <a:prstGeom prst="rect">
            <a:avLst/>
          </a:prstGeom>
          <a:solidFill>
            <a:schemeClr val="accent1"/>
          </a:solidFill>
          <a:ln w="9525" cap="flat" cmpd="sng" algn="ctr">
            <a:noFill/>
            <a:prstDash val="solid"/>
            <a:round/>
            <a:headEnd type="none" w="med" len="med"/>
            <a:tailEnd type="none" w="med" len="med"/>
          </a:ln>
          <a:effectLst/>
        </p:spPr>
        <p:txBody>
          <a:bodyPr vert="horz" wrap="square" lIns="90971" tIns="45488" rIns="90971" bIns="45488" numCol="1" rtlCol="0" anchor="t" anchorCtr="0" compatLnSpc="1">
            <a:prstTxWarp prst="textNoShape">
              <a:avLst/>
            </a:prstTxWarp>
          </a:bodyPr>
          <a:lstStyle/>
          <a:p>
            <a:pPr defTabSz="909709"/>
            <a:endParaRPr lang="en-US">
              <a:latin typeface="Times New Roman" pitchFamily="-97" charset="0"/>
            </a:endParaRPr>
          </a:p>
        </p:txBody>
      </p:sp>
      <p:sp>
        <p:nvSpPr>
          <p:cNvPr id="16" name="TextBox 15"/>
          <p:cNvSpPr txBox="1"/>
          <p:nvPr/>
        </p:nvSpPr>
        <p:spPr>
          <a:xfrm>
            <a:off x="2514600" y="990601"/>
            <a:ext cx="3958705" cy="523220"/>
          </a:xfrm>
          <a:prstGeom prst="rect">
            <a:avLst/>
          </a:prstGeom>
          <a:noFill/>
        </p:spPr>
        <p:txBody>
          <a:bodyPr wrap="none" lIns="90971" tIns="45488" rIns="90971" bIns="45488" rtlCol="0">
            <a:spAutoFit/>
          </a:bodyPr>
          <a:lstStyle/>
          <a:p>
            <a:r>
              <a:rPr lang="en-US" sz="2800" i="0">
                <a:latin typeface="+mj-lt"/>
              </a:rPr>
              <a:t>and UHECR composition</a:t>
            </a: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Model</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982389" y="1211776"/>
            <a:ext cx="7282394" cy="5466500"/>
          </a:xfrm>
          <a:prstGeom prst="rect">
            <a:avLst/>
          </a:prstGeom>
          <a:solidFill>
            <a:schemeClr val="tx1"/>
          </a:solidFill>
        </p:spPr>
      </p:pic>
    </p:spTree>
    <p:extLst>
      <p:ext uri="{BB962C8B-B14F-4D97-AF65-F5344CB8AC3E}">
        <p14:creationId xmlns:p14="http://schemas.microsoft.com/office/powerpoint/2010/main" val="2660819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838200"/>
          </a:xfrm>
        </p:spPr>
        <p:txBody>
          <a:bodyPr/>
          <a:lstStyle/>
          <a:p>
            <a:r>
              <a:rPr lang="en-US"/>
              <a:t>GZK/Cosmogenic Photons</a:t>
            </a:r>
          </a:p>
        </p:txBody>
      </p:sp>
      <p:pic>
        <p:nvPicPr>
          <p:cNvPr id="4" name="Picture 3"/>
          <p:cNvPicPr>
            <a:picLocks noChangeAspect="1"/>
          </p:cNvPicPr>
          <p:nvPr/>
        </p:nvPicPr>
        <p:blipFill>
          <a:blip r:embed="rId2"/>
          <a:stretch>
            <a:fillRect/>
          </a:stretch>
        </p:blipFill>
        <p:spPr>
          <a:xfrm>
            <a:off x="4648200" y="1447800"/>
            <a:ext cx="4495800" cy="4660900"/>
          </a:xfrm>
          <a:prstGeom prst="rect">
            <a:avLst/>
          </a:prstGeom>
        </p:spPr>
      </p:pic>
      <p:sp>
        <p:nvSpPr>
          <p:cNvPr id="5" name="TextBox 4"/>
          <p:cNvSpPr txBox="1"/>
          <p:nvPr/>
        </p:nvSpPr>
        <p:spPr>
          <a:xfrm>
            <a:off x="6400802" y="2057401"/>
            <a:ext cx="1414486" cy="457390"/>
          </a:xfrm>
          <a:prstGeom prst="rect">
            <a:avLst/>
          </a:prstGeom>
          <a:noFill/>
        </p:spPr>
        <p:txBody>
          <a:bodyPr wrap="none" lIns="90960" tIns="45483" rIns="90960" bIns="45483" rtlCol="0">
            <a:spAutoFit/>
          </a:bodyPr>
          <a:lstStyle/>
          <a:p>
            <a:r>
              <a:rPr lang="en-US" i="0">
                <a:solidFill>
                  <a:srgbClr val="660066"/>
                </a:solidFill>
                <a:latin typeface="+mj-lt"/>
              </a:rPr>
              <a:t>Low E</a:t>
            </a:r>
            <a:r>
              <a:rPr lang="en-US" i="0" baseline="-25000">
                <a:solidFill>
                  <a:srgbClr val="660066"/>
                </a:solidFill>
                <a:latin typeface="+mj-lt"/>
              </a:rPr>
              <a:t>max</a:t>
            </a:r>
          </a:p>
        </p:txBody>
      </p:sp>
      <p:pic>
        <p:nvPicPr>
          <p:cNvPr id="6" name="Picture 5"/>
          <p:cNvPicPr>
            <a:picLocks noChangeAspect="1"/>
          </p:cNvPicPr>
          <p:nvPr/>
        </p:nvPicPr>
        <p:blipFill>
          <a:blip r:embed="rId3"/>
          <a:stretch>
            <a:fillRect/>
          </a:stretch>
        </p:blipFill>
        <p:spPr>
          <a:xfrm>
            <a:off x="0" y="1447800"/>
            <a:ext cx="4991100" cy="4648200"/>
          </a:xfrm>
          <a:prstGeom prst="rect">
            <a:avLst/>
          </a:prstGeom>
        </p:spPr>
      </p:pic>
      <p:sp>
        <p:nvSpPr>
          <p:cNvPr id="7" name="Rectangle 6"/>
          <p:cNvSpPr/>
          <p:nvPr/>
        </p:nvSpPr>
        <p:spPr>
          <a:xfrm>
            <a:off x="6629427" y="6324624"/>
            <a:ext cx="2207087" cy="368853"/>
          </a:xfrm>
          <a:prstGeom prst="rect">
            <a:avLst/>
          </a:prstGeom>
        </p:spPr>
        <p:txBody>
          <a:bodyPr wrap="none" lIns="90960" tIns="45483" rIns="90960" bIns="45483">
            <a:spAutoFit/>
          </a:bodyPr>
          <a:lstStyle/>
          <a:p>
            <a:r>
              <a:rPr lang="en-US" sz="1800" i="0"/>
              <a:t>Decerprit &amp; Allard 11</a:t>
            </a:r>
          </a:p>
        </p:txBody>
      </p:sp>
      <p:sp>
        <p:nvSpPr>
          <p:cNvPr id="8" name="Oval 7"/>
          <p:cNvSpPr/>
          <p:nvPr/>
        </p:nvSpPr>
        <p:spPr bwMode="auto">
          <a:xfrm>
            <a:off x="3186545" y="4235824"/>
            <a:ext cx="1593273" cy="1882588"/>
          </a:xfrm>
          <a:prstGeom prst="ellipse">
            <a:avLst/>
          </a:prstGeom>
          <a:noFill/>
          <a:ln w="38100" cap="flat" cmpd="sng" algn="ctr">
            <a:solidFill>
              <a:schemeClr val="bg2">
                <a:lumMod val="60000"/>
                <a:lumOff val="40000"/>
              </a:schemeClr>
            </a:solidFill>
            <a:prstDash val="solid"/>
            <a:round/>
            <a:headEnd type="none" w="med" len="med"/>
            <a:tailEnd type="none" w="med" len="med"/>
          </a:ln>
          <a:effectLst/>
        </p:spPr>
        <p:txBody>
          <a:bodyPr vert="horz" wrap="square" lIns="81706" tIns="40851" rIns="81706" bIns="40851" numCol="1" rtlCol="0" anchor="t" anchorCtr="0" compatLnSpc="1">
            <a:prstTxWarp prst="textNoShape">
              <a:avLst/>
            </a:prstTxWarp>
          </a:bodyPr>
          <a:lstStyle/>
          <a:p>
            <a:pPr defTabSz="816938"/>
            <a:endParaRPr lang="en-US" sz="2200">
              <a:latin typeface="Times New Roman" pitchFamily="-97" charset="0"/>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most energetic Cosmic Particles ever detected?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endParaRPr lang="en-US" sz="2300" dirty="0">
              <a:solidFill>
                <a:srgbClr val="FFFFFF"/>
              </a:solidFill>
            </a:endParaRPr>
          </a:p>
        </p:txBody>
      </p:sp>
    </p:spTree>
    <p:extLst>
      <p:ext uri="{BB962C8B-B14F-4D97-AF65-F5344CB8AC3E}">
        <p14:creationId xmlns:p14="http://schemas.microsoft.com/office/powerpoint/2010/main" val="149623797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most energetic Cosmic Particles ever detected? </a:t>
            </a:r>
            <a:r>
              <a:rPr lang="en-US" sz="2300" b="0" dirty="0">
                <a:solidFill>
                  <a:schemeClr val="tx1"/>
                </a:solidFill>
              </a:rPr>
              <a:t>Cosmic Rays of Ultra High Energies (UHECRs)</a:t>
            </a:r>
            <a:br>
              <a:rPr lang="en-US" sz="2300" b="0" dirty="0">
                <a:solidFill>
                  <a:schemeClr val="tx1"/>
                </a:solidFill>
              </a:rPr>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endParaRPr lang="en-US" sz="2300" dirty="0">
              <a:solidFill>
                <a:srgbClr val="FFFFFF"/>
              </a:solidFill>
            </a:endParaRPr>
          </a:p>
        </p:txBody>
      </p:sp>
    </p:spTree>
    <p:extLst>
      <p:ext uri="{BB962C8B-B14F-4D97-AF65-F5344CB8AC3E}">
        <p14:creationId xmlns:p14="http://schemas.microsoft.com/office/powerpoint/2010/main" val="20549064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678" y="0"/>
            <a:ext cx="4710545" cy="1143000"/>
          </a:xfrm>
        </p:spPr>
        <p:txBody>
          <a:bodyPr/>
          <a:lstStyle/>
          <a:p>
            <a:r>
              <a:rPr lang="en-US" dirty="0" smtClean="0"/>
              <a:t>101</a:t>
            </a:r>
            <a:r>
              <a:rPr lang="en-US" baseline="30000" dirty="0" smtClean="0"/>
              <a:t>th</a:t>
            </a:r>
            <a:r>
              <a:rPr lang="en-US" dirty="0" smtClean="0"/>
              <a:t> </a:t>
            </a:r>
            <a:r>
              <a:rPr lang="en-US" dirty="0"/>
              <a:t>Anniversary</a:t>
            </a:r>
          </a:p>
        </p:txBody>
      </p:sp>
      <p:pic>
        <p:nvPicPr>
          <p:cNvPr id="4" name="Picture 3"/>
          <p:cNvPicPr>
            <a:picLocks noChangeAspect="1"/>
          </p:cNvPicPr>
          <p:nvPr/>
        </p:nvPicPr>
        <p:blipFill>
          <a:blip r:embed="rId3"/>
          <a:stretch>
            <a:fillRect/>
          </a:stretch>
        </p:blipFill>
        <p:spPr>
          <a:xfrm>
            <a:off x="382449" y="866106"/>
            <a:ext cx="3958652" cy="5117839"/>
          </a:xfrm>
          <a:prstGeom prst="rect">
            <a:avLst/>
          </a:prstGeom>
        </p:spPr>
      </p:pic>
      <p:sp>
        <p:nvSpPr>
          <p:cNvPr id="6" name="TextBox 5"/>
          <p:cNvSpPr txBox="1"/>
          <p:nvPr/>
        </p:nvSpPr>
        <p:spPr>
          <a:xfrm>
            <a:off x="762032" y="5983978"/>
            <a:ext cx="7549549" cy="851699"/>
          </a:xfrm>
          <a:prstGeom prst="rect">
            <a:avLst/>
          </a:prstGeom>
          <a:noFill/>
        </p:spPr>
        <p:txBody>
          <a:bodyPr wrap="none" lIns="81468" tIns="40731" rIns="81468" bIns="40731" rtlCol="0">
            <a:spAutoFit/>
          </a:bodyPr>
          <a:lstStyle/>
          <a:p>
            <a:r>
              <a:rPr lang="en-US" sz="2500" i="0" dirty="0">
                <a:latin typeface="+mj-lt"/>
                <a:ea typeface="ＭＳ Ｐゴシック" pitchFamily="-97" charset="-128"/>
                <a:cs typeface="ＭＳ Ｐゴシック" pitchFamily="-97" charset="-128"/>
              </a:rPr>
              <a:t>Victor Hess balloon flights – 1912</a:t>
            </a:r>
          </a:p>
          <a:p>
            <a:r>
              <a:rPr lang="en-US" sz="2500" i="0" dirty="0">
                <a:latin typeface="+mj-lt"/>
                <a:ea typeface="ＭＳ Ｐゴシック" pitchFamily="-97" charset="-128"/>
                <a:cs typeface="ＭＳ Ｐゴシック" pitchFamily="-97" charset="-128"/>
              </a:rPr>
              <a:t> establishes the cosmic nature of ionizing radiation</a:t>
            </a:r>
            <a:endParaRPr lang="en-US" i="0" dirty="0">
              <a:latin typeface="+mj-lt"/>
            </a:endParaRPr>
          </a:p>
        </p:txBody>
      </p:sp>
      <p:pic>
        <p:nvPicPr>
          <p:cNvPr id="7" name="Picture 6"/>
          <p:cNvPicPr>
            <a:picLocks noChangeAspect="1"/>
          </p:cNvPicPr>
          <p:nvPr/>
        </p:nvPicPr>
        <p:blipFill rotWithShape="1">
          <a:blip r:embed="rId4"/>
          <a:srcRect l="20220" t="14575" r="4004" b="10442"/>
          <a:stretch/>
        </p:blipFill>
        <p:spPr>
          <a:xfrm>
            <a:off x="5076056" y="692720"/>
            <a:ext cx="1582646" cy="1840423"/>
          </a:xfrm>
          <a:prstGeom prst="rect">
            <a:avLst/>
          </a:prstGeom>
        </p:spPr>
      </p:pic>
      <p:sp>
        <p:nvSpPr>
          <p:cNvPr id="3" name="TextBox 2"/>
          <p:cNvSpPr txBox="1"/>
          <p:nvPr/>
        </p:nvSpPr>
        <p:spPr>
          <a:xfrm>
            <a:off x="6764976" y="1333494"/>
            <a:ext cx="491091" cy="448086"/>
          </a:xfrm>
          <a:prstGeom prst="rect">
            <a:avLst/>
          </a:prstGeom>
          <a:noFill/>
        </p:spPr>
        <p:txBody>
          <a:bodyPr wrap="square" lIns="81531" tIns="40763" rIns="81531" bIns="40763" rtlCol="0">
            <a:spAutoFit/>
          </a:bodyPr>
          <a:lstStyle/>
          <a:p>
            <a:r>
              <a:rPr lang="en-US" dirty="0" smtClean="0"/>
              <a:t>+</a:t>
            </a:r>
            <a:endParaRPr lang="en-US" dirty="0"/>
          </a:p>
        </p:txBody>
      </p:sp>
      <p:pic>
        <p:nvPicPr>
          <p:cNvPr id="8" name="Picture 7"/>
          <p:cNvPicPr>
            <a:picLocks noChangeAspect="1"/>
          </p:cNvPicPr>
          <p:nvPr/>
        </p:nvPicPr>
        <p:blipFill rotWithShape="1">
          <a:blip r:embed="rId4"/>
          <a:srcRect l="27829" t="14622" r="50998" b="49235"/>
          <a:stretch/>
        </p:blipFill>
        <p:spPr>
          <a:xfrm>
            <a:off x="7092280" y="764704"/>
            <a:ext cx="442212" cy="887109"/>
          </a:xfrm>
          <a:prstGeom prst="rect">
            <a:avLst/>
          </a:prstGeom>
        </p:spPr>
      </p:pic>
      <p:pic>
        <p:nvPicPr>
          <p:cNvPr id="9" name="Picture 4"/>
          <p:cNvPicPr>
            <a:picLocks noChangeAspect="1" noChangeArrowheads="1"/>
          </p:cNvPicPr>
          <p:nvPr/>
        </p:nvPicPr>
        <p:blipFill>
          <a:blip r:embed="rId5"/>
          <a:srcRect/>
          <a:stretch>
            <a:fillRect/>
          </a:stretch>
        </p:blipFill>
        <p:spPr bwMode="auto">
          <a:xfrm>
            <a:off x="4572004" y="4077073"/>
            <a:ext cx="2622653" cy="1909136"/>
          </a:xfrm>
          <a:prstGeom prst="rect">
            <a:avLst/>
          </a:prstGeom>
          <a:noFill/>
          <a:ln w="9525">
            <a:noFill/>
            <a:miter lim="800000"/>
            <a:headEnd/>
            <a:tailEnd/>
          </a:ln>
        </p:spPr>
      </p:pic>
      <p:sp>
        <p:nvSpPr>
          <p:cNvPr id="10" name="Rectangle 29"/>
          <p:cNvSpPr>
            <a:spLocks noChangeArrowheads="1"/>
          </p:cNvSpPr>
          <p:nvPr/>
        </p:nvSpPr>
        <p:spPr bwMode="auto">
          <a:xfrm>
            <a:off x="4499992" y="2708920"/>
            <a:ext cx="4385942" cy="1329354"/>
          </a:xfrm>
          <a:prstGeom prst="rect">
            <a:avLst/>
          </a:prstGeom>
          <a:noFill/>
          <a:ln w="9525">
            <a:noFill/>
            <a:miter lim="800000"/>
            <a:headEnd/>
            <a:tailEnd/>
          </a:ln>
        </p:spPr>
        <p:txBody>
          <a:bodyPr wrap="square" lIns="81531" tIns="40763" rIns="81531" bIns="40763">
            <a:prstTxWarp prst="textNoShape">
              <a:avLst/>
            </a:prstTxWarp>
            <a:spAutoFit/>
          </a:bodyPr>
          <a:lstStyle/>
          <a:p>
            <a:pPr marL="169818" indent="-169818">
              <a:spcBef>
                <a:spcPct val="20000"/>
              </a:spcBef>
              <a:spcAft>
                <a:spcPct val="30000"/>
              </a:spcAft>
              <a:buClr>
                <a:schemeClr val="hlink"/>
              </a:buClr>
              <a:buSzPct val="50000"/>
            </a:pPr>
            <a:r>
              <a:rPr lang="en-GB" sz="1800" b="1" u="sng" dirty="0">
                <a:solidFill>
                  <a:srgbClr val="FFFFFF"/>
                </a:solidFill>
                <a:latin typeface="Helvetica" pitchFamily="-108" charset="0"/>
              </a:rPr>
              <a:t>1911</a:t>
            </a:r>
            <a:r>
              <a:rPr lang="en-GB" sz="1800" dirty="0">
                <a:solidFill>
                  <a:srgbClr val="FFFFFF"/>
                </a:solidFill>
                <a:latin typeface="Helvetica" pitchFamily="-108" charset="0"/>
              </a:rPr>
              <a:t>-</a:t>
            </a:r>
            <a:r>
              <a:rPr lang="en-GB" sz="1800" b="1" u="sng" dirty="0">
                <a:solidFill>
                  <a:srgbClr val="FFFFFF"/>
                </a:solidFill>
                <a:latin typeface="Helvetica" pitchFamily="-108" charset="0"/>
              </a:rPr>
              <a:t>1912</a:t>
            </a:r>
            <a:r>
              <a:rPr lang="en-GB" sz="1800" dirty="0">
                <a:solidFill>
                  <a:srgbClr val="FFFFFF"/>
                </a:solidFill>
                <a:latin typeface="Helvetica" pitchFamily="-108" charset="0"/>
              </a:rPr>
              <a:t>: </a:t>
            </a:r>
          </a:p>
          <a:p>
            <a:pPr marL="169818" indent="-169818">
              <a:spcBef>
                <a:spcPct val="20000"/>
              </a:spcBef>
              <a:spcAft>
                <a:spcPct val="30000"/>
              </a:spcAft>
              <a:buClr>
                <a:schemeClr val="hlink"/>
              </a:buClr>
              <a:buSzPct val="50000"/>
            </a:pPr>
            <a:r>
              <a:rPr lang="en-GB" sz="1800" dirty="0">
                <a:solidFill>
                  <a:srgbClr val="FFFFFF"/>
                </a:solidFill>
                <a:latin typeface="+mj-lt"/>
              </a:rPr>
              <a:t>Victor Hess studies the discharge of electroscopes as a function of altitude  reaching 5,300 meters </a:t>
            </a:r>
            <a:r>
              <a:rPr lang="en-US" sz="1800" dirty="0">
                <a:latin typeface="+mj-lt"/>
              </a:rPr>
              <a:t>in a balloon!</a:t>
            </a:r>
            <a:endParaRPr lang="en-GB" sz="1800" dirty="0">
              <a:solidFill>
                <a:srgbClr val="FFFFFF"/>
              </a:solidFill>
              <a:latin typeface="+mj-lt"/>
            </a:endParaRPr>
          </a:p>
        </p:txBody>
      </p:sp>
    </p:spTree>
    <p:extLst>
      <p:ext uri="{BB962C8B-B14F-4D97-AF65-F5344CB8AC3E}">
        <p14:creationId xmlns:p14="http://schemas.microsoft.com/office/powerpoint/2010/main" val="133107225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924" y="61571"/>
            <a:ext cx="4310153" cy="1538633"/>
          </a:xfrm>
        </p:spPr>
        <p:txBody>
          <a:bodyPr/>
          <a:lstStyle/>
          <a:p>
            <a:pPr algn="l"/>
            <a:r>
              <a:rPr lang="en-US" dirty="0"/>
              <a:t>Pierre Victor Auger </a:t>
            </a:r>
            <a:br>
              <a:rPr lang="en-US" dirty="0"/>
            </a:br>
            <a:r>
              <a:rPr lang="en-US" dirty="0"/>
              <a:t>(1899 - 1993)</a:t>
            </a:r>
          </a:p>
        </p:txBody>
      </p:sp>
      <p:pic>
        <p:nvPicPr>
          <p:cNvPr id="4" name="Picture 3"/>
          <p:cNvPicPr>
            <a:picLocks noChangeAspect="1"/>
          </p:cNvPicPr>
          <p:nvPr/>
        </p:nvPicPr>
        <p:blipFill>
          <a:blip r:embed="rId3"/>
          <a:stretch>
            <a:fillRect/>
          </a:stretch>
        </p:blipFill>
        <p:spPr>
          <a:xfrm>
            <a:off x="0" y="1600200"/>
            <a:ext cx="2286000" cy="2731770"/>
          </a:xfrm>
          <a:prstGeom prst="rect">
            <a:avLst/>
          </a:prstGeom>
        </p:spPr>
      </p:pic>
      <p:pic>
        <p:nvPicPr>
          <p:cNvPr id="5" name="Picture 4" descr="hadrshower+atmo.jpg"/>
          <p:cNvPicPr>
            <a:picLocks noChangeAspect="1"/>
          </p:cNvPicPr>
          <p:nvPr/>
        </p:nvPicPr>
        <p:blipFill rotWithShape="1">
          <a:blip r:embed="rId4">
            <a:extLst>
              <a:ext uri="{28A0092B-C50C-407E-A947-70E740481C1C}">
                <a14:useLocalDpi xmlns:a14="http://schemas.microsoft.com/office/drawing/2010/main" val="0"/>
              </a:ext>
            </a:extLst>
          </a:blip>
          <a:srcRect b="11136"/>
          <a:stretch/>
        </p:blipFill>
        <p:spPr>
          <a:xfrm>
            <a:off x="4198169" y="1"/>
            <a:ext cx="4945832" cy="6858000"/>
          </a:xfrm>
          <a:prstGeom prst="rect">
            <a:avLst/>
          </a:prstGeom>
        </p:spPr>
      </p:pic>
      <p:sp>
        <p:nvSpPr>
          <p:cNvPr id="7" name="Content Placeholder 2"/>
          <p:cNvSpPr txBox="1">
            <a:spLocks/>
          </p:cNvSpPr>
          <p:nvPr/>
        </p:nvSpPr>
        <p:spPr bwMode="auto">
          <a:xfrm>
            <a:off x="0" y="4763266"/>
            <a:ext cx="9144000" cy="1906094"/>
          </a:xfrm>
          <a:prstGeom prst="rect">
            <a:avLst/>
          </a:prstGeom>
          <a:noFill/>
          <a:ln w="9525">
            <a:noFill/>
            <a:miter lim="800000"/>
            <a:headEnd/>
            <a:tailEnd/>
          </a:ln>
        </p:spPr>
        <p:txBody>
          <a:bodyPr vert="horz" wrap="square" lIns="91339" tIns="45670" rIns="91339" bIns="45670" numCol="1" anchor="t" anchorCtr="0" compatLnSpc="1">
            <a:prstTxWarp prst="textNoShape">
              <a:avLst/>
            </a:prstTxWarp>
          </a:bodyPr>
          <a:lstStyle>
            <a:lvl1pPr marL="381434" indent="-381434" algn="l" rtl="0" eaLnBrk="0" fontAlgn="base" hangingPunct="0">
              <a:spcBef>
                <a:spcPct val="20000"/>
              </a:spcBef>
              <a:spcAft>
                <a:spcPct val="0"/>
              </a:spcAft>
              <a:buClr>
                <a:schemeClr val="hlink"/>
              </a:buClr>
              <a:buSzPct val="50000"/>
              <a:buFont typeface="Monotype Sorts" pitchFamily="-108" charset="2"/>
              <a:buChar char="•"/>
              <a:defRPr kumimoji="1" sz="3100">
                <a:solidFill>
                  <a:schemeClr val="tx1"/>
                </a:solidFill>
                <a:latin typeface="+mj-lt"/>
                <a:ea typeface="ＭＳ Ｐゴシック" pitchFamily="-97" charset="-128"/>
                <a:cs typeface="ＭＳ Ｐゴシック" pitchFamily="-97" charset="-128"/>
              </a:defRPr>
            </a:lvl1pPr>
            <a:lvl2pPr marL="826440" indent="-317861" algn="l" rtl="0" eaLnBrk="0" fontAlgn="base" hangingPunct="0">
              <a:spcBef>
                <a:spcPct val="20000"/>
              </a:spcBef>
              <a:spcAft>
                <a:spcPct val="0"/>
              </a:spcAft>
              <a:buClr>
                <a:schemeClr val="tx2"/>
              </a:buClr>
              <a:buSzPct val="75000"/>
              <a:buFont typeface="Monotype Sorts" pitchFamily="-108" charset="2"/>
              <a:buChar char="–"/>
              <a:defRPr kumimoji="1" sz="2900">
                <a:solidFill>
                  <a:schemeClr val="tx1"/>
                </a:solidFill>
                <a:latin typeface="+mj-lt"/>
                <a:ea typeface="ＭＳ Ｐゴシック" pitchFamily="-97" charset="-128"/>
              </a:defRPr>
            </a:lvl2pPr>
            <a:lvl3pPr marL="1271448" indent="-254293" algn="l" rtl="0" eaLnBrk="0" fontAlgn="base" hangingPunct="0">
              <a:spcBef>
                <a:spcPct val="20000"/>
              </a:spcBef>
              <a:spcAft>
                <a:spcPct val="0"/>
              </a:spcAft>
              <a:buClr>
                <a:schemeClr val="hlink"/>
              </a:buClr>
              <a:buSzPct val="65000"/>
              <a:buFont typeface="Monotype Sorts" pitchFamily="-108" charset="2"/>
              <a:buChar char="•"/>
              <a:defRPr kumimoji="1" sz="2700">
                <a:solidFill>
                  <a:schemeClr val="tx1"/>
                </a:solidFill>
                <a:latin typeface="+mj-lt"/>
                <a:ea typeface="ＭＳ Ｐゴシック" pitchFamily="-97" charset="-128"/>
              </a:defRPr>
            </a:lvl3pPr>
            <a:lvl4pPr marL="1780027" indent="-254293" algn="l" rtl="0" eaLnBrk="0" fontAlgn="base" hangingPunct="0">
              <a:spcBef>
                <a:spcPct val="20000"/>
              </a:spcBef>
              <a:spcAft>
                <a:spcPct val="0"/>
              </a:spcAft>
              <a:buClr>
                <a:schemeClr val="tx2"/>
              </a:buClr>
              <a:buSzPct val="100000"/>
              <a:buChar char="–"/>
              <a:defRPr kumimoji="1" sz="2200">
                <a:solidFill>
                  <a:schemeClr val="tx1"/>
                </a:solidFill>
                <a:latin typeface="+mj-lt"/>
                <a:ea typeface="ＭＳ Ｐゴシック" pitchFamily="-97" charset="-128"/>
              </a:defRPr>
            </a:lvl4pPr>
            <a:lvl5pPr marL="2288604" indent="-254293" algn="l" rtl="0" eaLnBrk="0" fontAlgn="base" hangingPunct="0">
              <a:spcBef>
                <a:spcPct val="20000"/>
              </a:spcBef>
              <a:spcAft>
                <a:spcPct val="0"/>
              </a:spcAft>
              <a:buClr>
                <a:schemeClr val="hlink"/>
              </a:buClr>
              <a:buSzPct val="100000"/>
              <a:buChar char="»"/>
              <a:defRPr kumimoji="1" sz="2200">
                <a:solidFill>
                  <a:schemeClr val="tx1"/>
                </a:solidFill>
                <a:latin typeface="+mj-lt"/>
                <a:ea typeface="ＭＳ Ｐゴシック" pitchFamily="-97" charset="-128"/>
              </a:defRPr>
            </a:lvl5pPr>
            <a:lvl6pPr marL="2797185" indent="-254293" algn="l" rtl="0" eaLnBrk="0" fontAlgn="base" hangingPunct="0">
              <a:spcBef>
                <a:spcPct val="20000"/>
              </a:spcBef>
              <a:spcAft>
                <a:spcPct val="0"/>
              </a:spcAft>
              <a:buClr>
                <a:schemeClr val="hlink"/>
              </a:buClr>
              <a:buSzPct val="100000"/>
              <a:defRPr kumimoji="1" sz="2200">
                <a:solidFill>
                  <a:schemeClr val="tx1"/>
                </a:solidFill>
                <a:latin typeface="+mn-lt"/>
                <a:ea typeface="ＭＳ Ｐゴシック" pitchFamily="-97" charset="-128"/>
              </a:defRPr>
            </a:lvl6pPr>
            <a:lvl7pPr marL="3305765" indent="-254293" algn="l" rtl="0" eaLnBrk="0" fontAlgn="base" hangingPunct="0">
              <a:spcBef>
                <a:spcPct val="20000"/>
              </a:spcBef>
              <a:spcAft>
                <a:spcPct val="0"/>
              </a:spcAft>
              <a:buClr>
                <a:schemeClr val="hlink"/>
              </a:buClr>
              <a:buSzPct val="100000"/>
              <a:defRPr kumimoji="1" sz="2200">
                <a:solidFill>
                  <a:schemeClr val="tx1"/>
                </a:solidFill>
                <a:latin typeface="+mn-lt"/>
                <a:ea typeface="ＭＳ Ｐゴシック" pitchFamily="-97" charset="-128"/>
              </a:defRPr>
            </a:lvl7pPr>
            <a:lvl8pPr marL="3814342" indent="-254293" algn="l" rtl="0" eaLnBrk="0" fontAlgn="base" hangingPunct="0">
              <a:spcBef>
                <a:spcPct val="20000"/>
              </a:spcBef>
              <a:spcAft>
                <a:spcPct val="0"/>
              </a:spcAft>
              <a:buClr>
                <a:schemeClr val="hlink"/>
              </a:buClr>
              <a:buSzPct val="100000"/>
              <a:defRPr kumimoji="1" sz="2200">
                <a:solidFill>
                  <a:schemeClr val="tx1"/>
                </a:solidFill>
                <a:latin typeface="+mn-lt"/>
                <a:ea typeface="ＭＳ Ｐゴシック" pitchFamily="-97" charset="-128"/>
              </a:defRPr>
            </a:lvl8pPr>
            <a:lvl9pPr marL="4322919" indent="-254293" algn="l" rtl="0" eaLnBrk="0" fontAlgn="base" hangingPunct="0">
              <a:spcBef>
                <a:spcPct val="20000"/>
              </a:spcBef>
              <a:spcAft>
                <a:spcPct val="0"/>
              </a:spcAft>
              <a:buClr>
                <a:schemeClr val="hlink"/>
              </a:buClr>
              <a:buSzPct val="100000"/>
              <a:defRPr kumimoji="1" sz="2200">
                <a:solidFill>
                  <a:schemeClr val="tx1"/>
                </a:solidFill>
                <a:latin typeface="+mn-lt"/>
                <a:ea typeface="ＭＳ Ｐゴシック" pitchFamily="-97" charset="-128"/>
              </a:defRPr>
            </a:lvl9pPr>
          </a:lstStyle>
          <a:p>
            <a:pPr algn="ctr">
              <a:buFont typeface="Monotype Sorts" pitchFamily="-108" charset="2"/>
              <a:buNone/>
            </a:pPr>
            <a:r>
              <a:rPr lang="en-US" sz="2400" i="0" dirty="0"/>
              <a:t>1937: Discovery of Extensive </a:t>
            </a:r>
            <a:r>
              <a:rPr lang="en-US" sz="2400" i="0" dirty="0" err="1"/>
              <a:t>AirShowers</a:t>
            </a:r>
            <a:r>
              <a:rPr lang="en-US" sz="2400" i="0" dirty="0"/>
              <a:t>.</a:t>
            </a:r>
          </a:p>
          <a:p>
            <a:pPr algn="ctr">
              <a:buFont typeface="Monotype Sorts" pitchFamily="-108" charset="2"/>
              <a:buNone/>
            </a:pPr>
            <a:r>
              <a:rPr lang="en-US" sz="2400" i="0" dirty="0"/>
              <a:t>array of Geiger counters showed simultaneous events at much higher rate than expected due to coincidences.</a:t>
            </a:r>
          </a:p>
          <a:p>
            <a:pPr algn="ctr">
              <a:buFont typeface="Monotype Sorts" pitchFamily="-108" charset="2"/>
              <a:buNone/>
            </a:pPr>
            <a:r>
              <a:rPr lang="en-US" sz="2400" i="0" dirty="0"/>
              <a:t>Cosmic rays can reach the Earth with Energy ~ 10</a:t>
            </a:r>
            <a:r>
              <a:rPr lang="en-US" sz="2400" i="0" baseline="30000" dirty="0"/>
              <a:t>15</a:t>
            </a:r>
            <a:r>
              <a:rPr lang="en-US" sz="2400" i="0" dirty="0"/>
              <a:t> </a:t>
            </a:r>
            <a:r>
              <a:rPr lang="en-US" sz="2400" i="0" dirty="0" err="1"/>
              <a:t>eV</a:t>
            </a:r>
            <a:r>
              <a:rPr lang="en-US" sz="2400" i="0" dirty="0"/>
              <a:t>. </a:t>
            </a:r>
          </a:p>
        </p:txBody>
      </p:sp>
    </p:spTree>
    <p:extLst>
      <p:ext uri="{BB962C8B-B14F-4D97-AF65-F5344CB8AC3E}">
        <p14:creationId xmlns:p14="http://schemas.microsoft.com/office/powerpoint/2010/main" val="388755157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8957942" cy="1357772"/>
          </a:xfrm>
        </p:spPr>
        <p:txBody>
          <a:bodyPr/>
          <a:lstStyle/>
          <a:p>
            <a:r>
              <a:rPr lang="en-US" b="0" dirty="0"/>
              <a:t>1962 John </a:t>
            </a:r>
            <a:r>
              <a:rPr lang="en-US" b="0" dirty="0" err="1"/>
              <a:t>Linsley’s</a:t>
            </a:r>
            <a:r>
              <a:rPr lang="en-US" b="0" dirty="0"/>
              <a:t> </a:t>
            </a:r>
            <a:br>
              <a:rPr lang="en-US" b="0" dirty="0"/>
            </a:br>
            <a:r>
              <a:rPr lang="en-US" b="0" dirty="0"/>
              <a:t/>
            </a:r>
            <a:br>
              <a:rPr lang="en-US" b="0" dirty="0"/>
            </a:br>
            <a:r>
              <a:rPr lang="en-US" b="0" dirty="0"/>
              <a:t>observation of a 10</a:t>
            </a:r>
            <a:r>
              <a:rPr lang="en-US" b="0" baseline="30000" dirty="0"/>
              <a:t>20</a:t>
            </a:r>
            <a:r>
              <a:rPr lang="en-US" b="0" dirty="0"/>
              <a:t> </a:t>
            </a:r>
            <a:r>
              <a:rPr lang="en-US" b="0" dirty="0" err="1"/>
              <a:t>eV</a:t>
            </a:r>
            <a:r>
              <a:rPr lang="en-US" b="0" dirty="0"/>
              <a:t> event</a:t>
            </a:r>
            <a:br>
              <a:rPr lang="en-US" b="0" dirty="0"/>
            </a:br>
            <a:endParaRPr lang="en-US" b="0" dirty="0"/>
          </a:p>
        </p:txBody>
      </p:sp>
      <p:pic>
        <p:nvPicPr>
          <p:cNvPr id="6" name="Picture 2" descr="&#10;rossi3.jpg                                                     00081686Macintosh HD                   B746699A:"/>
          <p:cNvPicPr>
            <a:picLocks noChangeAspect="1" noChangeArrowheads="1"/>
          </p:cNvPicPr>
          <p:nvPr/>
        </p:nvPicPr>
        <p:blipFill rotWithShape="1">
          <a:blip r:embed="rId2"/>
          <a:srcRect t="6042" b="18792"/>
          <a:stretch/>
        </p:blipFill>
        <p:spPr bwMode="auto">
          <a:xfrm>
            <a:off x="3638076" y="1473283"/>
            <a:ext cx="5505929" cy="5384719"/>
          </a:xfrm>
          <a:prstGeom prst="rect">
            <a:avLst/>
          </a:prstGeom>
          <a:noFill/>
          <a:ln w="9525">
            <a:noFill/>
            <a:miter lim="800000"/>
            <a:headEnd/>
            <a:tailEnd/>
          </a:ln>
        </p:spPr>
      </p:pic>
      <p:pic>
        <p:nvPicPr>
          <p:cNvPr id="7" name="Picture 6"/>
          <p:cNvPicPr>
            <a:picLocks noChangeAspect="1"/>
          </p:cNvPicPr>
          <p:nvPr/>
        </p:nvPicPr>
        <p:blipFill>
          <a:blip r:embed="rId3"/>
          <a:stretch>
            <a:fillRect/>
          </a:stretch>
        </p:blipFill>
        <p:spPr>
          <a:xfrm>
            <a:off x="55135" y="2348880"/>
            <a:ext cx="6349796" cy="4080120"/>
          </a:xfrm>
          <a:prstGeom prst="rect">
            <a:avLst/>
          </a:prstGeom>
        </p:spPr>
      </p:pic>
    </p:spTree>
    <p:extLst>
      <p:ext uri="{BB962C8B-B14F-4D97-AF65-F5344CB8AC3E}">
        <p14:creationId xmlns:p14="http://schemas.microsoft.com/office/powerpoint/2010/main" val="191835590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most energetic Cosmic Particles ever detected? </a:t>
            </a:r>
            <a:r>
              <a:rPr lang="en-US" sz="2300" b="0" dirty="0">
                <a:solidFill>
                  <a:schemeClr val="tx1"/>
                </a:solidFill>
              </a:rPr>
              <a:t>Cosmic Rays of Ultra High Energies (UHECRs)</a:t>
            </a:r>
            <a:br>
              <a:rPr lang="en-US" sz="2300" b="0" dirty="0">
                <a:solidFill>
                  <a:schemeClr val="tx1"/>
                </a:solidFill>
              </a:rPr>
            </a:br>
            <a:r>
              <a:rPr lang="en-US" sz="2300" dirty="0"/>
              <a:t/>
            </a:r>
            <a:br>
              <a:rPr lang="en-US" sz="2300" dirty="0"/>
            </a:br>
            <a:r>
              <a:rPr lang="en-US" sz="2300" dirty="0"/>
              <a:t>In what Energy range do we observe Cosmic Rays?</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endParaRPr lang="en-US" sz="2300" dirty="0">
              <a:solidFill>
                <a:srgbClr val="FFFFFF"/>
              </a:solidFill>
            </a:endParaRPr>
          </a:p>
        </p:txBody>
      </p:sp>
    </p:spTree>
    <p:extLst>
      <p:ext uri="{BB962C8B-B14F-4D97-AF65-F5344CB8AC3E}">
        <p14:creationId xmlns:p14="http://schemas.microsoft.com/office/powerpoint/2010/main" val="98868228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most energetic Cosmic Particles ever detected? </a:t>
            </a:r>
            <a:r>
              <a:rPr lang="en-US" sz="2300" b="0" dirty="0">
                <a:solidFill>
                  <a:schemeClr val="tx1"/>
                </a:solidFill>
              </a:rPr>
              <a:t>Cosmic Rays of Ultra High Energies (UHECRs)</a:t>
            </a:r>
            <a:br>
              <a:rPr lang="en-US" sz="2300" b="0" dirty="0">
                <a:solidFill>
                  <a:schemeClr val="tx1"/>
                </a:solidFill>
              </a:rPr>
            </a:br>
            <a:r>
              <a:rPr lang="en-US" sz="2300" dirty="0"/>
              <a:t/>
            </a:r>
            <a:br>
              <a:rPr lang="en-US" sz="2300" dirty="0"/>
            </a:br>
            <a:r>
              <a:rPr lang="en-US" sz="2300" dirty="0"/>
              <a:t>In what Energy range do we observe Cosmic Rays?</a:t>
            </a:r>
            <a:br>
              <a:rPr lang="en-US" sz="2300" dirty="0"/>
            </a:br>
            <a:r>
              <a:rPr lang="en-US" sz="2300" b="0" dirty="0">
                <a:solidFill>
                  <a:srgbClr val="FFFFFF"/>
                </a:solidFill>
              </a:rPr>
              <a:t>from 0.1 </a:t>
            </a:r>
            <a:r>
              <a:rPr lang="en-US" sz="2300" b="0" dirty="0" err="1">
                <a:solidFill>
                  <a:srgbClr val="FFFFFF"/>
                </a:solidFill>
              </a:rPr>
              <a:t>GeV</a:t>
            </a:r>
            <a:r>
              <a:rPr lang="en-US" sz="2300" b="0" dirty="0">
                <a:solidFill>
                  <a:srgbClr val="FFFFFF"/>
                </a:solidFill>
              </a:rPr>
              <a:t> to 0.3 </a:t>
            </a:r>
            <a:r>
              <a:rPr lang="en-US" sz="2300" b="0" dirty="0" err="1">
                <a:solidFill>
                  <a:srgbClr val="FFFFFF"/>
                </a:solidFill>
              </a:rPr>
              <a:t>ZeV</a:t>
            </a:r>
            <a:r>
              <a:rPr lang="en-US" sz="2300" b="0" dirty="0">
                <a:solidFill>
                  <a:srgbClr val="FFFFFF"/>
                </a:solidFill>
              </a:rPr>
              <a:t> or from 10</a:t>
            </a:r>
            <a:r>
              <a:rPr lang="en-US" sz="2300" b="0" baseline="30000" dirty="0">
                <a:solidFill>
                  <a:srgbClr val="FFFFFF"/>
                </a:solidFill>
              </a:rPr>
              <a:t>8</a:t>
            </a:r>
            <a:r>
              <a:rPr lang="en-US" sz="2300" b="0" dirty="0">
                <a:solidFill>
                  <a:srgbClr val="FFFFFF"/>
                </a:solidFill>
              </a:rPr>
              <a:t> to </a:t>
            </a:r>
            <a:r>
              <a:rPr lang="en-US" sz="2300" dirty="0">
                <a:solidFill>
                  <a:srgbClr val="FFFFFF"/>
                </a:solidFill>
              </a:rPr>
              <a:t>10</a:t>
            </a:r>
            <a:r>
              <a:rPr lang="en-US" sz="2300" baseline="30000" dirty="0">
                <a:solidFill>
                  <a:srgbClr val="FFFFFF"/>
                </a:solidFill>
              </a:rPr>
              <a:t>20</a:t>
            </a:r>
            <a:r>
              <a:rPr lang="en-US" sz="2300" dirty="0">
                <a:solidFill>
                  <a:srgbClr val="FFFFFF"/>
                </a:solidFill>
              </a:rPr>
              <a:t> </a:t>
            </a:r>
            <a:r>
              <a:rPr lang="en-US" sz="2300" dirty="0" err="1">
                <a:solidFill>
                  <a:srgbClr val="FFFFFF"/>
                </a:solidFill>
              </a:rPr>
              <a:t>eV</a:t>
            </a: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endParaRPr lang="en-US" sz="2300" dirty="0">
              <a:solidFill>
                <a:srgbClr val="FFFFFF"/>
              </a:solidFill>
            </a:endParaRPr>
          </a:p>
        </p:txBody>
      </p:sp>
      <p:pic>
        <p:nvPicPr>
          <p:cNvPr id="3" name="Picture 2"/>
          <p:cNvPicPr>
            <a:picLocks noChangeAspect="1"/>
          </p:cNvPicPr>
          <p:nvPr/>
        </p:nvPicPr>
        <p:blipFill rotWithShape="1">
          <a:blip r:embed="rId2"/>
          <a:srcRect t="-7269"/>
          <a:stretch/>
        </p:blipFill>
        <p:spPr>
          <a:xfrm>
            <a:off x="68303" y="3188640"/>
            <a:ext cx="4849679" cy="2557734"/>
          </a:xfrm>
          <a:prstGeom prst="rect">
            <a:avLst/>
          </a:prstGeom>
          <a:solidFill>
            <a:schemeClr val="tx1"/>
          </a:solidFill>
        </p:spPr>
      </p:pic>
      <p:pic>
        <p:nvPicPr>
          <p:cNvPr id="4" name="Picture 3"/>
          <p:cNvPicPr>
            <a:picLocks noChangeAspect="1"/>
          </p:cNvPicPr>
          <p:nvPr/>
        </p:nvPicPr>
        <p:blipFill rotWithShape="1">
          <a:blip r:embed="rId3"/>
          <a:srcRect t="10347" b="26934"/>
          <a:stretch/>
        </p:blipFill>
        <p:spPr>
          <a:xfrm>
            <a:off x="320266" y="3099232"/>
            <a:ext cx="777746" cy="479615"/>
          </a:xfrm>
          <a:prstGeom prst="rect">
            <a:avLst/>
          </a:prstGeom>
          <a:noFill/>
        </p:spPr>
      </p:pic>
      <p:pic>
        <p:nvPicPr>
          <p:cNvPr id="5" name="Picture 4"/>
          <p:cNvPicPr>
            <a:picLocks noChangeAspect="1"/>
          </p:cNvPicPr>
          <p:nvPr/>
        </p:nvPicPr>
        <p:blipFill rotWithShape="1">
          <a:blip r:embed="rId3"/>
          <a:srcRect t="10347" b="26934"/>
          <a:stretch/>
        </p:blipFill>
        <p:spPr>
          <a:xfrm>
            <a:off x="984394" y="3067025"/>
            <a:ext cx="777746" cy="491945"/>
          </a:xfrm>
          <a:prstGeom prst="rect">
            <a:avLst/>
          </a:prstGeom>
          <a:noFill/>
        </p:spPr>
      </p:pic>
      <p:pic>
        <p:nvPicPr>
          <p:cNvPr id="6" name="Picture 5"/>
          <p:cNvPicPr>
            <a:picLocks noChangeAspect="1"/>
          </p:cNvPicPr>
          <p:nvPr/>
        </p:nvPicPr>
        <p:blipFill rotWithShape="1">
          <a:blip r:embed="rId3"/>
          <a:srcRect t="10347" b="26934"/>
          <a:stretch/>
        </p:blipFill>
        <p:spPr>
          <a:xfrm>
            <a:off x="1727822" y="3015825"/>
            <a:ext cx="777746" cy="481496"/>
          </a:xfrm>
          <a:prstGeom prst="rect">
            <a:avLst/>
          </a:prstGeom>
          <a:noFill/>
        </p:spPr>
      </p:pic>
      <p:sp>
        <p:nvSpPr>
          <p:cNvPr id="7" name="Rectangle 6"/>
          <p:cNvSpPr/>
          <p:nvPr/>
        </p:nvSpPr>
        <p:spPr>
          <a:xfrm>
            <a:off x="4917959" y="2855439"/>
            <a:ext cx="3999512" cy="289093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91142" tIns="45573" rIns="91142" bIns="45573" rtlCol="0" anchor="ctr"/>
          <a:lstStyle/>
          <a:p>
            <a:pPr algn="ctr"/>
            <a:endParaRPr lang="en-US"/>
          </a:p>
        </p:txBody>
      </p:sp>
      <p:sp>
        <p:nvSpPr>
          <p:cNvPr id="8" name="Right Arrow 7"/>
          <p:cNvSpPr/>
          <p:nvPr/>
        </p:nvSpPr>
        <p:spPr>
          <a:xfrm>
            <a:off x="4849310" y="4106253"/>
            <a:ext cx="1738914" cy="725132"/>
          </a:xfrm>
          <a:prstGeom prst="rightArrow">
            <a:avLst/>
          </a:prstGeom>
        </p:spPr>
        <p:style>
          <a:lnRef idx="1">
            <a:schemeClr val="accent1"/>
          </a:lnRef>
          <a:fillRef idx="3">
            <a:schemeClr val="accent1"/>
          </a:fillRef>
          <a:effectRef idx="2">
            <a:schemeClr val="accent1"/>
          </a:effectRef>
          <a:fontRef idx="minor">
            <a:schemeClr val="lt1"/>
          </a:fontRef>
        </p:style>
        <p:txBody>
          <a:bodyPr lIns="91142" tIns="45573" rIns="91142" bIns="45573" rtlCol="0" anchor="ctr"/>
          <a:lstStyle/>
          <a:p>
            <a:pPr algn="ctr"/>
            <a:r>
              <a:rPr lang="en-US" sz="1800" i="0" dirty="0" err="1"/>
              <a:t>GammaRays</a:t>
            </a:r>
            <a:endParaRPr lang="en-US" sz="1800" i="0" dirty="0"/>
          </a:p>
        </p:txBody>
      </p:sp>
      <p:sp>
        <p:nvSpPr>
          <p:cNvPr id="9" name="Right Arrow 8"/>
          <p:cNvSpPr/>
          <p:nvPr/>
        </p:nvSpPr>
        <p:spPr>
          <a:xfrm>
            <a:off x="4849338" y="3381121"/>
            <a:ext cx="4069839" cy="72513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lIns="91142" tIns="45573" rIns="91142" bIns="45573" rtlCol="0" anchor="ctr"/>
          <a:lstStyle/>
          <a:p>
            <a:pPr algn="ctr"/>
            <a:r>
              <a:rPr lang="en-US" sz="2000" i="0" dirty="0"/>
              <a:t>Cosmic Rays</a:t>
            </a:r>
          </a:p>
        </p:txBody>
      </p:sp>
      <p:pic>
        <p:nvPicPr>
          <p:cNvPr id="10" name="Picture 9"/>
          <p:cNvPicPr>
            <a:picLocks noChangeAspect="1"/>
          </p:cNvPicPr>
          <p:nvPr/>
        </p:nvPicPr>
        <p:blipFill rotWithShape="1">
          <a:blip r:embed="rId3"/>
          <a:srcRect t="10347" b="26934"/>
          <a:stretch/>
        </p:blipFill>
        <p:spPr>
          <a:xfrm>
            <a:off x="2468573" y="2958958"/>
            <a:ext cx="777746" cy="479615"/>
          </a:xfrm>
          <a:prstGeom prst="rect">
            <a:avLst/>
          </a:prstGeom>
          <a:noFill/>
        </p:spPr>
      </p:pic>
      <p:pic>
        <p:nvPicPr>
          <p:cNvPr id="11" name="Picture 10"/>
          <p:cNvPicPr>
            <a:picLocks noChangeAspect="1"/>
          </p:cNvPicPr>
          <p:nvPr/>
        </p:nvPicPr>
        <p:blipFill rotWithShape="1">
          <a:blip r:embed="rId3"/>
          <a:srcRect t="10347" b="26934"/>
          <a:stretch/>
        </p:blipFill>
        <p:spPr>
          <a:xfrm>
            <a:off x="3132702" y="2885645"/>
            <a:ext cx="777746" cy="491945"/>
          </a:xfrm>
          <a:prstGeom prst="rect">
            <a:avLst/>
          </a:prstGeom>
          <a:noFill/>
        </p:spPr>
      </p:pic>
      <p:pic>
        <p:nvPicPr>
          <p:cNvPr id="12" name="Picture 11"/>
          <p:cNvPicPr>
            <a:picLocks noChangeAspect="1"/>
          </p:cNvPicPr>
          <p:nvPr/>
        </p:nvPicPr>
        <p:blipFill rotWithShape="1">
          <a:blip r:embed="rId3"/>
          <a:srcRect t="10347" b="26934"/>
          <a:stretch/>
        </p:blipFill>
        <p:spPr>
          <a:xfrm>
            <a:off x="3876124" y="2819114"/>
            <a:ext cx="777746" cy="481496"/>
          </a:xfrm>
          <a:prstGeom prst="rect">
            <a:avLst/>
          </a:prstGeom>
          <a:noFill/>
        </p:spPr>
      </p:pic>
      <p:pic>
        <p:nvPicPr>
          <p:cNvPr id="13" name="Picture 12"/>
          <p:cNvPicPr>
            <a:picLocks noChangeAspect="1"/>
          </p:cNvPicPr>
          <p:nvPr/>
        </p:nvPicPr>
        <p:blipFill rotWithShape="1">
          <a:blip r:embed="rId3"/>
          <a:srcRect t="10347" b="26934"/>
          <a:stretch/>
        </p:blipFill>
        <p:spPr>
          <a:xfrm>
            <a:off x="4616882" y="2782790"/>
            <a:ext cx="777746" cy="479615"/>
          </a:xfrm>
          <a:prstGeom prst="rect">
            <a:avLst/>
          </a:prstGeom>
          <a:noFill/>
        </p:spPr>
      </p:pic>
      <p:pic>
        <p:nvPicPr>
          <p:cNvPr id="14" name="Picture 13"/>
          <p:cNvPicPr>
            <a:picLocks noChangeAspect="1"/>
          </p:cNvPicPr>
          <p:nvPr/>
        </p:nvPicPr>
        <p:blipFill rotWithShape="1">
          <a:blip r:embed="rId3"/>
          <a:srcRect t="10347" b="26934"/>
          <a:stretch/>
        </p:blipFill>
        <p:spPr>
          <a:xfrm>
            <a:off x="5281012" y="2696698"/>
            <a:ext cx="777746" cy="491945"/>
          </a:xfrm>
          <a:prstGeom prst="rect">
            <a:avLst/>
          </a:prstGeom>
          <a:noFill/>
        </p:spPr>
      </p:pic>
      <p:pic>
        <p:nvPicPr>
          <p:cNvPr id="15" name="Picture 14"/>
          <p:cNvPicPr>
            <a:picLocks noChangeAspect="1"/>
          </p:cNvPicPr>
          <p:nvPr/>
        </p:nvPicPr>
        <p:blipFill rotWithShape="1">
          <a:blip r:embed="rId3"/>
          <a:srcRect t="10347" b="26934"/>
          <a:stretch/>
        </p:blipFill>
        <p:spPr>
          <a:xfrm>
            <a:off x="5987442" y="2597856"/>
            <a:ext cx="777746" cy="481496"/>
          </a:xfrm>
          <a:prstGeom prst="rect">
            <a:avLst/>
          </a:prstGeom>
          <a:noFill/>
        </p:spPr>
      </p:pic>
      <p:pic>
        <p:nvPicPr>
          <p:cNvPr id="16" name="Picture 15"/>
          <p:cNvPicPr>
            <a:picLocks noChangeAspect="1"/>
          </p:cNvPicPr>
          <p:nvPr/>
        </p:nvPicPr>
        <p:blipFill rotWithShape="1">
          <a:blip r:embed="rId3"/>
          <a:srcRect t="10347" b="26934"/>
          <a:stretch/>
        </p:blipFill>
        <p:spPr>
          <a:xfrm>
            <a:off x="6765192" y="2536213"/>
            <a:ext cx="777746" cy="479615"/>
          </a:xfrm>
          <a:prstGeom prst="rect">
            <a:avLst/>
          </a:prstGeom>
          <a:noFill/>
        </p:spPr>
      </p:pic>
      <p:pic>
        <p:nvPicPr>
          <p:cNvPr id="17" name="Picture 16"/>
          <p:cNvPicPr>
            <a:picLocks noChangeAspect="1"/>
          </p:cNvPicPr>
          <p:nvPr/>
        </p:nvPicPr>
        <p:blipFill rotWithShape="1">
          <a:blip r:embed="rId3"/>
          <a:srcRect t="10347" b="26934"/>
          <a:stretch/>
        </p:blipFill>
        <p:spPr>
          <a:xfrm>
            <a:off x="7493613" y="2467012"/>
            <a:ext cx="777746" cy="491945"/>
          </a:xfrm>
          <a:prstGeom prst="rect">
            <a:avLst/>
          </a:prstGeom>
          <a:noFill/>
        </p:spPr>
      </p:pic>
      <p:pic>
        <p:nvPicPr>
          <p:cNvPr id="18" name="Picture 17"/>
          <p:cNvPicPr>
            <a:picLocks noChangeAspect="1"/>
          </p:cNvPicPr>
          <p:nvPr/>
        </p:nvPicPr>
        <p:blipFill rotWithShape="1">
          <a:blip r:embed="rId3"/>
          <a:srcRect t="10347" b="26934"/>
          <a:stretch/>
        </p:blipFill>
        <p:spPr>
          <a:xfrm>
            <a:off x="8222042" y="2410929"/>
            <a:ext cx="777746" cy="481496"/>
          </a:xfrm>
          <a:prstGeom prst="rect">
            <a:avLst/>
          </a:prstGeom>
          <a:noFill/>
        </p:spPr>
      </p:pic>
      <p:sp>
        <p:nvSpPr>
          <p:cNvPr id="20" name="Rectangle 19"/>
          <p:cNvSpPr/>
          <p:nvPr/>
        </p:nvSpPr>
        <p:spPr>
          <a:xfrm>
            <a:off x="7718419" y="2060849"/>
            <a:ext cx="1456195" cy="457390"/>
          </a:xfrm>
          <a:prstGeom prst="rect">
            <a:avLst/>
          </a:prstGeom>
        </p:spPr>
        <p:txBody>
          <a:bodyPr wrap="none" lIns="91142" tIns="45573" rIns="91142" bIns="45573">
            <a:spAutoFit/>
          </a:bodyPr>
          <a:lstStyle/>
          <a:p>
            <a:r>
              <a:rPr lang="en-US" i="0" dirty="0">
                <a:solidFill>
                  <a:srgbClr val="FFFF00"/>
                </a:solidFill>
                <a:latin typeface="Chalkboard"/>
                <a:cs typeface="Chalkboard"/>
              </a:rPr>
              <a:t>12 pianos</a:t>
            </a:r>
            <a:r>
              <a:rPr lang="en-US" i="0" dirty="0">
                <a:latin typeface="Chalkboard"/>
                <a:cs typeface="Chalkboard"/>
              </a:rPr>
              <a:t> </a:t>
            </a:r>
            <a:endParaRPr lang="en-US" i="0" dirty="0"/>
          </a:p>
        </p:txBody>
      </p:sp>
    </p:spTree>
    <p:extLst>
      <p:ext uri="{BB962C8B-B14F-4D97-AF65-F5344CB8AC3E}">
        <p14:creationId xmlns:p14="http://schemas.microsoft.com/office/powerpoint/2010/main" val="99417450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8200" y="0"/>
            <a:ext cx="8305800" cy="6858000"/>
          </a:xfrm>
          <a:prstGeom prst="rect">
            <a:avLst/>
          </a:prstGeom>
        </p:spPr>
      </p:pic>
      <p:pic>
        <p:nvPicPr>
          <p:cNvPr id="5" name="Picture 4"/>
          <p:cNvPicPr>
            <a:picLocks noChangeAspect="1"/>
          </p:cNvPicPr>
          <p:nvPr/>
        </p:nvPicPr>
        <p:blipFill>
          <a:blip r:embed="rId3"/>
          <a:stretch>
            <a:fillRect/>
          </a:stretch>
        </p:blipFill>
        <p:spPr>
          <a:xfrm>
            <a:off x="0" y="1676400"/>
            <a:ext cx="889000" cy="3937000"/>
          </a:xfrm>
          <a:prstGeom prst="rect">
            <a:avLst/>
          </a:prstGeom>
        </p:spPr>
      </p:pic>
      <p:sp>
        <p:nvSpPr>
          <p:cNvPr id="6" name="TextBox 5"/>
          <p:cNvSpPr txBox="1"/>
          <p:nvPr/>
        </p:nvSpPr>
        <p:spPr>
          <a:xfrm>
            <a:off x="6648678" y="6457890"/>
            <a:ext cx="2495361" cy="400110"/>
          </a:xfrm>
          <a:prstGeom prst="rect">
            <a:avLst/>
          </a:prstGeom>
          <a:noFill/>
        </p:spPr>
        <p:txBody>
          <a:bodyPr wrap="none" lIns="91024" tIns="45514" rIns="91024" bIns="45514" rtlCol="0">
            <a:spAutoFit/>
          </a:bodyPr>
          <a:lstStyle/>
          <a:p>
            <a:r>
              <a:rPr lang="en-US" sz="2000" i="0">
                <a:solidFill>
                  <a:srgbClr val="800000"/>
                </a:solidFill>
              </a:rPr>
              <a:t>Dermer &amp; Menon ‘11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ectru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61" y="0"/>
            <a:ext cx="5642968" cy="6858000"/>
          </a:xfrm>
          <a:prstGeom prst="rect">
            <a:avLst/>
          </a:prstGeom>
        </p:spPr>
      </p:pic>
    </p:spTree>
    <p:extLst>
      <p:ext uri="{BB962C8B-B14F-4D97-AF65-F5344CB8AC3E}">
        <p14:creationId xmlns:p14="http://schemas.microsoft.com/office/powerpoint/2010/main" val="1162389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Cosmic Particles</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982389" y="1211776"/>
            <a:ext cx="7282394" cy="5466500"/>
          </a:xfrm>
          <a:prstGeom prst="rect">
            <a:avLst/>
          </a:prstGeom>
          <a:solidFill>
            <a:schemeClr val="tx1"/>
          </a:solidFill>
        </p:spPr>
      </p:pic>
      <p:sp>
        <p:nvSpPr>
          <p:cNvPr id="5" name="Rectangle 4"/>
          <p:cNvSpPr/>
          <p:nvPr/>
        </p:nvSpPr>
        <p:spPr bwMode="auto">
          <a:xfrm>
            <a:off x="2843808" y="1196752"/>
            <a:ext cx="2664296" cy="4032448"/>
          </a:xfrm>
          <a:prstGeom prst="rect">
            <a:avLst/>
          </a:prstGeom>
          <a:solidFill>
            <a:schemeClr val="accent1"/>
          </a:solidFill>
          <a:ln w="9525" cap="flat" cmpd="sng" algn="ctr">
            <a:noFill/>
            <a:prstDash val="solid"/>
            <a:round/>
            <a:headEnd type="none" w="med" len="med"/>
            <a:tailEnd type="none" w="med" len="med"/>
          </a:ln>
          <a:effectLst/>
        </p:spPr>
        <p:txBody>
          <a:bodyPr vert="horz" wrap="square" lIns="91142" tIns="45573" rIns="91142" bIns="45573" numCol="1" spcCol="0" rtlCol="0" anchor="t" anchorCtr="0" compatLnSpc="1">
            <a:prstTxWarp prst="textNoShape">
              <a:avLst/>
            </a:prstTxWarp>
          </a:bodyPr>
          <a:lstStyle/>
          <a:p>
            <a:pPr defTabSz="911412"/>
            <a:endParaRPr lang="en-US">
              <a:latin typeface="Times New Roman" pitchFamily="-97" charset="0"/>
            </a:endParaRPr>
          </a:p>
        </p:txBody>
      </p:sp>
      <p:sp>
        <p:nvSpPr>
          <p:cNvPr id="6" name="Rectangle 5"/>
          <p:cNvSpPr/>
          <p:nvPr/>
        </p:nvSpPr>
        <p:spPr bwMode="auto">
          <a:xfrm>
            <a:off x="5508104" y="2564904"/>
            <a:ext cx="3096344" cy="4259398"/>
          </a:xfrm>
          <a:prstGeom prst="rect">
            <a:avLst/>
          </a:prstGeom>
          <a:solidFill>
            <a:schemeClr val="accent1"/>
          </a:solidFill>
          <a:ln w="9525" cap="flat" cmpd="sng" algn="ctr">
            <a:noFill/>
            <a:prstDash val="solid"/>
            <a:round/>
            <a:headEnd type="none" w="med" len="med"/>
            <a:tailEnd type="none" w="med" len="med"/>
          </a:ln>
          <a:effectLst/>
        </p:spPr>
        <p:txBody>
          <a:bodyPr vert="horz" wrap="square" lIns="91142" tIns="45573" rIns="91142" bIns="45573" numCol="1" spcCol="0" rtlCol="0" anchor="t" anchorCtr="0" compatLnSpc="1">
            <a:prstTxWarp prst="textNoShape">
              <a:avLst/>
            </a:prstTxWarp>
          </a:bodyPr>
          <a:lstStyle/>
          <a:p>
            <a:pPr defTabSz="911412"/>
            <a:endParaRPr lang="en-US">
              <a:latin typeface="Times New Roman" pitchFamily="-97" charset="0"/>
            </a:endParaRPr>
          </a:p>
        </p:txBody>
      </p:sp>
      <p:sp>
        <p:nvSpPr>
          <p:cNvPr id="7" name="Rectangle 6"/>
          <p:cNvSpPr/>
          <p:nvPr/>
        </p:nvSpPr>
        <p:spPr bwMode="auto">
          <a:xfrm>
            <a:off x="6876256" y="620688"/>
            <a:ext cx="2096616" cy="2035534"/>
          </a:xfrm>
          <a:prstGeom prst="rect">
            <a:avLst/>
          </a:prstGeom>
          <a:solidFill>
            <a:schemeClr val="accent1"/>
          </a:solidFill>
          <a:ln w="9525" cap="flat" cmpd="sng" algn="ctr">
            <a:noFill/>
            <a:prstDash val="solid"/>
            <a:round/>
            <a:headEnd type="none" w="med" len="med"/>
            <a:tailEnd type="none" w="med" len="med"/>
          </a:ln>
          <a:effectLst/>
        </p:spPr>
        <p:txBody>
          <a:bodyPr vert="horz" wrap="square" lIns="91142" tIns="45573" rIns="91142" bIns="45573" numCol="1" spcCol="0" rtlCol="0" anchor="t" anchorCtr="0" compatLnSpc="1">
            <a:prstTxWarp prst="textNoShape">
              <a:avLst/>
            </a:prstTxWarp>
          </a:bodyPr>
          <a:lstStyle/>
          <a:p>
            <a:pPr defTabSz="911412"/>
            <a:endParaRPr lang="en-US">
              <a:latin typeface="Times New Roman" pitchFamily="-97" charset="0"/>
            </a:endParaRPr>
          </a:p>
        </p:txBody>
      </p:sp>
    </p:spTree>
    <p:extLst>
      <p:ext uri="{BB962C8B-B14F-4D97-AF65-F5344CB8AC3E}">
        <p14:creationId xmlns:p14="http://schemas.microsoft.com/office/powerpoint/2010/main" val="13752003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8738" y="2"/>
            <a:ext cx="9125262" cy="6872111"/>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most energetic Cosmic Particles ever detected? </a:t>
            </a:r>
            <a:r>
              <a:rPr lang="en-US" sz="2300" b="0" dirty="0">
                <a:solidFill>
                  <a:schemeClr val="tx1"/>
                </a:solidFill>
              </a:rPr>
              <a:t>Cosmic Rays of Ultra High Energies (UHECRs)</a:t>
            </a:r>
            <a:br>
              <a:rPr lang="en-US" sz="2300" b="0" dirty="0">
                <a:solidFill>
                  <a:schemeClr val="tx1"/>
                </a:solidFill>
              </a:rPr>
            </a:br>
            <a:r>
              <a:rPr lang="en-US" sz="2300" dirty="0"/>
              <a:t/>
            </a:r>
            <a:br>
              <a:rPr lang="en-US" sz="2300" dirty="0"/>
            </a:br>
            <a:r>
              <a:rPr lang="en-US" sz="2300" dirty="0"/>
              <a:t>In what Energy range do we observe Cosmic Rays?</a:t>
            </a:r>
            <a:br>
              <a:rPr lang="en-US" sz="2300" dirty="0"/>
            </a:br>
            <a:r>
              <a:rPr lang="en-US" sz="2300" b="0" dirty="0">
                <a:solidFill>
                  <a:srgbClr val="FFFFFF"/>
                </a:solidFill>
              </a:rPr>
              <a:t>from 0.1 </a:t>
            </a:r>
            <a:r>
              <a:rPr lang="en-US" sz="2300" b="0" dirty="0" err="1">
                <a:solidFill>
                  <a:srgbClr val="FFFFFF"/>
                </a:solidFill>
              </a:rPr>
              <a:t>GeV</a:t>
            </a:r>
            <a:r>
              <a:rPr lang="en-US" sz="2300" b="0" dirty="0">
                <a:solidFill>
                  <a:srgbClr val="FFFFFF"/>
                </a:solidFill>
              </a:rPr>
              <a:t> to 0.3 </a:t>
            </a:r>
            <a:r>
              <a:rPr lang="en-US" sz="2300" b="0" dirty="0" err="1">
                <a:solidFill>
                  <a:srgbClr val="FFFFFF"/>
                </a:solidFill>
              </a:rPr>
              <a:t>ZeV</a:t>
            </a:r>
            <a:r>
              <a:rPr lang="en-US" sz="2300" b="0" dirty="0">
                <a:solidFill>
                  <a:srgbClr val="FFFFFF"/>
                </a:solidFill>
              </a:rPr>
              <a:t> or from 10</a:t>
            </a:r>
            <a:r>
              <a:rPr lang="en-US" sz="2300" b="0" baseline="30000" dirty="0">
                <a:solidFill>
                  <a:srgbClr val="FFFFFF"/>
                </a:solidFill>
              </a:rPr>
              <a:t>8</a:t>
            </a:r>
            <a:r>
              <a:rPr lang="en-US" sz="2300" b="0" dirty="0">
                <a:solidFill>
                  <a:srgbClr val="FFFFFF"/>
                </a:solidFill>
              </a:rPr>
              <a:t> to </a:t>
            </a:r>
            <a:r>
              <a:rPr lang="en-US" sz="2300" dirty="0">
                <a:solidFill>
                  <a:srgbClr val="FFFFFF"/>
                </a:solidFill>
              </a:rPr>
              <a:t>10</a:t>
            </a:r>
            <a:r>
              <a:rPr lang="en-US" sz="2300" baseline="30000" dirty="0">
                <a:solidFill>
                  <a:srgbClr val="FFFFFF"/>
                </a:solidFill>
              </a:rPr>
              <a:t>20</a:t>
            </a:r>
            <a:r>
              <a:rPr lang="en-US" sz="2300" dirty="0">
                <a:solidFill>
                  <a:srgbClr val="FFFFFF"/>
                </a:solidFill>
              </a:rPr>
              <a:t> </a:t>
            </a:r>
            <a:r>
              <a:rPr lang="en-US" sz="2300" dirty="0" err="1">
                <a:solidFill>
                  <a:srgbClr val="FFFFFF"/>
                </a:solidFill>
              </a:rPr>
              <a:t>eV</a:t>
            </a: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t>How far can we observe them from?</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endParaRPr lang="en-US" sz="2300" dirty="0">
              <a:solidFill>
                <a:srgbClr val="FFFFFF"/>
              </a:solidFill>
            </a:endParaRPr>
          </a:p>
        </p:txBody>
      </p:sp>
    </p:spTree>
    <p:extLst>
      <p:ext uri="{BB962C8B-B14F-4D97-AF65-F5344CB8AC3E}">
        <p14:creationId xmlns:p14="http://schemas.microsoft.com/office/powerpoint/2010/main" val="32951895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most energetic Cosmic Particles ever detected? </a:t>
            </a:r>
            <a:r>
              <a:rPr lang="en-US" sz="2300" b="0" dirty="0">
                <a:solidFill>
                  <a:schemeClr val="tx1"/>
                </a:solidFill>
              </a:rPr>
              <a:t>Cosmic Rays of Ultra High Energies (UHECRs)</a:t>
            </a:r>
            <a:br>
              <a:rPr lang="en-US" sz="2300" b="0" dirty="0">
                <a:solidFill>
                  <a:schemeClr val="tx1"/>
                </a:solidFill>
              </a:rPr>
            </a:br>
            <a:r>
              <a:rPr lang="en-US" sz="2300" dirty="0"/>
              <a:t/>
            </a:r>
            <a:br>
              <a:rPr lang="en-US" sz="2300" dirty="0"/>
            </a:br>
            <a:r>
              <a:rPr lang="en-US" sz="2300" dirty="0"/>
              <a:t>In what Energy range do we observe Cosmic Rays?</a:t>
            </a:r>
            <a:br>
              <a:rPr lang="en-US" sz="2300" dirty="0"/>
            </a:br>
            <a:r>
              <a:rPr lang="en-US" sz="2300" b="0" dirty="0">
                <a:solidFill>
                  <a:srgbClr val="FFFFFF"/>
                </a:solidFill>
              </a:rPr>
              <a:t>from 0.1 </a:t>
            </a:r>
            <a:r>
              <a:rPr lang="en-US" sz="2300" b="0" dirty="0" err="1">
                <a:solidFill>
                  <a:srgbClr val="FFFFFF"/>
                </a:solidFill>
              </a:rPr>
              <a:t>GeV</a:t>
            </a:r>
            <a:r>
              <a:rPr lang="en-US" sz="2300" b="0" dirty="0">
                <a:solidFill>
                  <a:srgbClr val="FFFFFF"/>
                </a:solidFill>
              </a:rPr>
              <a:t> to 0.3 </a:t>
            </a:r>
            <a:r>
              <a:rPr lang="en-US" sz="2300" b="0" dirty="0" err="1">
                <a:solidFill>
                  <a:srgbClr val="FFFFFF"/>
                </a:solidFill>
              </a:rPr>
              <a:t>ZeV</a:t>
            </a:r>
            <a:r>
              <a:rPr lang="en-US" sz="2300" b="0" dirty="0">
                <a:solidFill>
                  <a:srgbClr val="FFFFFF"/>
                </a:solidFill>
              </a:rPr>
              <a:t> or from 10</a:t>
            </a:r>
            <a:r>
              <a:rPr lang="en-US" sz="2300" b="0" baseline="30000" dirty="0">
                <a:solidFill>
                  <a:srgbClr val="FFFFFF"/>
                </a:solidFill>
              </a:rPr>
              <a:t>8</a:t>
            </a:r>
            <a:r>
              <a:rPr lang="en-US" sz="2300" b="0" dirty="0">
                <a:solidFill>
                  <a:srgbClr val="FFFFFF"/>
                </a:solidFill>
              </a:rPr>
              <a:t> to </a:t>
            </a:r>
            <a:r>
              <a:rPr lang="en-US" sz="2300" dirty="0">
                <a:solidFill>
                  <a:srgbClr val="FFFFFF"/>
                </a:solidFill>
              </a:rPr>
              <a:t>10</a:t>
            </a:r>
            <a:r>
              <a:rPr lang="en-US" sz="2300" baseline="30000" dirty="0">
                <a:solidFill>
                  <a:srgbClr val="FFFFFF"/>
                </a:solidFill>
              </a:rPr>
              <a:t>20</a:t>
            </a:r>
            <a:r>
              <a:rPr lang="en-US" sz="2300" dirty="0">
                <a:solidFill>
                  <a:srgbClr val="FFFFFF"/>
                </a:solidFill>
              </a:rPr>
              <a:t> </a:t>
            </a:r>
            <a:r>
              <a:rPr lang="en-US" sz="2300" dirty="0" err="1">
                <a:solidFill>
                  <a:srgbClr val="FFFFFF"/>
                </a:solidFill>
              </a:rPr>
              <a:t>eV</a:t>
            </a: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t>How far can we observe them from? </a:t>
            </a:r>
            <a:r>
              <a:rPr lang="nl-NL" sz="2300" b="0" dirty="0" err="1">
                <a:solidFill>
                  <a:srgbClr val="FFFFFF"/>
                </a:solidFill>
              </a:rPr>
              <a:t>Galactic</a:t>
            </a:r>
            <a:r>
              <a:rPr lang="nl-NL" sz="2300" b="0" dirty="0">
                <a:solidFill>
                  <a:srgbClr val="FFFFFF"/>
                </a:solidFill>
              </a:rPr>
              <a:t> E &lt; 10</a:t>
            </a:r>
            <a:r>
              <a:rPr lang="nl-NL" sz="2300" b="0" baseline="30000" dirty="0">
                <a:solidFill>
                  <a:srgbClr val="FFFFFF"/>
                </a:solidFill>
              </a:rPr>
              <a:t>17</a:t>
            </a:r>
            <a:r>
              <a:rPr lang="nl-NL" sz="2300" b="0" dirty="0">
                <a:solidFill>
                  <a:srgbClr val="FFFFFF"/>
                </a:solidFill>
              </a:rPr>
              <a:t> eV ???</a:t>
            </a:r>
            <a:br>
              <a:rPr lang="nl-NL" sz="2300" b="0" dirty="0">
                <a:solidFill>
                  <a:srgbClr val="FFFFFF"/>
                </a:solidFill>
              </a:rPr>
            </a:br>
            <a:r>
              <a:rPr lang="nl-NL" sz="2300" b="0" dirty="0" err="1">
                <a:solidFill>
                  <a:srgbClr val="FFFFFF"/>
                </a:solidFill>
              </a:rPr>
              <a:t>Extragalactic</a:t>
            </a:r>
            <a:r>
              <a:rPr lang="nl-NL" sz="2300" b="0" dirty="0">
                <a:solidFill>
                  <a:srgbClr val="FFFFFF"/>
                </a:solidFill>
              </a:rPr>
              <a:t> E </a:t>
            </a:r>
            <a:r>
              <a:rPr lang="nl-NL" sz="2300" b="0" dirty="0">
                <a:solidFill>
                  <a:srgbClr val="FFFFFF"/>
                </a:solidFill>
                <a:latin typeface="+mn-lt"/>
              </a:rPr>
              <a:t>&gt;</a:t>
            </a:r>
            <a:r>
              <a:rPr lang="nl-NL" sz="2300" b="0" dirty="0">
                <a:solidFill>
                  <a:srgbClr val="FFFFFF"/>
                </a:solidFill>
              </a:rPr>
              <a:t> </a:t>
            </a:r>
            <a:r>
              <a:rPr lang="nl-NL" sz="2300" b="0" dirty="0" err="1">
                <a:solidFill>
                  <a:srgbClr val="FFFFFF"/>
                </a:solidFill>
              </a:rPr>
              <a:t>EeV</a:t>
            </a:r>
            <a:r>
              <a:rPr lang="nl-NL" sz="2300" b="0" dirty="0">
                <a:solidFill>
                  <a:srgbClr val="FFFFFF"/>
                </a:solidFill>
              </a:rPr>
              <a:t> = 10</a:t>
            </a:r>
            <a:r>
              <a:rPr lang="nl-NL" sz="2300" b="0" baseline="30000" dirty="0">
                <a:solidFill>
                  <a:srgbClr val="FFFFFF"/>
                </a:solidFill>
              </a:rPr>
              <a:t>18</a:t>
            </a:r>
            <a:r>
              <a:rPr lang="nl-NL" sz="2300" b="0" dirty="0">
                <a:solidFill>
                  <a:srgbClr val="FFFFFF"/>
                </a:solidFill>
              </a:rPr>
              <a:t> eV; </a:t>
            </a:r>
            <a:r>
              <a:rPr lang="nl-NL" sz="2300" b="0" dirty="0" err="1">
                <a:solidFill>
                  <a:srgbClr val="FFFFFF"/>
                </a:solidFill>
              </a:rPr>
              <a:t>z</a:t>
            </a:r>
            <a:r>
              <a:rPr lang="nl-NL" sz="2300" b="0" baseline="-25000" dirty="0" err="1">
                <a:solidFill>
                  <a:srgbClr val="FFFFFF"/>
                </a:solidFill>
              </a:rPr>
              <a:t>sources</a:t>
            </a:r>
            <a:r>
              <a:rPr lang="nl-NL" sz="2300" b="0" dirty="0">
                <a:solidFill>
                  <a:srgbClr val="FFFFFF"/>
                </a:solidFill>
              </a:rPr>
              <a:t> = 10? </a:t>
            </a:r>
            <a:br>
              <a:rPr lang="nl-NL" sz="2300" b="0" dirty="0">
                <a:solidFill>
                  <a:srgbClr val="FFFFFF"/>
                </a:solidFill>
              </a:rPr>
            </a:br>
            <a:r>
              <a:rPr lang="nl-NL" sz="2300" b="0" dirty="0">
                <a:solidFill>
                  <a:srgbClr val="FFFFFF"/>
                </a:solidFill>
              </a:rPr>
              <a:t>E </a:t>
            </a:r>
            <a:r>
              <a:rPr lang="nl-NL" sz="2300" b="0" dirty="0">
                <a:solidFill>
                  <a:srgbClr val="FFFFFF"/>
                </a:solidFill>
                <a:latin typeface="+mn-lt"/>
              </a:rPr>
              <a:t>&gt;</a:t>
            </a:r>
            <a:r>
              <a:rPr lang="nl-NL" sz="2300" b="0" dirty="0">
                <a:solidFill>
                  <a:srgbClr val="FFFFFF"/>
                </a:solidFill>
              </a:rPr>
              <a:t> 50 </a:t>
            </a:r>
            <a:r>
              <a:rPr lang="nl-NL" sz="2300" b="0" dirty="0" err="1">
                <a:solidFill>
                  <a:srgbClr val="FFFFFF"/>
                </a:solidFill>
              </a:rPr>
              <a:t>EeV</a:t>
            </a:r>
            <a:r>
              <a:rPr lang="nl-NL" sz="2300" b="0" dirty="0">
                <a:solidFill>
                  <a:srgbClr val="FFFFFF"/>
                </a:solidFill>
              </a:rPr>
              <a:t>,  </a:t>
            </a:r>
            <a:r>
              <a:rPr lang="nl-NL" sz="2300" b="0" dirty="0" err="1">
                <a:solidFill>
                  <a:srgbClr val="FFFFFF"/>
                </a:solidFill>
              </a:rPr>
              <a:t>distances</a:t>
            </a:r>
            <a:r>
              <a:rPr lang="nl-NL" sz="2300" b="0" dirty="0">
                <a:solidFill>
                  <a:srgbClr val="FFFFFF"/>
                </a:solidFill>
              </a:rPr>
              <a:t> of &lt; 100 </a:t>
            </a:r>
            <a:r>
              <a:rPr lang="nl-NL" sz="2300" b="0" dirty="0" err="1">
                <a:solidFill>
                  <a:srgbClr val="FFFFFF"/>
                </a:solidFill>
              </a:rPr>
              <a:t>Mpc</a:t>
            </a:r>
            <a:r>
              <a:rPr lang="nl-NL" sz="2300" b="0" dirty="0">
                <a:solidFill>
                  <a:srgbClr val="FFFFFF"/>
                </a:solidFill>
              </a:rPr>
              <a:t> </a:t>
            </a:r>
            <a:br>
              <a:rPr lang="nl-NL" sz="2300" b="0" dirty="0">
                <a:solidFill>
                  <a:srgbClr val="FFFFFF"/>
                </a:solidFill>
              </a:rPr>
            </a:br>
            <a:r>
              <a:rPr lang="nl-NL" sz="2300" b="0" dirty="0">
                <a:solidFill>
                  <a:srgbClr val="FFFFFF"/>
                </a:solidFill>
              </a:rPr>
              <a:t/>
            </a:r>
            <a:br>
              <a:rPr lang="nl-NL" sz="2300" b="0" dirty="0">
                <a:solidFill>
                  <a:srgbClr val="FFFFFF"/>
                </a:solidFill>
              </a:rPr>
            </a:br>
            <a:r>
              <a:rPr lang="nl-NL" sz="2300" b="0" dirty="0">
                <a:solidFill>
                  <a:srgbClr val="FFFFFF"/>
                </a:solidFill>
              </a:rPr>
              <a:t/>
            </a:r>
            <a:br>
              <a:rPr lang="nl-NL" sz="2300" b="0" dirty="0">
                <a:solidFill>
                  <a:srgbClr val="FFFFFF"/>
                </a:solidFill>
              </a:rPr>
            </a:br>
            <a:r>
              <a:rPr lang="nl-NL" sz="2300" b="0" dirty="0">
                <a:solidFill>
                  <a:srgbClr val="FFFFFF"/>
                </a:solidFill>
              </a:rPr>
              <a:t/>
            </a:r>
            <a:br>
              <a:rPr lang="nl-NL" sz="2300" b="0" dirty="0">
                <a:solidFill>
                  <a:srgbClr val="FFFFFF"/>
                </a:solidFill>
              </a:rPr>
            </a:br>
            <a:r>
              <a:rPr lang="nl-NL" sz="2300" b="0" dirty="0">
                <a:solidFill>
                  <a:srgbClr val="FFFFFF"/>
                </a:solidFill>
              </a:rPr>
              <a:t/>
            </a:r>
            <a:br>
              <a:rPr lang="nl-NL" sz="2300" b="0" dirty="0">
                <a:solidFill>
                  <a:srgbClr val="FFFFFF"/>
                </a:solidFill>
              </a:rPr>
            </a:br>
            <a:r>
              <a:rPr lang="nl-NL" sz="2300" b="0" dirty="0">
                <a:solidFill>
                  <a:srgbClr val="FFFFFF"/>
                </a:solidFill>
              </a:rPr>
              <a:t/>
            </a:r>
            <a:br>
              <a:rPr lang="nl-NL" sz="2300" b="0" dirty="0">
                <a:solidFill>
                  <a:srgbClr val="FFFFFF"/>
                </a:solidFill>
              </a:rPr>
            </a:br>
            <a:r>
              <a:rPr lang="nl-NL" sz="2300" b="0" dirty="0">
                <a:solidFill>
                  <a:srgbClr val="FFFFFF"/>
                </a:solidFill>
              </a:rPr>
              <a:t/>
            </a:r>
            <a:br>
              <a:rPr lang="nl-NL" sz="2300" b="0" dirty="0">
                <a:solidFill>
                  <a:srgbClr val="FFFFFF"/>
                </a:solidFill>
              </a:rPr>
            </a:br>
            <a:r>
              <a:rPr lang="nl-NL" sz="2300" b="0" dirty="0">
                <a:solidFill>
                  <a:srgbClr val="FFFFFF"/>
                </a:solidFill>
              </a:rPr>
              <a:t/>
            </a:r>
            <a:br>
              <a:rPr lang="nl-NL" sz="2300" b="0" dirty="0">
                <a:solidFill>
                  <a:srgbClr val="FFFFFF"/>
                </a:solidFill>
              </a:rPr>
            </a:br>
            <a:endParaRPr lang="en-US" sz="2300" dirty="0">
              <a:solidFill>
                <a:srgbClr val="FFFFFF"/>
              </a:solidFill>
            </a:endParaRPr>
          </a:p>
        </p:txBody>
      </p:sp>
    </p:spTree>
    <p:extLst>
      <p:ext uri="{BB962C8B-B14F-4D97-AF65-F5344CB8AC3E}">
        <p14:creationId xmlns:p14="http://schemas.microsoft.com/office/powerpoint/2010/main" val="5311439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2266107" y="541341"/>
            <a:ext cx="4538895" cy="579596"/>
          </a:xfrm>
          <a:prstGeom prst="rect">
            <a:avLst/>
          </a:prstGeom>
          <a:noFill/>
          <a:ln w="9525">
            <a:noFill/>
            <a:miter lim="800000"/>
            <a:headEnd/>
            <a:tailEnd/>
          </a:ln>
        </p:spPr>
        <p:txBody>
          <a:bodyPr wrap="none" lIns="90726" tIns="45368" rIns="90726" bIns="45368">
            <a:prstTxWarp prst="textNoShape">
              <a:avLst/>
            </a:prstTxWarp>
            <a:spAutoFit/>
          </a:bodyPr>
          <a:lstStyle/>
          <a:p>
            <a:pPr algn="ctr" eaLnBrk="1" hangingPunct="1"/>
            <a:r>
              <a:rPr kumimoji="0" lang="en-GB" sz="3200" i="0">
                <a:solidFill>
                  <a:srgbClr val="FFFF00"/>
                </a:solidFill>
                <a:latin typeface="Chalkboard" pitchFamily="-108" charset="0"/>
              </a:rPr>
              <a:t>Cosmic Magnetic Fields</a:t>
            </a:r>
            <a:endParaRPr kumimoji="0" lang="en-GB" sz="2800" i="0">
              <a:solidFill>
                <a:srgbClr val="FFFF00"/>
              </a:solidFill>
              <a:latin typeface="Chalkboard" pitchFamily="-108" charset="0"/>
            </a:endParaRPr>
          </a:p>
        </p:txBody>
      </p:sp>
      <p:sp>
        <p:nvSpPr>
          <p:cNvPr id="23555" name="Line 3"/>
          <p:cNvSpPr>
            <a:spLocks noChangeShapeType="1"/>
          </p:cNvSpPr>
          <p:nvPr/>
        </p:nvSpPr>
        <p:spPr bwMode="auto">
          <a:xfrm flipV="1">
            <a:off x="4419600" y="1524023"/>
            <a:ext cx="4343400" cy="3973513"/>
          </a:xfrm>
          <a:prstGeom prst="line">
            <a:avLst/>
          </a:prstGeom>
          <a:noFill/>
          <a:ln w="19050">
            <a:solidFill>
              <a:srgbClr val="FFFF00"/>
            </a:solidFill>
            <a:prstDash val="dash"/>
            <a:round/>
            <a:headEnd/>
            <a:tailEnd/>
          </a:ln>
        </p:spPr>
        <p:txBody>
          <a:bodyPr lIns="90726" tIns="45368" rIns="90726" bIns="45368">
            <a:prstTxWarp prst="textNoShape">
              <a:avLst/>
            </a:prstTxWarp>
          </a:bodyPr>
          <a:lstStyle/>
          <a:p>
            <a:endParaRPr lang="en-US"/>
          </a:p>
        </p:txBody>
      </p:sp>
      <p:sp>
        <p:nvSpPr>
          <p:cNvPr id="23556" name="Freeform 4"/>
          <p:cNvSpPr>
            <a:spLocks/>
          </p:cNvSpPr>
          <p:nvPr/>
        </p:nvSpPr>
        <p:spPr bwMode="auto">
          <a:xfrm>
            <a:off x="8458200" y="1295400"/>
            <a:ext cx="466725" cy="415925"/>
          </a:xfrm>
          <a:custGeom>
            <a:avLst/>
            <a:gdLst>
              <a:gd name="T0" fmla="*/ 2147483647 w 294"/>
              <a:gd name="T1" fmla="*/ 2147483647 h 262"/>
              <a:gd name="T2" fmla="*/ 2147483647 w 294"/>
              <a:gd name="T3" fmla="*/ 0 h 262"/>
              <a:gd name="T4" fmla="*/ 2147483647 w 294"/>
              <a:gd name="T5" fmla="*/ 2147483647 h 262"/>
              <a:gd name="T6" fmla="*/ 2147483647 w 294"/>
              <a:gd name="T7" fmla="*/ 2147483647 h 262"/>
              <a:gd name="T8" fmla="*/ 2147483647 w 294"/>
              <a:gd name="T9" fmla="*/ 2147483647 h 262"/>
              <a:gd name="T10" fmla="*/ 2147483647 w 294"/>
              <a:gd name="T11" fmla="*/ 2147483647 h 262"/>
              <a:gd name="T12" fmla="*/ 2147483647 w 294"/>
              <a:gd name="T13" fmla="*/ 2147483647 h 262"/>
              <a:gd name="T14" fmla="*/ 2147483647 w 294"/>
              <a:gd name="T15" fmla="*/ 2147483647 h 262"/>
              <a:gd name="T16" fmla="*/ 2147483647 w 294"/>
              <a:gd name="T17" fmla="*/ 2147483647 h 262"/>
              <a:gd name="T18" fmla="*/ 0 w 294"/>
              <a:gd name="T19" fmla="*/ 2147483647 h 262"/>
              <a:gd name="T20" fmla="*/ 2147483647 w 294"/>
              <a:gd name="T21" fmla="*/ 2147483647 h 262"/>
              <a:gd name="T22" fmla="*/ 2147483647 w 294"/>
              <a:gd name="T23" fmla="*/ 2147483647 h 262"/>
              <a:gd name="T24" fmla="*/ 2147483647 w 294"/>
              <a:gd name="T25" fmla="*/ 2147483647 h 2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4"/>
              <a:gd name="T40" fmla="*/ 0 h 262"/>
              <a:gd name="T41" fmla="*/ 294 w 294"/>
              <a:gd name="T42" fmla="*/ 262 h 2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4" h="262">
                <a:moveTo>
                  <a:pt x="150" y="96"/>
                </a:moveTo>
                <a:lnTo>
                  <a:pt x="198" y="0"/>
                </a:lnTo>
                <a:lnTo>
                  <a:pt x="198" y="96"/>
                </a:lnTo>
                <a:lnTo>
                  <a:pt x="294" y="144"/>
                </a:lnTo>
                <a:lnTo>
                  <a:pt x="188" y="151"/>
                </a:lnTo>
                <a:lnTo>
                  <a:pt x="237" y="236"/>
                </a:lnTo>
                <a:lnTo>
                  <a:pt x="148" y="195"/>
                </a:lnTo>
                <a:lnTo>
                  <a:pt x="117" y="262"/>
                </a:lnTo>
                <a:lnTo>
                  <a:pt x="90" y="177"/>
                </a:lnTo>
                <a:lnTo>
                  <a:pt x="0" y="164"/>
                </a:lnTo>
                <a:lnTo>
                  <a:pt x="103" y="137"/>
                </a:lnTo>
                <a:lnTo>
                  <a:pt x="54" y="48"/>
                </a:lnTo>
                <a:lnTo>
                  <a:pt x="150" y="96"/>
                </a:lnTo>
                <a:close/>
              </a:path>
            </a:pathLst>
          </a:custGeom>
          <a:solidFill>
            <a:srgbClr val="FFFF00"/>
          </a:solidFill>
          <a:ln w="28575">
            <a:solidFill>
              <a:srgbClr val="FF0000"/>
            </a:solidFill>
            <a:round/>
            <a:headEnd/>
            <a:tailEnd/>
          </a:ln>
        </p:spPr>
        <p:txBody>
          <a:bodyPr lIns="90726" tIns="45368" rIns="90726" bIns="45368">
            <a:prstTxWarp prst="textNoShape">
              <a:avLst/>
            </a:prstTxWarp>
          </a:bodyPr>
          <a:lstStyle/>
          <a:p>
            <a:endParaRPr lang="en-US"/>
          </a:p>
        </p:txBody>
      </p:sp>
      <p:sp>
        <p:nvSpPr>
          <p:cNvPr id="23557" name="Oval 5"/>
          <p:cNvSpPr>
            <a:spLocks noChangeArrowheads="1"/>
          </p:cNvSpPr>
          <p:nvPr/>
        </p:nvSpPr>
        <p:spPr bwMode="auto">
          <a:xfrm>
            <a:off x="3048000" y="4191000"/>
            <a:ext cx="3276600" cy="2514600"/>
          </a:xfrm>
          <a:prstGeom prst="ellipse">
            <a:avLst/>
          </a:prstGeom>
          <a:solidFill>
            <a:srgbClr val="BBE0E3">
              <a:alpha val="41176"/>
            </a:srgbClr>
          </a:solidFill>
          <a:ln w="9525">
            <a:noFill/>
            <a:round/>
            <a:headEnd/>
            <a:tailEnd/>
          </a:ln>
        </p:spPr>
        <p:txBody>
          <a:bodyPr wrap="none" lIns="90726" tIns="45368" rIns="90726" bIns="45368" anchor="ctr">
            <a:prstTxWarp prst="textNoShape">
              <a:avLst/>
            </a:prstTxWarp>
          </a:bodyPr>
          <a:lstStyle/>
          <a:p>
            <a:endParaRPr lang="en-US"/>
          </a:p>
        </p:txBody>
      </p:sp>
      <p:sp>
        <p:nvSpPr>
          <p:cNvPr id="23558" name="Text Box 6"/>
          <p:cNvSpPr txBox="1">
            <a:spLocks noChangeArrowheads="1"/>
          </p:cNvSpPr>
          <p:nvPr/>
        </p:nvSpPr>
        <p:spPr bwMode="auto">
          <a:xfrm>
            <a:off x="3505201" y="4419600"/>
            <a:ext cx="1306885" cy="457390"/>
          </a:xfrm>
          <a:prstGeom prst="rect">
            <a:avLst/>
          </a:prstGeom>
          <a:noFill/>
          <a:ln w="9525">
            <a:noFill/>
            <a:miter lim="800000"/>
            <a:headEnd/>
            <a:tailEnd/>
          </a:ln>
        </p:spPr>
        <p:txBody>
          <a:bodyPr wrap="none" lIns="90726" tIns="45368" rIns="90726" bIns="45368">
            <a:prstTxWarp prst="textNoShape">
              <a:avLst/>
            </a:prstTxWarp>
            <a:spAutoFit/>
          </a:bodyPr>
          <a:lstStyle/>
          <a:p>
            <a:pPr eaLnBrk="1" hangingPunct="1"/>
            <a:r>
              <a:rPr kumimoji="0" lang="en-GB" i="0">
                <a:latin typeface="Chinacat" pitchFamily="2" charset="0"/>
              </a:rPr>
              <a:t>Halo B?</a:t>
            </a:r>
            <a:endParaRPr kumimoji="0" lang="en-US" i="0">
              <a:solidFill>
                <a:srgbClr val="FFFF00"/>
              </a:solidFill>
              <a:latin typeface="Chinacat" pitchFamily="2" charset="0"/>
            </a:endParaRPr>
          </a:p>
        </p:txBody>
      </p:sp>
      <p:sp>
        <p:nvSpPr>
          <p:cNvPr id="23559" name="Text Box 7"/>
          <p:cNvSpPr txBox="1">
            <a:spLocks noChangeArrowheads="1"/>
          </p:cNvSpPr>
          <p:nvPr/>
        </p:nvSpPr>
        <p:spPr bwMode="auto">
          <a:xfrm>
            <a:off x="3200467" y="3048001"/>
            <a:ext cx="2566279" cy="824006"/>
          </a:xfrm>
          <a:prstGeom prst="rect">
            <a:avLst/>
          </a:prstGeom>
          <a:noFill/>
          <a:ln w="9525">
            <a:noFill/>
            <a:miter lim="800000"/>
            <a:headEnd/>
            <a:tailEnd/>
          </a:ln>
        </p:spPr>
        <p:txBody>
          <a:bodyPr wrap="none" lIns="90726" tIns="45368" rIns="90726" bIns="45368">
            <a:prstTxWarp prst="textNoShape">
              <a:avLst/>
            </a:prstTxWarp>
            <a:spAutoFit/>
          </a:bodyPr>
          <a:lstStyle/>
          <a:p>
            <a:pPr eaLnBrk="1" hangingPunct="1"/>
            <a:r>
              <a:rPr kumimoji="0" lang="en-GB" i="0">
                <a:latin typeface="Chinacat" pitchFamily="2" charset="0"/>
              </a:rPr>
              <a:t>Extra-galactic B?</a:t>
            </a:r>
            <a:endParaRPr kumimoji="0" lang="en-GB" i="0">
              <a:solidFill>
                <a:srgbClr val="FFFF00"/>
              </a:solidFill>
              <a:latin typeface="Chinacat" pitchFamily="2" charset="0"/>
            </a:endParaRPr>
          </a:p>
          <a:p>
            <a:pPr eaLnBrk="1" hangingPunct="1"/>
            <a:r>
              <a:rPr kumimoji="0" lang="en-GB" i="0">
                <a:latin typeface="Chinacat" pitchFamily="2" charset="0"/>
              </a:rPr>
              <a:t>B &lt; </a:t>
            </a:r>
            <a:r>
              <a:rPr kumimoji="0" lang="el-GR" sz="2000" b="1" i="0">
                <a:latin typeface="Chinacat" pitchFamily="2" charset="0"/>
                <a:sym typeface="Symbol" pitchFamily="-108" charset="2"/>
              </a:rPr>
              <a:t>n</a:t>
            </a:r>
            <a:r>
              <a:rPr kumimoji="0" lang="fr-FR" sz="2000" b="1" i="0">
                <a:latin typeface="Chinacat" pitchFamily="2" charset="0"/>
              </a:rPr>
              <a:t>G</a:t>
            </a:r>
            <a:endParaRPr kumimoji="0" lang="en-US" sz="2000" b="1" i="0">
              <a:latin typeface="Chinacat" pitchFamily="2" charset="0"/>
            </a:endParaRPr>
          </a:p>
        </p:txBody>
      </p:sp>
      <p:sp>
        <p:nvSpPr>
          <p:cNvPr id="23560" name="Text Box 8"/>
          <p:cNvSpPr txBox="1">
            <a:spLocks noChangeArrowheads="1"/>
          </p:cNvSpPr>
          <p:nvPr/>
        </p:nvSpPr>
        <p:spPr bwMode="auto">
          <a:xfrm>
            <a:off x="7543866" y="2057400"/>
            <a:ext cx="359599" cy="579596"/>
          </a:xfrm>
          <a:prstGeom prst="rect">
            <a:avLst/>
          </a:prstGeom>
          <a:noFill/>
          <a:ln w="9525">
            <a:noFill/>
            <a:miter lim="800000"/>
            <a:headEnd/>
            <a:tailEnd/>
          </a:ln>
        </p:spPr>
        <p:txBody>
          <a:bodyPr wrap="none" lIns="90726" tIns="45368" rIns="90726" bIns="45368">
            <a:prstTxWarp prst="textNoShape">
              <a:avLst/>
            </a:prstTxWarp>
            <a:spAutoFit/>
          </a:bodyPr>
          <a:lstStyle/>
          <a:p>
            <a:pPr eaLnBrk="1" hangingPunct="1"/>
            <a:r>
              <a:rPr kumimoji="0" lang="en-US" sz="3200" i="0">
                <a:solidFill>
                  <a:srgbClr val="FFFF00"/>
                </a:solidFill>
                <a:latin typeface="High Tower Text" pitchFamily="18" charset="0"/>
                <a:sym typeface="Symbol" pitchFamily="-108" charset="2"/>
              </a:rPr>
              <a:t></a:t>
            </a:r>
          </a:p>
        </p:txBody>
      </p:sp>
      <p:sp>
        <p:nvSpPr>
          <p:cNvPr id="23561" name="Line 9"/>
          <p:cNvSpPr>
            <a:spLocks noChangeShapeType="1"/>
          </p:cNvSpPr>
          <p:nvPr/>
        </p:nvSpPr>
        <p:spPr bwMode="auto">
          <a:xfrm flipH="1">
            <a:off x="4267200" y="5715000"/>
            <a:ext cx="685800" cy="1588"/>
          </a:xfrm>
          <a:prstGeom prst="line">
            <a:avLst/>
          </a:prstGeom>
          <a:noFill/>
          <a:ln w="9525">
            <a:solidFill>
              <a:schemeClr val="tx1"/>
            </a:solidFill>
            <a:round/>
            <a:headEnd type="triangle" w="med" len="med"/>
            <a:tailEnd type="triangle" w="med" len="med"/>
          </a:ln>
        </p:spPr>
        <p:txBody>
          <a:bodyPr wrap="none" lIns="90726" tIns="45368" rIns="90726" bIns="45368" anchor="ctr">
            <a:prstTxWarp prst="textNoShape">
              <a:avLst/>
            </a:prstTxWarp>
          </a:bodyPr>
          <a:lstStyle/>
          <a:p>
            <a:endParaRPr lang="en-US"/>
          </a:p>
        </p:txBody>
      </p:sp>
      <p:sp>
        <p:nvSpPr>
          <p:cNvPr id="23562" name="Text Box 11"/>
          <p:cNvSpPr txBox="1">
            <a:spLocks noChangeArrowheads="1"/>
          </p:cNvSpPr>
          <p:nvPr/>
        </p:nvSpPr>
        <p:spPr bwMode="auto">
          <a:xfrm>
            <a:off x="6781805" y="3352801"/>
            <a:ext cx="1788611" cy="369320"/>
          </a:xfrm>
          <a:prstGeom prst="rect">
            <a:avLst/>
          </a:prstGeom>
          <a:noFill/>
          <a:ln w="9525">
            <a:noFill/>
            <a:miter lim="800000"/>
            <a:headEnd/>
            <a:tailEnd/>
          </a:ln>
        </p:spPr>
        <p:txBody>
          <a:bodyPr wrap="none" lIns="90726" tIns="45368" rIns="90726" bIns="45368">
            <a:prstTxWarp prst="textNoShape">
              <a:avLst/>
            </a:prstTxWarp>
            <a:spAutoFit/>
          </a:bodyPr>
          <a:lstStyle/>
          <a:p>
            <a:pPr eaLnBrk="1" hangingPunct="1"/>
            <a:r>
              <a:rPr kumimoji="0" lang="fr-FR" sz="1800" i="0">
                <a:solidFill>
                  <a:srgbClr val="00FFFF"/>
                </a:solidFill>
                <a:latin typeface="Chinacat" pitchFamily="2" charset="0"/>
              </a:rPr>
              <a:t>weak deflection</a:t>
            </a:r>
            <a:endParaRPr kumimoji="0" lang="fr-FR" sz="1800" i="0">
              <a:solidFill>
                <a:schemeClr val="bg1"/>
              </a:solidFill>
              <a:latin typeface="Chinacat" pitchFamily="2" charset="0"/>
            </a:endParaRPr>
          </a:p>
        </p:txBody>
      </p:sp>
      <p:sp>
        <p:nvSpPr>
          <p:cNvPr id="23563" name="Text Box 12"/>
          <p:cNvSpPr txBox="1">
            <a:spLocks noChangeArrowheads="1"/>
          </p:cNvSpPr>
          <p:nvPr/>
        </p:nvSpPr>
        <p:spPr bwMode="auto">
          <a:xfrm>
            <a:off x="457200" y="1341444"/>
            <a:ext cx="5486400" cy="1036044"/>
          </a:xfrm>
          <a:prstGeom prst="rect">
            <a:avLst/>
          </a:prstGeom>
          <a:noFill/>
          <a:ln w="9525">
            <a:noFill/>
            <a:miter lim="800000"/>
            <a:headEnd/>
            <a:tailEnd/>
          </a:ln>
        </p:spPr>
        <p:txBody>
          <a:bodyPr wrap="square" lIns="90726" tIns="45368" rIns="90726" bIns="45368">
            <a:prstTxWarp prst="textNoShape">
              <a:avLst/>
            </a:prstTxWarp>
            <a:spAutoFit/>
          </a:bodyPr>
          <a:lstStyle/>
          <a:p>
            <a:pPr eaLnBrk="1" hangingPunct="1"/>
            <a:r>
              <a:rPr kumimoji="0" lang="en-US" i="0">
                <a:solidFill>
                  <a:srgbClr val="FFF807"/>
                </a:solidFill>
                <a:latin typeface="Chinacat" pitchFamily="2" charset="0"/>
              </a:rPr>
              <a:t>R</a:t>
            </a:r>
            <a:r>
              <a:rPr kumimoji="0" lang="en-US" i="0" baseline="-25000">
                <a:solidFill>
                  <a:srgbClr val="FFF807"/>
                </a:solidFill>
                <a:latin typeface="Chinacat" pitchFamily="2" charset="0"/>
              </a:rPr>
              <a:t>L</a:t>
            </a:r>
            <a:r>
              <a:rPr kumimoji="0" lang="en-US" i="0">
                <a:solidFill>
                  <a:srgbClr val="FFF807"/>
                </a:solidFill>
                <a:latin typeface="Chinacat" pitchFamily="2" charset="0"/>
              </a:rPr>
              <a:t> = </a:t>
            </a:r>
            <a:r>
              <a:rPr kumimoji="0" lang="en-US" b="1" i="0">
                <a:solidFill>
                  <a:srgbClr val="FFF807"/>
                </a:solidFill>
                <a:latin typeface="Chinacat" pitchFamily="2" charset="0"/>
              </a:rPr>
              <a:t>kpc</a:t>
            </a:r>
            <a:r>
              <a:rPr kumimoji="0" lang="en-US" i="0">
                <a:solidFill>
                  <a:srgbClr val="FFF807"/>
                </a:solidFill>
                <a:latin typeface="Chinacat" pitchFamily="2" charset="0"/>
              </a:rPr>
              <a:t> Z</a:t>
            </a:r>
            <a:r>
              <a:rPr kumimoji="0" lang="en-US" i="0" baseline="30000">
                <a:solidFill>
                  <a:srgbClr val="FFF807"/>
                </a:solidFill>
                <a:latin typeface="Chinacat" pitchFamily="2" charset="0"/>
              </a:rPr>
              <a:t>-1</a:t>
            </a:r>
            <a:r>
              <a:rPr kumimoji="0" lang="en-US" i="0">
                <a:solidFill>
                  <a:srgbClr val="FFF807"/>
                </a:solidFill>
                <a:latin typeface="Chinacat" pitchFamily="2" charset="0"/>
              </a:rPr>
              <a:t> (E / EeV) (B / </a:t>
            </a:r>
            <a:r>
              <a:rPr kumimoji="0" lang="el-GR" b="1" i="0">
                <a:solidFill>
                  <a:srgbClr val="FFF807"/>
                </a:solidFill>
                <a:latin typeface="Chinacat" pitchFamily="2" charset="0"/>
                <a:sym typeface="Symbol" pitchFamily="-108" charset="2"/>
              </a:rPr>
              <a:t></a:t>
            </a:r>
            <a:r>
              <a:rPr kumimoji="0" lang="fr-FR" b="1" i="0">
                <a:solidFill>
                  <a:srgbClr val="FFF807"/>
                </a:solidFill>
                <a:latin typeface="Chinacat" pitchFamily="2" charset="0"/>
              </a:rPr>
              <a:t>G</a:t>
            </a:r>
            <a:r>
              <a:rPr kumimoji="0" lang="fr-FR" i="0">
                <a:solidFill>
                  <a:srgbClr val="FFF807"/>
                </a:solidFill>
                <a:latin typeface="Chinacat" pitchFamily="2" charset="0"/>
              </a:rPr>
              <a:t>)</a:t>
            </a:r>
            <a:r>
              <a:rPr kumimoji="0" lang="fr-FR" i="0" baseline="30000">
                <a:solidFill>
                  <a:srgbClr val="FFF807"/>
                </a:solidFill>
                <a:latin typeface="Chinacat" pitchFamily="2" charset="0"/>
              </a:rPr>
              <a:t>-1	</a:t>
            </a:r>
            <a:endParaRPr kumimoji="0" lang="el-GR" sz="2000" b="1" i="0" baseline="30000">
              <a:latin typeface="Chinacat" pitchFamily="2" charset="0"/>
            </a:endParaRPr>
          </a:p>
          <a:p>
            <a:pPr eaLnBrk="1" hangingPunct="1"/>
            <a:endParaRPr kumimoji="0" lang="el-GR" sz="2000" i="0" baseline="30000">
              <a:solidFill>
                <a:schemeClr val="bg1"/>
              </a:solidFill>
              <a:latin typeface="Chinacat" pitchFamily="2" charset="0"/>
            </a:endParaRPr>
          </a:p>
          <a:p>
            <a:pPr eaLnBrk="1" hangingPunct="1"/>
            <a:r>
              <a:rPr kumimoji="0" lang="en-US" i="0">
                <a:solidFill>
                  <a:srgbClr val="FFF807"/>
                </a:solidFill>
                <a:latin typeface="Chinacat" pitchFamily="2" charset="0"/>
              </a:rPr>
              <a:t>R</a:t>
            </a:r>
            <a:r>
              <a:rPr kumimoji="0" lang="en-US" i="0" baseline="-25000">
                <a:solidFill>
                  <a:srgbClr val="FFF807"/>
                </a:solidFill>
                <a:latin typeface="Chinacat" pitchFamily="2" charset="0"/>
              </a:rPr>
              <a:t>L</a:t>
            </a:r>
            <a:r>
              <a:rPr kumimoji="0" lang="en-US" i="0">
                <a:solidFill>
                  <a:srgbClr val="FFF807"/>
                </a:solidFill>
                <a:latin typeface="Chinacat" pitchFamily="2" charset="0"/>
              </a:rPr>
              <a:t> = </a:t>
            </a:r>
            <a:r>
              <a:rPr kumimoji="0" lang="en-US" b="1" i="0">
                <a:solidFill>
                  <a:srgbClr val="FFF807"/>
                </a:solidFill>
                <a:latin typeface="Chinacat" pitchFamily="2" charset="0"/>
              </a:rPr>
              <a:t>Mpc</a:t>
            </a:r>
            <a:r>
              <a:rPr kumimoji="0" lang="en-US" i="0">
                <a:solidFill>
                  <a:srgbClr val="FFF807"/>
                </a:solidFill>
                <a:latin typeface="Chinacat" pitchFamily="2" charset="0"/>
              </a:rPr>
              <a:t> Z</a:t>
            </a:r>
            <a:r>
              <a:rPr kumimoji="0" lang="en-US" i="0" baseline="30000">
                <a:solidFill>
                  <a:srgbClr val="FFF807"/>
                </a:solidFill>
                <a:latin typeface="Chinacat" pitchFamily="2" charset="0"/>
              </a:rPr>
              <a:t>-1</a:t>
            </a:r>
            <a:r>
              <a:rPr kumimoji="0" lang="en-US" i="0">
                <a:solidFill>
                  <a:srgbClr val="FFF807"/>
                </a:solidFill>
                <a:latin typeface="Chinacat" pitchFamily="2" charset="0"/>
              </a:rPr>
              <a:t> (E / EeV) (B / </a:t>
            </a:r>
            <a:r>
              <a:rPr kumimoji="0" lang="el-GR" b="1" i="0">
                <a:solidFill>
                  <a:srgbClr val="FFF807"/>
                </a:solidFill>
                <a:latin typeface="Chinacat" pitchFamily="2" charset="0"/>
                <a:sym typeface="Symbol" pitchFamily="-108" charset="2"/>
              </a:rPr>
              <a:t>n</a:t>
            </a:r>
            <a:r>
              <a:rPr kumimoji="0" lang="fr-FR" b="1" i="0">
                <a:solidFill>
                  <a:srgbClr val="FFF807"/>
                </a:solidFill>
                <a:latin typeface="Chinacat" pitchFamily="2" charset="0"/>
              </a:rPr>
              <a:t>G</a:t>
            </a:r>
            <a:r>
              <a:rPr kumimoji="0" lang="fr-FR" i="0">
                <a:solidFill>
                  <a:srgbClr val="FFF807"/>
                </a:solidFill>
                <a:latin typeface="Chinacat" pitchFamily="2" charset="0"/>
              </a:rPr>
              <a:t>)</a:t>
            </a:r>
            <a:r>
              <a:rPr kumimoji="0" lang="fr-FR" i="0" baseline="30000">
                <a:solidFill>
                  <a:srgbClr val="FFF807"/>
                </a:solidFill>
                <a:latin typeface="Chinacat" pitchFamily="2" charset="0"/>
              </a:rPr>
              <a:t>-1</a:t>
            </a:r>
            <a:endParaRPr kumimoji="0" lang="el-GR" i="0" baseline="30000">
              <a:solidFill>
                <a:srgbClr val="FFF807"/>
              </a:solidFill>
              <a:latin typeface="Chinacat" pitchFamily="2" charset="0"/>
            </a:endParaRPr>
          </a:p>
        </p:txBody>
      </p:sp>
      <p:sp>
        <p:nvSpPr>
          <p:cNvPr id="23564" name="Oval 13"/>
          <p:cNvSpPr>
            <a:spLocks noChangeArrowheads="1"/>
          </p:cNvSpPr>
          <p:nvPr/>
        </p:nvSpPr>
        <p:spPr bwMode="auto">
          <a:xfrm>
            <a:off x="4038600" y="5410200"/>
            <a:ext cx="1447800" cy="152400"/>
          </a:xfrm>
          <a:prstGeom prst="ellipse">
            <a:avLst/>
          </a:prstGeom>
          <a:solidFill>
            <a:schemeClr val="tx1"/>
          </a:solidFill>
          <a:ln w="9525">
            <a:noFill/>
            <a:round/>
            <a:headEnd/>
            <a:tailEnd/>
          </a:ln>
        </p:spPr>
        <p:txBody>
          <a:bodyPr wrap="none" lIns="90726" tIns="45368" rIns="90726" bIns="45368" anchor="ctr">
            <a:prstTxWarp prst="textNoShape">
              <a:avLst/>
            </a:prstTxWarp>
          </a:bodyPr>
          <a:lstStyle/>
          <a:p>
            <a:endParaRPr lang="en-US"/>
          </a:p>
        </p:txBody>
      </p:sp>
      <p:sp>
        <p:nvSpPr>
          <p:cNvPr id="23565" name="Line 14"/>
          <p:cNvSpPr>
            <a:spLocks noChangeShapeType="1"/>
          </p:cNvSpPr>
          <p:nvPr/>
        </p:nvSpPr>
        <p:spPr bwMode="auto">
          <a:xfrm flipV="1">
            <a:off x="5638800" y="5334000"/>
            <a:ext cx="0" cy="304800"/>
          </a:xfrm>
          <a:prstGeom prst="line">
            <a:avLst/>
          </a:prstGeom>
          <a:noFill/>
          <a:ln w="12700">
            <a:solidFill>
              <a:schemeClr val="tx1"/>
            </a:solidFill>
            <a:round/>
            <a:headEnd type="triangle" w="med" len="med"/>
            <a:tailEnd type="triangle" w="med" len="med"/>
          </a:ln>
        </p:spPr>
        <p:txBody>
          <a:bodyPr wrap="none" lIns="90726" tIns="45368" rIns="90726" bIns="45368" anchor="ctr">
            <a:prstTxWarp prst="textNoShape">
              <a:avLst/>
            </a:prstTxWarp>
          </a:bodyPr>
          <a:lstStyle/>
          <a:p>
            <a:endParaRPr lang="en-US"/>
          </a:p>
        </p:txBody>
      </p:sp>
      <p:sp>
        <p:nvSpPr>
          <p:cNvPr id="23566" name="Text Box 15"/>
          <p:cNvSpPr txBox="1">
            <a:spLocks noChangeArrowheads="1"/>
          </p:cNvSpPr>
          <p:nvPr/>
        </p:nvSpPr>
        <p:spPr bwMode="auto">
          <a:xfrm>
            <a:off x="5668964" y="5257866"/>
            <a:ext cx="583766" cy="400097"/>
          </a:xfrm>
          <a:prstGeom prst="rect">
            <a:avLst/>
          </a:prstGeom>
          <a:noFill/>
          <a:ln w="9525">
            <a:noFill/>
            <a:miter lim="800000"/>
            <a:headEnd/>
            <a:tailEnd/>
          </a:ln>
        </p:spPr>
        <p:txBody>
          <a:bodyPr wrap="none" lIns="90726" tIns="45368" rIns="90726" bIns="45368">
            <a:prstTxWarp prst="textNoShape">
              <a:avLst/>
            </a:prstTxWarp>
            <a:spAutoFit/>
          </a:bodyPr>
          <a:lstStyle/>
          <a:p>
            <a:pPr eaLnBrk="1" hangingPunct="1"/>
            <a:r>
              <a:rPr kumimoji="0" lang="en-GB" sz="2000" i="0">
                <a:latin typeface="Chinacat" pitchFamily="2" charset="0"/>
              </a:rPr>
              <a:t>kpc</a:t>
            </a:r>
            <a:endParaRPr kumimoji="0" lang="en-US" sz="2000" i="0">
              <a:latin typeface="Chinacat" pitchFamily="2" charset="0"/>
            </a:endParaRPr>
          </a:p>
        </p:txBody>
      </p:sp>
      <p:sp>
        <p:nvSpPr>
          <p:cNvPr id="23567" name="Text Box 17"/>
          <p:cNvSpPr txBox="1">
            <a:spLocks noChangeArrowheads="1"/>
          </p:cNvSpPr>
          <p:nvPr/>
        </p:nvSpPr>
        <p:spPr bwMode="auto">
          <a:xfrm>
            <a:off x="4114806" y="5699134"/>
            <a:ext cx="1011309" cy="399972"/>
          </a:xfrm>
          <a:prstGeom prst="rect">
            <a:avLst/>
          </a:prstGeom>
          <a:noFill/>
          <a:ln w="9525">
            <a:noFill/>
            <a:miter lim="800000"/>
            <a:headEnd/>
            <a:tailEnd/>
          </a:ln>
        </p:spPr>
        <p:txBody>
          <a:bodyPr wrap="none" lIns="90726" tIns="45368" rIns="90726" bIns="45368">
            <a:prstTxWarp prst="textNoShape">
              <a:avLst/>
            </a:prstTxWarp>
            <a:spAutoFit/>
          </a:bodyPr>
          <a:lstStyle/>
          <a:p>
            <a:pPr eaLnBrk="1" hangingPunct="1"/>
            <a:r>
              <a:rPr kumimoji="0" lang="en-GB" sz="2000" i="0">
                <a:solidFill>
                  <a:srgbClr val="FFFF00"/>
                </a:solidFill>
                <a:latin typeface="Chinacat" pitchFamily="2" charset="0"/>
              </a:rPr>
              <a:t> </a:t>
            </a:r>
            <a:r>
              <a:rPr kumimoji="0" lang="en-GB" sz="2000" i="0">
                <a:latin typeface="Chinacat" pitchFamily="2" charset="0"/>
              </a:rPr>
              <a:t>10 kpc</a:t>
            </a:r>
            <a:endParaRPr kumimoji="0" lang="en-US" sz="2000" i="0">
              <a:latin typeface="Chinacat" pitchFamily="2" charset="0"/>
            </a:endParaRPr>
          </a:p>
        </p:txBody>
      </p:sp>
      <p:sp>
        <p:nvSpPr>
          <p:cNvPr id="23568" name="Text Box 19"/>
          <p:cNvSpPr txBox="1">
            <a:spLocks noChangeArrowheads="1"/>
          </p:cNvSpPr>
          <p:nvPr/>
        </p:nvSpPr>
        <p:spPr bwMode="auto">
          <a:xfrm>
            <a:off x="5867443" y="4343434"/>
            <a:ext cx="2055582" cy="368621"/>
          </a:xfrm>
          <a:prstGeom prst="rect">
            <a:avLst/>
          </a:prstGeom>
          <a:noFill/>
          <a:ln w="9525">
            <a:noFill/>
            <a:miter lim="800000"/>
            <a:headEnd/>
            <a:tailEnd/>
          </a:ln>
        </p:spPr>
        <p:txBody>
          <a:bodyPr wrap="none" lIns="90726" tIns="45368" rIns="90726" bIns="45368">
            <a:prstTxWarp prst="textNoShape">
              <a:avLst/>
            </a:prstTxWarp>
            <a:spAutoFit/>
          </a:bodyPr>
          <a:lstStyle/>
          <a:p>
            <a:pPr eaLnBrk="1" hangingPunct="1"/>
            <a:r>
              <a:rPr kumimoji="0" lang="fr-FR" sz="1800" b="1" i="0">
                <a:solidFill>
                  <a:srgbClr val="0000FF"/>
                </a:solidFill>
                <a:latin typeface="Chinacat" pitchFamily="2" charset="0"/>
              </a:rPr>
              <a:t>strong deflection</a:t>
            </a:r>
            <a:endParaRPr kumimoji="0" lang="fr-FR" sz="1800" b="1" i="0">
              <a:solidFill>
                <a:schemeClr val="bg1"/>
              </a:solidFill>
              <a:latin typeface="Chinacat" pitchFamily="2" charset="0"/>
            </a:endParaRPr>
          </a:p>
        </p:txBody>
      </p:sp>
      <p:sp>
        <p:nvSpPr>
          <p:cNvPr id="23569" name="Text Box 20"/>
          <p:cNvSpPr txBox="1">
            <a:spLocks noChangeArrowheads="1"/>
          </p:cNvSpPr>
          <p:nvPr/>
        </p:nvSpPr>
        <p:spPr bwMode="auto">
          <a:xfrm>
            <a:off x="3124200" y="5029201"/>
            <a:ext cx="1551110" cy="824006"/>
          </a:xfrm>
          <a:prstGeom prst="rect">
            <a:avLst/>
          </a:prstGeom>
          <a:noFill/>
          <a:ln w="9525">
            <a:noFill/>
            <a:miter lim="800000"/>
            <a:headEnd/>
            <a:tailEnd/>
          </a:ln>
        </p:spPr>
        <p:txBody>
          <a:bodyPr wrap="none" lIns="90726" tIns="45368" rIns="90726" bIns="45368">
            <a:prstTxWarp prst="textNoShape">
              <a:avLst/>
            </a:prstTxWarp>
            <a:spAutoFit/>
          </a:bodyPr>
          <a:lstStyle/>
          <a:p>
            <a:pPr eaLnBrk="1" hangingPunct="1"/>
            <a:r>
              <a:rPr kumimoji="0" lang="en-GB" i="0">
                <a:latin typeface="Chinacat" pitchFamily="2" charset="0"/>
              </a:rPr>
              <a:t>Milky way</a:t>
            </a:r>
          </a:p>
          <a:p>
            <a:pPr eaLnBrk="1" hangingPunct="1"/>
            <a:r>
              <a:rPr kumimoji="0" lang="en-GB" i="0">
                <a:latin typeface="Chinacat" pitchFamily="2" charset="0"/>
              </a:rPr>
              <a:t>B ~ </a:t>
            </a:r>
            <a:r>
              <a:rPr kumimoji="0" lang="el-GR" sz="2000" b="1" i="0">
                <a:latin typeface="Chinacat" pitchFamily="2" charset="0"/>
                <a:sym typeface="Symbol" pitchFamily="-108" charset="2"/>
              </a:rPr>
              <a:t></a:t>
            </a:r>
            <a:r>
              <a:rPr kumimoji="0" lang="fr-FR" sz="2000" b="1" i="0">
                <a:latin typeface="Chinacat" pitchFamily="2" charset="0"/>
              </a:rPr>
              <a:t>G</a:t>
            </a:r>
            <a:endParaRPr kumimoji="0" lang="en-US" sz="2000" b="1" i="0">
              <a:latin typeface="Chinacat" pitchFamily="2" charset="0"/>
            </a:endParaRPr>
          </a:p>
        </p:txBody>
      </p:sp>
      <p:sp>
        <p:nvSpPr>
          <p:cNvPr id="23570" name="Rectangle 21"/>
          <p:cNvSpPr>
            <a:spLocks noChangeArrowheads="1"/>
          </p:cNvSpPr>
          <p:nvPr/>
        </p:nvSpPr>
        <p:spPr bwMode="auto">
          <a:xfrm>
            <a:off x="7065968" y="3668714"/>
            <a:ext cx="1707345" cy="457390"/>
          </a:xfrm>
          <a:prstGeom prst="rect">
            <a:avLst/>
          </a:prstGeom>
          <a:noFill/>
          <a:ln w="9525">
            <a:noFill/>
            <a:miter lim="800000"/>
            <a:headEnd/>
            <a:tailEnd/>
          </a:ln>
        </p:spPr>
        <p:txBody>
          <a:bodyPr wrap="none" lIns="90726" tIns="45368" rIns="90726" bIns="45368">
            <a:prstTxWarp prst="textNoShape">
              <a:avLst/>
            </a:prstTxWarp>
            <a:spAutoFit/>
          </a:bodyPr>
          <a:lstStyle/>
          <a:p>
            <a:r>
              <a:rPr lang="en-US" b="1" i="0">
                <a:solidFill>
                  <a:srgbClr val="00FFFF"/>
                </a:solidFill>
              </a:rPr>
              <a:t>E &gt; 10</a:t>
            </a:r>
            <a:r>
              <a:rPr lang="en-US" b="1" i="0" baseline="30000">
                <a:solidFill>
                  <a:srgbClr val="00FFFF"/>
                </a:solidFill>
              </a:rPr>
              <a:t>19</a:t>
            </a:r>
            <a:r>
              <a:rPr lang="en-US" b="1" i="0">
                <a:solidFill>
                  <a:srgbClr val="00FFFF"/>
                </a:solidFill>
              </a:rPr>
              <a:t>eV</a:t>
            </a:r>
            <a:endParaRPr lang="en-US" b="1"/>
          </a:p>
        </p:txBody>
      </p:sp>
      <p:sp>
        <p:nvSpPr>
          <p:cNvPr id="23571" name="Rectangle 22"/>
          <p:cNvSpPr>
            <a:spLocks noChangeArrowheads="1"/>
          </p:cNvSpPr>
          <p:nvPr/>
        </p:nvSpPr>
        <p:spPr bwMode="auto">
          <a:xfrm>
            <a:off x="6324600" y="4648201"/>
            <a:ext cx="1707345" cy="457390"/>
          </a:xfrm>
          <a:prstGeom prst="rect">
            <a:avLst/>
          </a:prstGeom>
          <a:noFill/>
          <a:ln w="9525">
            <a:noFill/>
            <a:miter lim="800000"/>
            <a:headEnd/>
            <a:tailEnd/>
          </a:ln>
        </p:spPr>
        <p:txBody>
          <a:bodyPr wrap="none" lIns="90726" tIns="45368" rIns="90726" bIns="45368">
            <a:prstTxWarp prst="textNoShape">
              <a:avLst/>
            </a:prstTxWarp>
            <a:spAutoFit/>
          </a:bodyPr>
          <a:lstStyle/>
          <a:p>
            <a:r>
              <a:rPr lang="en-US" b="1" i="0">
                <a:solidFill>
                  <a:srgbClr val="0000FF"/>
                </a:solidFill>
              </a:rPr>
              <a:t>E &lt; 10</a:t>
            </a:r>
            <a:r>
              <a:rPr lang="en-US" b="1" i="0" baseline="30000">
                <a:solidFill>
                  <a:srgbClr val="0000FF"/>
                </a:solidFill>
              </a:rPr>
              <a:t>18</a:t>
            </a:r>
            <a:r>
              <a:rPr lang="en-US" b="1" i="0">
                <a:solidFill>
                  <a:srgbClr val="0000FF"/>
                </a:solidFill>
              </a:rPr>
              <a:t>eV</a:t>
            </a:r>
            <a:endParaRPr lang="en-US" b="1">
              <a:solidFill>
                <a:srgbClr val="0000FF"/>
              </a:solidFill>
            </a:endParaRPr>
          </a:p>
        </p:txBody>
      </p:sp>
      <p:sp>
        <p:nvSpPr>
          <p:cNvPr id="1929239" name="Freeform 23"/>
          <p:cNvSpPr>
            <a:spLocks/>
          </p:cNvSpPr>
          <p:nvPr/>
        </p:nvSpPr>
        <p:spPr bwMode="auto">
          <a:xfrm>
            <a:off x="4419600" y="1447800"/>
            <a:ext cx="4267200" cy="4038600"/>
          </a:xfrm>
          <a:custGeom>
            <a:avLst/>
            <a:gdLst>
              <a:gd name="T0" fmla="*/ 0 w 2688"/>
              <a:gd name="T1" fmla="*/ 2147483647 h 2544"/>
              <a:gd name="T2" fmla="*/ 2147483647 w 2688"/>
              <a:gd name="T3" fmla="*/ 2147483647 h 2544"/>
              <a:gd name="T4" fmla="*/ 2147483647 w 2688"/>
              <a:gd name="T5" fmla="*/ 2147483647 h 2544"/>
              <a:gd name="T6" fmla="*/ 2147483647 w 2688"/>
              <a:gd name="T7" fmla="*/ 2147483647 h 2544"/>
              <a:gd name="T8" fmla="*/ 2147483647 w 2688"/>
              <a:gd name="T9" fmla="*/ 0 h 2544"/>
              <a:gd name="T10" fmla="*/ 0 60000 65536"/>
              <a:gd name="T11" fmla="*/ 0 60000 65536"/>
              <a:gd name="T12" fmla="*/ 0 60000 65536"/>
              <a:gd name="T13" fmla="*/ 0 60000 65536"/>
              <a:gd name="T14" fmla="*/ 0 60000 65536"/>
              <a:gd name="T15" fmla="*/ 0 w 2688"/>
              <a:gd name="T16" fmla="*/ 0 h 2544"/>
              <a:gd name="T17" fmla="*/ 2688 w 2688"/>
              <a:gd name="T18" fmla="*/ 2544 h 2544"/>
            </a:gdLst>
            <a:ahLst/>
            <a:cxnLst>
              <a:cxn ang="T10">
                <a:pos x="T0" y="T1"/>
              </a:cxn>
              <a:cxn ang="T11">
                <a:pos x="T2" y="T3"/>
              </a:cxn>
              <a:cxn ang="T12">
                <a:pos x="T4" y="T5"/>
              </a:cxn>
              <a:cxn ang="T13">
                <a:pos x="T6" y="T7"/>
              </a:cxn>
              <a:cxn ang="T14">
                <a:pos x="T8" y="T9"/>
              </a:cxn>
            </a:cxnLst>
            <a:rect l="T15" t="T16" r="T17" b="T18"/>
            <a:pathLst>
              <a:path w="2688" h="2544">
                <a:moveTo>
                  <a:pt x="0" y="2544"/>
                </a:moveTo>
                <a:cubicBezTo>
                  <a:pt x="372" y="2180"/>
                  <a:pt x="744" y="1816"/>
                  <a:pt x="1008" y="1584"/>
                </a:cubicBezTo>
                <a:cubicBezTo>
                  <a:pt x="1272" y="1352"/>
                  <a:pt x="1360" y="1336"/>
                  <a:pt x="1584" y="1152"/>
                </a:cubicBezTo>
                <a:cubicBezTo>
                  <a:pt x="1808" y="968"/>
                  <a:pt x="2168" y="672"/>
                  <a:pt x="2352" y="480"/>
                </a:cubicBezTo>
                <a:cubicBezTo>
                  <a:pt x="2536" y="288"/>
                  <a:pt x="2612" y="144"/>
                  <a:pt x="2688" y="0"/>
                </a:cubicBezTo>
              </a:path>
            </a:pathLst>
          </a:custGeom>
          <a:noFill/>
          <a:ln w="50800">
            <a:solidFill>
              <a:srgbClr val="00FFFF"/>
            </a:solidFill>
            <a:round/>
            <a:headEnd/>
            <a:tailEnd/>
          </a:ln>
        </p:spPr>
        <p:txBody>
          <a:bodyPr wrap="none" lIns="90726" tIns="45368" rIns="90726" bIns="45368" anchor="ctr">
            <a:prstTxWarp prst="textNoShape">
              <a:avLst/>
            </a:prstTxWarp>
          </a:bodyPr>
          <a:lstStyle/>
          <a:p>
            <a:endParaRPr lang="en-US"/>
          </a:p>
        </p:txBody>
      </p:sp>
      <p:sp>
        <p:nvSpPr>
          <p:cNvPr id="23573" name="Oval 25"/>
          <p:cNvSpPr>
            <a:spLocks noChangeArrowheads="1"/>
          </p:cNvSpPr>
          <p:nvPr/>
        </p:nvSpPr>
        <p:spPr bwMode="auto">
          <a:xfrm>
            <a:off x="4648200" y="5334000"/>
            <a:ext cx="304800" cy="304800"/>
          </a:xfrm>
          <a:prstGeom prst="ellipse">
            <a:avLst/>
          </a:prstGeom>
          <a:solidFill>
            <a:schemeClr val="tx1"/>
          </a:solidFill>
          <a:ln w="9525">
            <a:solidFill>
              <a:schemeClr val="tx1"/>
            </a:solidFill>
            <a:round/>
            <a:headEnd/>
            <a:tailEnd/>
          </a:ln>
        </p:spPr>
        <p:txBody>
          <a:bodyPr wrap="none" lIns="90726" tIns="45368" rIns="90726" bIns="45368" anchor="ctr">
            <a:prstTxWarp prst="textNoShape">
              <a:avLst/>
            </a:prstTxWarp>
          </a:bodyPr>
          <a:lstStyle/>
          <a:p>
            <a:endParaRPr lang="en-US"/>
          </a:p>
        </p:txBody>
      </p:sp>
      <p:sp>
        <p:nvSpPr>
          <p:cNvPr id="1929242" name="Freeform 26"/>
          <p:cNvSpPr>
            <a:spLocks/>
          </p:cNvSpPr>
          <p:nvPr/>
        </p:nvSpPr>
        <p:spPr bwMode="auto">
          <a:xfrm>
            <a:off x="4419600" y="1447800"/>
            <a:ext cx="4267200" cy="4038600"/>
          </a:xfrm>
          <a:custGeom>
            <a:avLst/>
            <a:gdLst>
              <a:gd name="T0" fmla="*/ 2147483647 w 2496"/>
              <a:gd name="T1" fmla="*/ 0 h 2256"/>
              <a:gd name="T2" fmla="*/ 2147483647 w 2496"/>
              <a:gd name="T3" fmla="*/ 2147483647 h 2256"/>
              <a:gd name="T4" fmla="*/ 2147483647 w 2496"/>
              <a:gd name="T5" fmla="*/ 2147483647 h 2256"/>
              <a:gd name="T6" fmla="*/ 2147483647 w 2496"/>
              <a:gd name="T7" fmla="*/ 2147483647 h 2256"/>
              <a:gd name="T8" fmla="*/ 2147483647 w 2496"/>
              <a:gd name="T9" fmla="*/ 2147483647 h 2256"/>
              <a:gd name="T10" fmla="*/ 2147483647 w 2496"/>
              <a:gd name="T11" fmla="*/ 2147483647 h 2256"/>
              <a:gd name="T12" fmla="*/ 2147483647 w 2496"/>
              <a:gd name="T13" fmla="*/ 2147483647 h 2256"/>
              <a:gd name="T14" fmla="*/ 2147483647 w 2496"/>
              <a:gd name="T15" fmla="*/ 2147483647 h 2256"/>
              <a:gd name="T16" fmla="*/ 2147483647 w 2496"/>
              <a:gd name="T17" fmla="*/ 2147483647 h 2256"/>
              <a:gd name="T18" fmla="*/ 2147483647 w 2496"/>
              <a:gd name="T19" fmla="*/ 2147483647 h 2256"/>
              <a:gd name="T20" fmla="*/ 2147483647 w 2496"/>
              <a:gd name="T21" fmla="*/ 2147483647 h 2256"/>
              <a:gd name="T22" fmla="*/ 2147483647 w 2496"/>
              <a:gd name="T23" fmla="*/ 2147483647 h 2256"/>
              <a:gd name="T24" fmla="*/ 2147483647 w 2496"/>
              <a:gd name="T25" fmla="*/ 2147483647 h 2256"/>
              <a:gd name="T26" fmla="*/ 2147483647 w 2496"/>
              <a:gd name="T27" fmla="*/ 2147483647 h 2256"/>
              <a:gd name="T28" fmla="*/ 2147483647 w 2496"/>
              <a:gd name="T29" fmla="*/ 2147483647 h 2256"/>
              <a:gd name="T30" fmla="*/ 2147483647 w 2496"/>
              <a:gd name="T31" fmla="*/ 2147483647 h 2256"/>
              <a:gd name="T32" fmla="*/ 2147483647 w 2496"/>
              <a:gd name="T33" fmla="*/ 2147483647 h 2256"/>
              <a:gd name="T34" fmla="*/ 0 w 2496"/>
              <a:gd name="T35" fmla="*/ 2147483647 h 22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96"/>
              <a:gd name="T55" fmla="*/ 0 h 2256"/>
              <a:gd name="T56" fmla="*/ 2496 w 2496"/>
              <a:gd name="T57" fmla="*/ 2256 h 22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96" h="2256">
                <a:moveTo>
                  <a:pt x="2496" y="0"/>
                </a:moveTo>
                <a:cubicBezTo>
                  <a:pt x="2056" y="272"/>
                  <a:pt x="1616" y="544"/>
                  <a:pt x="1344" y="816"/>
                </a:cubicBezTo>
                <a:cubicBezTo>
                  <a:pt x="1072" y="1088"/>
                  <a:pt x="960" y="1464"/>
                  <a:pt x="864" y="1632"/>
                </a:cubicBezTo>
                <a:cubicBezTo>
                  <a:pt x="768" y="1800"/>
                  <a:pt x="808" y="1784"/>
                  <a:pt x="768" y="1824"/>
                </a:cubicBezTo>
                <a:cubicBezTo>
                  <a:pt x="728" y="1864"/>
                  <a:pt x="656" y="1872"/>
                  <a:pt x="624" y="1872"/>
                </a:cubicBezTo>
                <a:cubicBezTo>
                  <a:pt x="592" y="1872"/>
                  <a:pt x="560" y="1808"/>
                  <a:pt x="576" y="1824"/>
                </a:cubicBezTo>
                <a:cubicBezTo>
                  <a:pt x="592" y="1840"/>
                  <a:pt x="736" y="1928"/>
                  <a:pt x="720" y="1968"/>
                </a:cubicBezTo>
                <a:cubicBezTo>
                  <a:pt x="704" y="2008"/>
                  <a:pt x="544" y="2080"/>
                  <a:pt x="480" y="2064"/>
                </a:cubicBezTo>
                <a:cubicBezTo>
                  <a:pt x="416" y="2048"/>
                  <a:pt x="376" y="1920"/>
                  <a:pt x="336" y="1872"/>
                </a:cubicBezTo>
                <a:cubicBezTo>
                  <a:pt x="296" y="1824"/>
                  <a:pt x="264" y="1768"/>
                  <a:pt x="240" y="1776"/>
                </a:cubicBezTo>
                <a:cubicBezTo>
                  <a:pt x="216" y="1784"/>
                  <a:pt x="144" y="1904"/>
                  <a:pt x="192" y="1920"/>
                </a:cubicBezTo>
                <a:cubicBezTo>
                  <a:pt x="240" y="1936"/>
                  <a:pt x="440" y="1840"/>
                  <a:pt x="528" y="1872"/>
                </a:cubicBezTo>
                <a:cubicBezTo>
                  <a:pt x="616" y="1904"/>
                  <a:pt x="720" y="2064"/>
                  <a:pt x="720" y="2112"/>
                </a:cubicBezTo>
                <a:cubicBezTo>
                  <a:pt x="720" y="2160"/>
                  <a:pt x="584" y="2152"/>
                  <a:pt x="528" y="2160"/>
                </a:cubicBezTo>
                <a:cubicBezTo>
                  <a:pt x="472" y="2168"/>
                  <a:pt x="424" y="2152"/>
                  <a:pt x="384" y="2160"/>
                </a:cubicBezTo>
                <a:cubicBezTo>
                  <a:pt x="344" y="2168"/>
                  <a:pt x="336" y="2208"/>
                  <a:pt x="288" y="2208"/>
                </a:cubicBezTo>
                <a:cubicBezTo>
                  <a:pt x="240" y="2208"/>
                  <a:pt x="144" y="2152"/>
                  <a:pt x="96" y="2160"/>
                </a:cubicBezTo>
                <a:cubicBezTo>
                  <a:pt x="48" y="2168"/>
                  <a:pt x="24" y="2212"/>
                  <a:pt x="0" y="2256"/>
                </a:cubicBezTo>
              </a:path>
            </a:pathLst>
          </a:custGeom>
          <a:noFill/>
          <a:ln w="25400">
            <a:solidFill>
              <a:srgbClr val="0000FF"/>
            </a:solidFill>
            <a:round/>
            <a:headEnd/>
            <a:tailEnd/>
          </a:ln>
        </p:spPr>
        <p:txBody>
          <a:bodyPr wrap="none" lIns="90726" tIns="45368" rIns="90726" bIns="45368" anchor="ctr">
            <a:prstTxWarp prst="textNoShape">
              <a:avLst/>
            </a:prstTxWarp>
          </a:bodyPr>
          <a:lstStyle/>
          <a:p>
            <a:endParaRPr lang="en-US"/>
          </a:p>
        </p:txBody>
      </p:sp>
      <p:sp>
        <p:nvSpPr>
          <p:cNvPr id="23575" name="Freeform 27"/>
          <p:cNvSpPr>
            <a:spLocks/>
          </p:cNvSpPr>
          <p:nvPr/>
        </p:nvSpPr>
        <p:spPr bwMode="auto">
          <a:xfrm>
            <a:off x="4267267" y="5410200"/>
            <a:ext cx="309563" cy="152400"/>
          </a:xfrm>
          <a:custGeom>
            <a:avLst/>
            <a:gdLst>
              <a:gd name="T0" fmla="*/ 2147483647 w 182"/>
              <a:gd name="T1" fmla="*/ 2147483647 h 167"/>
              <a:gd name="T2" fmla="*/ 2147483647 w 182"/>
              <a:gd name="T3" fmla="*/ 2147483647 h 167"/>
              <a:gd name="T4" fmla="*/ 2147483647 w 182"/>
              <a:gd name="T5" fmla="*/ 2147483647 h 167"/>
              <a:gd name="T6" fmla="*/ 2147483647 w 182"/>
              <a:gd name="T7" fmla="*/ 2147483647 h 167"/>
              <a:gd name="T8" fmla="*/ 2147483647 w 182"/>
              <a:gd name="T9" fmla="*/ 2147483647 h 167"/>
              <a:gd name="T10" fmla="*/ 2147483647 w 182"/>
              <a:gd name="T11" fmla="*/ 0 h 167"/>
              <a:gd name="T12" fmla="*/ 2147483647 w 182"/>
              <a:gd name="T13" fmla="*/ 2147483647 h 167"/>
              <a:gd name="T14" fmla="*/ 2147483647 w 182"/>
              <a:gd name="T15" fmla="*/ 2147483647 h 167"/>
              <a:gd name="T16" fmla="*/ 2147483647 w 182"/>
              <a:gd name="T17" fmla="*/ 2147483647 h 167"/>
              <a:gd name="T18" fmla="*/ 2147483647 w 182"/>
              <a:gd name="T19" fmla="*/ 2147483647 h 167"/>
              <a:gd name="T20" fmla="*/ 2147483647 w 182"/>
              <a:gd name="T21" fmla="*/ 2147483647 h 167"/>
              <a:gd name="T22" fmla="*/ 2147483647 w 182"/>
              <a:gd name="T23" fmla="*/ 2147483647 h 167"/>
              <a:gd name="T24" fmla="*/ 2147483647 w 182"/>
              <a:gd name="T25" fmla="*/ 2147483647 h 167"/>
              <a:gd name="T26" fmla="*/ 2147483647 w 182"/>
              <a:gd name="T27" fmla="*/ 2147483647 h 167"/>
              <a:gd name="T28" fmla="*/ 2147483647 w 182"/>
              <a:gd name="T29" fmla="*/ 2147483647 h 167"/>
              <a:gd name="T30" fmla="*/ 2147483647 w 182"/>
              <a:gd name="T31" fmla="*/ 2147483647 h 167"/>
              <a:gd name="T32" fmla="*/ 2147483647 w 182"/>
              <a:gd name="T33" fmla="*/ 2147483647 h 167"/>
              <a:gd name="T34" fmla="*/ 2147483647 w 182"/>
              <a:gd name="T35" fmla="*/ 2147483647 h 167"/>
              <a:gd name="T36" fmla="*/ 2147483647 w 182"/>
              <a:gd name="T37" fmla="*/ 2147483647 h 167"/>
              <a:gd name="T38" fmla="*/ 2147483647 w 182"/>
              <a:gd name="T39" fmla="*/ 2147483647 h 167"/>
              <a:gd name="T40" fmla="*/ 2147483647 w 182"/>
              <a:gd name="T41" fmla="*/ 2147483647 h 167"/>
              <a:gd name="T42" fmla="*/ 2147483647 w 182"/>
              <a:gd name="T43" fmla="*/ 2147483647 h 16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2"/>
              <a:gd name="T67" fmla="*/ 0 h 167"/>
              <a:gd name="T68" fmla="*/ 182 w 182"/>
              <a:gd name="T69" fmla="*/ 167 h 16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2" h="167">
                <a:moveTo>
                  <a:pt x="16" y="58"/>
                </a:moveTo>
                <a:cubicBezTo>
                  <a:pt x="44" y="14"/>
                  <a:pt x="26" y="25"/>
                  <a:pt x="61" y="13"/>
                </a:cubicBezTo>
                <a:cubicBezTo>
                  <a:pt x="80" y="15"/>
                  <a:pt x="104" y="6"/>
                  <a:pt x="118" y="20"/>
                </a:cubicBezTo>
                <a:cubicBezTo>
                  <a:pt x="128" y="30"/>
                  <a:pt x="120" y="51"/>
                  <a:pt x="112" y="64"/>
                </a:cubicBezTo>
                <a:cubicBezTo>
                  <a:pt x="108" y="69"/>
                  <a:pt x="99" y="60"/>
                  <a:pt x="93" y="58"/>
                </a:cubicBezTo>
                <a:cubicBezTo>
                  <a:pt x="66" y="32"/>
                  <a:pt x="57" y="15"/>
                  <a:pt x="99" y="0"/>
                </a:cubicBezTo>
                <a:cubicBezTo>
                  <a:pt x="103" y="6"/>
                  <a:pt x="113" y="12"/>
                  <a:pt x="112" y="20"/>
                </a:cubicBezTo>
                <a:cubicBezTo>
                  <a:pt x="110" y="30"/>
                  <a:pt x="50" y="49"/>
                  <a:pt x="41" y="52"/>
                </a:cubicBezTo>
                <a:cubicBezTo>
                  <a:pt x="30" y="49"/>
                  <a:pt x="19" y="41"/>
                  <a:pt x="9" y="45"/>
                </a:cubicBezTo>
                <a:cubicBezTo>
                  <a:pt x="2" y="47"/>
                  <a:pt x="0" y="57"/>
                  <a:pt x="3" y="64"/>
                </a:cubicBezTo>
                <a:cubicBezTo>
                  <a:pt x="16" y="103"/>
                  <a:pt x="20" y="100"/>
                  <a:pt x="48" y="109"/>
                </a:cubicBezTo>
                <a:cubicBezTo>
                  <a:pt x="63" y="107"/>
                  <a:pt x="79" y="109"/>
                  <a:pt x="93" y="103"/>
                </a:cubicBezTo>
                <a:cubicBezTo>
                  <a:pt x="99" y="99"/>
                  <a:pt x="97" y="85"/>
                  <a:pt x="105" y="84"/>
                </a:cubicBezTo>
                <a:cubicBezTo>
                  <a:pt x="130" y="80"/>
                  <a:pt x="156" y="88"/>
                  <a:pt x="182" y="90"/>
                </a:cubicBezTo>
                <a:cubicBezTo>
                  <a:pt x="171" y="155"/>
                  <a:pt x="151" y="143"/>
                  <a:pt x="93" y="135"/>
                </a:cubicBezTo>
                <a:cubicBezTo>
                  <a:pt x="95" y="120"/>
                  <a:pt x="102" y="104"/>
                  <a:pt x="99" y="90"/>
                </a:cubicBezTo>
                <a:cubicBezTo>
                  <a:pt x="97" y="82"/>
                  <a:pt x="93" y="106"/>
                  <a:pt x="86" y="109"/>
                </a:cubicBezTo>
                <a:cubicBezTo>
                  <a:pt x="77" y="111"/>
                  <a:pt x="69" y="105"/>
                  <a:pt x="61" y="103"/>
                </a:cubicBezTo>
                <a:cubicBezTo>
                  <a:pt x="25" y="79"/>
                  <a:pt x="25" y="62"/>
                  <a:pt x="61" y="39"/>
                </a:cubicBezTo>
                <a:cubicBezTo>
                  <a:pt x="86" y="46"/>
                  <a:pt x="96" y="51"/>
                  <a:pt x="105" y="77"/>
                </a:cubicBezTo>
                <a:cubicBezTo>
                  <a:pt x="100" y="135"/>
                  <a:pt x="112" y="167"/>
                  <a:pt x="54" y="154"/>
                </a:cubicBezTo>
                <a:cubicBezTo>
                  <a:pt x="52" y="147"/>
                  <a:pt x="48" y="135"/>
                  <a:pt x="48" y="135"/>
                </a:cubicBezTo>
              </a:path>
            </a:pathLst>
          </a:custGeom>
          <a:noFill/>
          <a:ln w="28575">
            <a:solidFill>
              <a:srgbClr val="0000FF"/>
            </a:solidFill>
            <a:round/>
            <a:headEnd/>
            <a:tailEnd/>
          </a:ln>
        </p:spPr>
        <p:txBody>
          <a:bodyPr wrap="none" lIns="90726" tIns="45368" rIns="90726" bIns="45368" anchor="ctr">
            <a:prstTxWarp prst="textNoShape">
              <a:avLst/>
            </a:prstTxWarp>
          </a:bodyPr>
          <a:lstStyle/>
          <a:p>
            <a:endParaRPr lang="en-US"/>
          </a:p>
        </p:txBody>
      </p:sp>
      <p:sp>
        <p:nvSpPr>
          <p:cNvPr id="23576" name="Rectangle 28"/>
          <p:cNvSpPr>
            <a:spLocks noChangeArrowheads="1"/>
          </p:cNvSpPr>
          <p:nvPr/>
        </p:nvSpPr>
        <p:spPr bwMode="auto">
          <a:xfrm>
            <a:off x="76201" y="76200"/>
            <a:ext cx="2749920" cy="457390"/>
          </a:xfrm>
          <a:prstGeom prst="rect">
            <a:avLst/>
          </a:prstGeom>
          <a:noFill/>
          <a:ln w="9525">
            <a:noFill/>
            <a:miter lim="800000"/>
            <a:headEnd/>
            <a:tailEnd/>
          </a:ln>
        </p:spPr>
        <p:txBody>
          <a:bodyPr wrap="none" lIns="90726" tIns="45368" rIns="90726" bIns="45368">
            <a:prstTxWarp prst="textNoShape">
              <a:avLst/>
            </a:prstTxWarp>
            <a:spAutoFit/>
          </a:bodyPr>
          <a:lstStyle/>
          <a:p>
            <a:r>
              <a:rPr lang="en-US" dirty="0"/>
              <a:t>“Known unknown”</a:t>
            </a:r>
          </a:p>
        </p:txBody>
      </p:sp>
      <p:sp>
        <p:nvSpPr>
          <p:cNvPr id="25" name="TextBox 24"/>
          <p:cNvSpPr txBox="1"/>
          <p:nvPr/>
        </p:nvSpPr>
        <p:spPr>
          <a:xfrm>
            <a:off x="5486400" y="1524001"/>
            <a:ext cx="2541202" cy="457390"/>
          </a:xfrm>
          <a:prstGeom prst="rect">
            <a:avLst/>
          </a:prstGeom>
          <a:noFill/>
        </p:spPr>
        <p:txBody>
          <a:bodyPr wrap="none" lIns="90726" tIns="45368" rIns="90726" bIns="45368" rtlCol="0">
            <a:spAutoFit/>
          </a:bodyPr>
          <a:lstStyle/>
          <a:p>
            <a:r>
              <a:rPr kumimoji="0" lang="fr-FR" b="1" i="0">
                <a:latin typeface="Chinacat" pitchFamily="2" charset="0"/>
              </a:rPr>
              <a:t>1</a:t>
            </a:r>
            <a:r>
              <a:rPr kumimoji="0" lang="fr-FR" b="1" i="0">
                <a:solidFill>
                  <a:srgbClr val="FFF807"/>
                </a:solidFill>
                <a:latin typeface="Chinacat" pitchFamily="2" charset="0"/>
              </a:rPr>
              <a:t> </a:t>
            </a:r>
            <a:r>
              <a:rPr kumimoji="0" lang="fr-FR" b="1" i="0">
                <a:latin typeface="Chinacat" pitchFamily="2" charset="0"/>
              </a:rPr>
              <a:t>EeV = </a:t>
            </a:r>
            <a:r>
              <a:rPr kumimoji="0" lang="en-US" b="1" i="0">
                <a:latin typeface="Chinacat" pitchFamily="2" charset="0"/>
              </a:rPr>
              <a:t>10</a:t>
            </a:r>
            <a:r>
              <a:rPr kumimoji="0" lang="en-US" b="1" i="0" baseline="30000">
                <a:latin typeface="Chinacat" pitchFamily="2" charset="0"/>
              </a:rPr>
              <a:t>18</a:t>
            </a:r>
            <a:r>
              <a:rPr kumimoji="0" lang="en-US" b="1" i="0">
                <a:latin typeface="Chinacat" pitchFamily="2" charset="0"/>
              </a:rPr>
              <a:t> eV</a:t>
            </a:r>
            <a:endParaRPr lang="en-US"/>
          </a:p>
        </p:txBody>
      </p:sp>
    </p:spTree>
    <p:extLst>
      <p:ext uri="{BB962C8B-B14F-4D97-AF65-F5344CB8AC3E}">
        <p14:creationId xmlns:p14="http://schemas.microsoft.com/office/powerpoint/2010/main" val="287516192"/>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685800" y="304800"/>
            <a:ext cx="7772400" cy="609600"/>
          </a:xfrm>
        </p:spPr>
        <p:txBody>
          <a:bodyPr/>
          <a:lstStyle/>
          <a:p>
            <a:r>
              <a:rPr lang="en-US" sz="2800" dirty="0">
                <a:solidFill>
                  <a:srgbClr val="FF0724"/>
                </a:solidFill>
                <a:ea typeface="ＭＳ Ｐゴシック" pitchFamily="-108" charset="-128"/>
                <a:cs typeface="ＭＳ Ｐゴシック" pitchFamily="-108" charset="-128"/>
              </a:rPr>
              <a:t>UHECR trajectories in Galactic B</a:t>
            </a:r>
            <a:endParaRPr lang="en-US" sz="2800" dirty="0">
              <a:ea typeface="ＭＳ Ｐゴシック" pitchFamily="-108" charset="-128"/>
              <a:cs typeface="ＭＳ Ｐゴシック" pitchFamily="-108" charset="-128"/>
            </a:endParaRPr>
          </a:p>
        </p:txBody>
      </p:sp>
      <p:pic>
        <p:nvPicPr>
          <p:cNvPr id="60419" name="Picture 3"/>
          <p:cNvPicPr>
            <a:picLocks noChangeAspect="1" noChangeArrowheads="1"/>
          </p:cNvPicPr>
          <p:nvPr/>
        </p:nvPicPr>
        <p:blipFill>
          <a:blip r:embed="rId2"/>
          <a:srcRect/>
          <a:stretch>
            <a:fillRect/>
          </a:stretch>
        </p:blipFill>
        <p:spPr bwMode="auto">
          <a:xfrm>
            <a:off x="716009" y="901701"/>
            <a:ext cx="7513637" cy="5422900"/>
          </a:xfrm>
          <a:prstGeom prst="rect">
            <a:avLst/>
          </a:prstGeom>
          <a:noFill/>
          <a:ln w="9525">
            <a:noFill/>
            <a:miter lim="800000"/>
            <a:headEnd/>
            <a:tailEnd/>
          </a:ln>
        </p:spPr>
      </p:pic>
      <p:sp>
        <p:nvSpPr>
          <p:cNvPr id="60420" name="Rectangle 8"/>
          <p:cNvSpPr>
            <a:spLocks noChangeArrowheads="1"/>
          </p:cNvSpPr>
          <p:nvPr/>
        </p:nvSpPr>
        <p:spPr bwMode="auto">
          <a:xfrm>
            <a:off x="6324602" y="5715045"/>
            <a:ext cx="1768026" cy="400097"/>
          </a:xfrm>
          <a:prstGeom prst="rect">
            <a:avLst/>
          </a:prstGeom>
          <a:noFill/>
          <a:ln w="9525">
            <a:noFill/>
            <a:miter lim="800000"/>
            <a:headEnd/>
            <a:tailEnd/>
          </a:ln>
        </p:spPr>
        <p:txBody>
          <a:bodyPr wrap="none" lIns="90950" tIns="45478" rIns="90950" bIns="45478">
            <a:prstTxWarp prst="textNoShape">
              <a:avLst/>
            </a:prstTxWarp>
            <a:spAutoFit/>
          </a:bodyPr>
          <a:lstStyle/>
          <a:p>
            <a:r>
              <a:rPr lang="en-US" sz="2000" i="0" dirty="0">
                <a:solidFill>
                  <a:schemeClr val="bg1"/>
                </a:solidFill>
              </a:rPr>
              <a:t>1 EeV=10</a:t>
            </a:r>
            <a:r>
              <a:rPr lang="en-US" sz="2000" i="0" baseline="30000" dirty="0">
                <a:solidFill>
                  <a:schemeClr val="bg1"/>
                </a:solidFill>
              </a:rPr>
              <a:t>18</a:t>
            </a:r>
            <a:r>
              <a:rPr lang="en-US" sz="2000" i="0" dirty="0">
                <a:solidFill>
                  <a:schemeClr val="bg1"/>
                </a:solidFill>
              </a:rPr>
              <a:t> eV</a:t>
            </a:r>
            <a:endParaRPr lang="en-US" i="0" dirty="0"/>
          </a:p>
        </p:txBody>
      </p:sp>
    </p:spTree>
    <p:extLst>
      <p:ext uri="{BB962C8B-B14F-4D97-AF65-F5344CB8AC3E}">
        <p14:creationId xmlns:p14="http://schemas.microsoft.com/office/powerpoint/2010/main" val="76609289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most energetic Cosmic Particles ever detected? </a:t>
            </a:r>
            <a:r>
              <a:rPr lang="en-US" sz="2300" b="0" dirty="0">
                <a:solidFill>
                  <a:schemeClr val="tx1"/>
                </a:solidFill>
              </a:rPr>
              <a:t>Cosmic Rays of Ultra High Energies (UHECRs)</a:t>
            </a:r>
            <a:br>
              <a:rPr lang="en-US" sz="2300" b="0" dirty="0">
                <a:solidFill>
                  <a:schemeClr val="tx1"/>
                </a:solidFill>
              </a:rPr>
            </a:br>
            <a:r>
              <a:rPr lang="en-US" sz="2300" dirty="0"/>
              <a:t/>
            </a:r>
            <a:br>
              <a:rPr lang="en-US" sz="2300" dirty="0"/>
            </a:br>
            <a:r>
              <a:rPr lang="en-US" sz="2300" dirty="0"/>
              <a:t>In what Energy range do we observe Cosmic Rays?</a:t>
            </a:r>
            <a:br>
              <a:rPr lang="en-US" sz="2300" dirty="0"/>
            </a:br>
            <a:r>
              <a:rPr lang="en-US" sz="2300" b="0" dirty="0">
                <a:solidFill>
                  <a:srgbClr val="FFFFFF"/>
                </a:solidFill>
              </a:rPr>
              <a:t>from 0.1 </a:t>
            </a:r>
            <a:r>
              <a:rPr lang="en-US" sz="2300" b="0" dirty="0" err="1">
                <a:solidFill>
                  <a:srgbClr val="FFFFFF"/>
                </a:solidFill>
              </a:rPr>
              <a:t>GeV</a:t>
            </a:r>
            <a:r>
              <a:rPr lang="en-US" sz="2300" b="0" dirty="0">
                <a:solidFill>
                  <a:srgbClr val="FFFFFF"/>
                </a:solidFill>
              </a:rPr>
              <a:t> to 0.3 </a:t>
            </a:r>
            <a:r>
              <a:rPr lang="en-US" sz="2300" b="0" dirty="0" err="1">
                <a:solidFill>
                  <a:srgbClr val="FFFFFF"/>
                </a:solidFill>
              </a:rPr>
              <a:t>ZeV</a:t>
            </a:r>
            <a:r>
              <a:rPr lang="en-US" sz="2300" b="0" dirty="0">
                <a:solidFill>
                  <a:srgbClr val="FFFFFF"/>
                </a:solidFill>
              </a:rPr>
              <a:t> or from 10</a:t>
            </a:r>
            <a:r>
              <a:rPr lang="en-US" sz="2300" b="0" baseline="30000" dirty="0">
                <a:solidFill>
                  <a:srgbClr val="FFFFFF"/>
                </a:solidFill>
              </a:rPr>
              <a:t>8</a:t>
            </a:r>
            <a:r>
              <a:rPr lang="en-US" sz="2300" b="0" dirty="0">
                <a:solidFill>
                  <a:srgbClr val="FFFFFF"/>
                </a:solidFill>
              </a:rPr>
              <a:t> to </a:t>
            </a:r>
            <a:r>
              <a:rPr lang="en-US" sz="2300" dirty="0">
                <a:solidFill>
                  <a:srgbClr val="FFFFFF"/>
                </a:solidFill>
              </a:rPr>
              <a:t>10</a:t>
            </a:r>
            <a:r>
              <a:rPr lang="en-US" sz="2300" baseline="30000" dirty="0">
                <a:solidFill>
                  <a:srgbClr val="FFFFFF"/>
                </a:solidFill>
              </a:rPr>
              <a:t>20</a:t>
            </a:r>
            <a:r>
              <a:rPr lang="en-US" sz="2300" dirty="0">
                <a:solidFill>
                  <a:srgbClr val="FFFFFF"/>
                </a:solidFill>
              </a:rPr>
              <a:t> </a:t>
            </a:r>
            <a:r>
              <a:rPr lang="en-US" sz="2300" dirty="0" err="1">
                <a:solidFill>
                  <a:srgbClr val="FFFFFF"/>
                </a:solidFill>
              </a:rPr>
              <a:t>eV</a:t>
            </a: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t>How far can we observe them from? </a:t>
            </a:r>
            <a:r>
              <a:rPr lang="nl-NL" sz="2300" b="0" dirty="0" err="1">
                <a:solidFill>
                  <a:srgbClr val="FFFFFF"/>
                </a:solidFill>
              </a:rPr>
              <a:t>Galactic</a:t>
            </a:r>
            <a:r>
              <a:rPr lang="nl-NL" sz="2300" b="0" dirty="0">
                <a:solidFill>
                  <a:srgbClr val="FFFFFF"/>
                </a:solidFill>
              </a:rPr>
              <a:t> E &lt; 10</a:t>
            </a:r>
            <a:r>
              <a:rPr lang="nl-NL" sz="2300" b="0" baseline="30000" dirty="0">
                <a:solidFill>
                  <a:srgbClr val="FFFFFF"/>
                </a:solidFill>
              </a:rPr>
              <a:t>17</a:t>
            </a:r>
            <a:r>
              <a:rPr lang="nl-NL" sz="2300" b="0" dirty="0">
                <a:solidFill>
                  <a:srgbClr val="FFFFFF"/>
                </a:solidFill>
              </a:rPr>
              <a:t> eV ???</a:t>
            </a:r>
            <a:br>
              <a:rPr lang="nl-NL" sz="2300" b="0" dirty="0">
                <a:solidFill>
                  <a:srgbClr val="FFFFFF"/>
                </a:solidFill>
              </a:rPr>
            </a:br>
            <a:r>
              <a:rPr lang="nl-NL" sz="2300" b="0" dirty="0" err="1">
                <a:solidFill>
                  <a:srgbClr val="FFFFFF"/>
                </a:solidFill>
              </a:rPr>
              <a:t>Extragalactic</a:t>
            </a:r>
            <a:r>
              <a:rPr lang="nl-NL" sz="2300" b="0" dirty="0">
                <a:solidFill>
                  <a:srgbClr val="FFFFFF"/>
                </a:solidFill>
              </a:rPr>
              <a:t> E </a:t>
            </a:r>
            <a:r>
              <a:rPr lang="nl-NL" sz="2300" b="0" dirty="0">
                <a:solidFill>
                  <a:srgbClr val="FFFFFF"/>
                </a:solidFill>
                <a:latin typeface="+mn-lt"/>
              </a:rPr>
              <a:t>&gt;</a:t>
            </a:r>
            <a:r>
              <a:rPr lang="nl-NL" sz="2300" b="0" dirty="0">
                <a:solidFill>
                  <a:srgbClr val="FFFFFF"/>
                </a:solidFill>
              </a:rPr>
              <a:t> </a:t>
            </a:r>
            <a:r>
              <a:rPr lang="nl-NL" sz="2300" b="0" dirty="0" err="1">
                <a:solidFill>
                  <a:srgbClr val="FFFFFF"/>
                </a:solidFill>
              </a:rPr>
              <a:t>EeV</a:t>
            </a:r>
            <a:r>
              <a:rPr lang="nl-NL" sz="2300" b="0" dirty="0">
                <a:solidFill>
                  <a:srgbClr val="FFFFFF"/>
                </a:solidFill>
              </a:rPr>
              <a:t> = 10</a:t>
            </a:r>
            <a:r>
              <a:rPr lang="nl-NL" sz="2300" b="0" baseline="30000" dirty="0">
                <a:solidFill>
                  <a:srgbClr val="FFFFFF"/>
                </a:solidFill>
              </a:rPr>
              <a:t>18</a:t>
            </a:r>
            <a:r>
              <a:rPr lang="nl-NL" sz="2300" b="0" dirty="0">
                <a:solidFill>
                  <a:srgbClr val="FFFFFF"/>
                </a:solidFill>
              </a:rPr>
              <a:t> eV; </a:t>
            </a:r>
            <a:r>
              <a:rPr lang="nl-NL" sz="2300" b="0" dirty="0" err="1">
                <a:solidFill>
                  <a:srgbClr val="FFFFFF"/>
                </a:solidFill>
              </a:rPr>
              <a:t>z</a:t>
            </a:r>
            <a:r>
              <a:rPr lang="nl-NL" sz="2300" b="0" baseline="-25000" dirty="0" err="1">
                <a:solidFill>
                  <a:srgbClr val="FFFFFF"/>
                </a:solidFill>
              </a:rPr>
              <a:t>sources</a:t>
            </a:r>
            <a:r>
              <a:rPr lang="nl-NL" sz="2300" b="0" dirty="0">
                <a:solidFill>
                  <a:srgbClr val="FFFFFF"/>
                </a:solidFill>
              </a:rPr>
              <a:t> = 10? </a:t>
            </a:r>
            <a:br>
              <a:rPr lang="nl-NL" sz="2300" b="0" dirty="0">
                <a:solidFill>
                  <a:srgbClr val="FFFFFF"/>
                </a:solidFill>
              </a:rPr>
            </a:br>
            <a:r>
              <a:rPr lang="nl-NL" sz="2300" b="0" dirty="0">
                <a:solidFill>
                  <a:srgbClr val="FFFFFF"/>
                </a:solidFill>
              </a:rPr>
              <a:t>E </a:t>
            </a:r>
            <a:r>
              <a:rPr lang="nl-NL" sz="2300" b="0" dirty="0">
                <a:solidFill>
                  <a:srgbClr val="FFFFFF"/>
                </a:solidFill>
                <a:latin typeface="+mn-lt"/>
              </a:rPr>
              <a:t>&gt;</a:t>
            </a:r>
            <a:r>
              <a:rPr lang="nl-NL" sz="2300" b="0" dirty="0">
                <a:solidFill>
                  <a:srgbClr val="FFFFFF"/>
                </a:solidFill>
              </a:rPr>
              <a:t> 50 </a:t>
            </a:r>
            <a:r>
              <a:rPr lang="nl-NL" sz="2300" b="0" dirty="0" err="1">
                <a:solidFill>
                  <a:srgbClr val="FFFFFF"/>
                </a:solidFill>
              </a:rPr>
              <a:t>EeV</a:t>
            </a:r>
            <a:r>
              <a:rPr lang="nl-NL" sz="2300" b="0" dirty="0">
                <a:solidFill>
                  <a:srgbClr val="FFFFFF"/>
                </a:solidFill>
              </a:rPr>
              <a:t>,  </a:t>
            </a:r>
            <a:r>
              <a:rPr lang="nl-NL" sz="2300" b="0" dirty="0" err="1">
                <a:solidFill>
                  <a:srgbClr val="FFFFFF"/>
                </a:solidFill>
              </a:rPr>
              <a:t>distances</a:t>
            </a:r>
            <a:r>
              <a:rPr lang="nl-NL" sz="2300" b="0" dirty="0">
                <a:solidFill>
                  <a:srgbClr val="FFFFFF"/>
                </a:solidFill>
              </a:rPr>
              <a:t> of &lt; 100 </a:t>
            </a:r>
            <a:r>
              <a:rPr lang="nl-NL" sz="2300" b="0" dirty="0" err="1">
                <a:solidFill>
                  <a:srgbClr val="FFFFFF"/>
                </a:solidFill>
              </a:rPr>
              <a:t>Mpc</a:t>
            </a:r>
            <a:r>
              <a:rPr lang="nl-NL" sz="2300" b="0" dirty="0">
                <a:solidFill>
                  <a:srgbClr val="FFFFFF"/>
                </a:solidFill>
              </a:rPr>
              <a:t> </a:t>
            </a:r>
            <a:br>
              <a:rPr lang="nl-NL" sz="2300" b="0" dirty="0">
                <a:solidFill>
                  <a:srgbClr val="FFFFFF"/>
                </a:solidFill>
              </a:rPr>
            </a:br>
            <a:r>
              <a:rPr lang="nl-NL" sz="2300" b="0" dirty="0">
                <a:solidFill>
                  <a:srgbClr val="FFFFFF"/>
                </a:solidFill>
              </a:rPr>
              <a:t/>
            </a:r>
            <a:br>
              <a:rPr lang="nl-NL" sz="2300" b="0" dirty="0">
                <a:solidFill>
                  <a:srgbClr val="FFFFFF"/>
                </a:solidFill>
              </a:rPr>
            </a:br>
            <a:r>
              <a:rPr lang="nl-NL" sz="2300" b="0" dirty="0">
                <a:solidFill>
                  <a:srgbClr val="FFFFFF"/>
                </a:solidFill>
              </a:rPr>
              <a:t/>
            </a:r>
            <a:br>
              <a:rPr lang="nl-NL" sz="2300" b="0" dirty="0">
                <a:solidFill>
                  <a:srgbClr val="FFFFFF"/>
                </a:solidFill>
              </a:rPr>
            </a:br>
            <a:r>
              <a:rPr lang="nl-NL" sz="2300" b="0" dirty="0">
                <a:solidFill>
                  <a:srgbClr val="FFFFFF"/>
                </a:solidFill>
              </a:rPr>
              <a:t/>
            </a:r>
            <a:br>
              <a:rPr lang="nl-NL" sz="2300" b="0" dirty="0">
                <a:solidFill>
                  <a:srgbClr val="FFFFFF"/>
                </a:solidFill>
              </a:rPr>
            </a:br>
            <a:r>
              <a:rPr lang="nl-NL" sz="2300" b="0" dirty="0">
                <a:solidFill>
                  <a:srgbClr val="FFFFFF"/>
                </a:solidFill>
              </a:rPr>
              <a:t/>
            </a:r>
            <a:br>
              <a:rPr lang="nl-NL" sz="2300" b="0" dirty="0">
                <a:solidFill>
                  <a:srgbClr val="FFFFFF"/>
                </a:solidFill>
              </a:rPr>
            </a:br>
            <a:r>
              <a:rPr lang="nl-NL" sz="2300" b="0" dirty="0">
                <a:solidFill>
                  <a:srgbClr val="FFFFFF"/>
                </a:solidFill>
              </a:rPr>
              <a:t/>
            </a:r>
            <a:br>
              <a:rPr lang="nl-NL" sz="2300" b="0" dirty="0">
                <a:solidFill>
                  <a:srgbClr val="FFFFFF"/>
                </a:solidFill>
              </a:rPr>
            </a:br>
            <a:r>
              <a:rPr lang="nl-NL" sz="2300" b="0" dirty="0">
                <a:solidFill>
                  <a:srgbClr val="FFFFFF"/>
                </a:solidFill>
              </a:rPr>
              <a:t/>
            </a:r>
            <a:br>
              <a:rPr lang="nl-NL" sz="2300" b="0" dirty="0">
                <a:solidFill>
                  <a:srgbClr val="FFFFFF"/>
                </a:solidFill>
              </a:rPr>
            </a:br>
            <a:r>
              <a:rPr lang="nl-NL" sz="2300" b="0" dirty="0">
                <a:solidFill>
                  <a:srgbClr val="FFFFFF"/>
                </a:solidFill>
              </a:rPr>
              <a:t/>
            </a:r>
            <a:br>
              <a:rPr lang="nl-NL" sz="2300" b="0" dirty="0">
                <a:solidFill>
                  <a:srgbClr val="FFFFFF"/>
                </a:solidFill>
              </a:rPr>
            </a:br>
            <a:endParaRPr lang="en-US" sz="2300" dirty="0">
              <a:solidFill>
                <a:srgbClr val="FFFFFF"/>
              </a:solidFill>
            </a:endParaRPr>
          </a:p>
        </p:txBody>
      </p:sp>
    </p:spTree>
    <p:extLst>
      <p:ext uri="{BB962C8B-B14F-4D97-AF65-F5344CB8AC3E}">
        <p14:creationId xmlns:p14="http://schemas.microsoft.com/office/powerpoint/2010/main" val="179527416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9824" y="0"/>
            <a:ext cx="7308273" cy="1143000"/>
          </a:xfrm>
        </p:spPr>
        <p:txBody>
          <a:bodyPr/>
          <a:lstStyle/>
          <a:p>
            <a:r>
              <a:rPr lang="en-US">
                <a:solidFill>
                  <a:srgbClr val="CCFFCC"/>
                </a:solidFill>
              </a:rPr>
              <a:t>Propagation of UHECRs</a:t>
            </a:r>
          </a:p>
        </p:txBody>
      </p:sp>
      <p:sp>
        <p:nvSpPr>
          <p:cNvPr id="5" name="TextBox 4"/>
          <p:cNvSpPr txBox="1"/>
          <p:nvPr/>
        </p:nvSpPr>
        <p:spPr>
          <a:xfrm>
            <a:off x="900581" y="1008533"/>
            <a:ext cx="8243455" cy="2006376"/>
          </a:xfrm>
          <a:prstGeom prst="rect">
            <a:avLst/>
          </a:prstGeom>
          <a:noFill/>
          <a:ln>
            <a:noFill/>
          </a:ln>
        </p:spPr>
        <p:txBody>
          <a:bodyPr wrap="square" lIns="81724" tIns="40860" rIns="81724" bIns="40860" rtlCol="0">
            <a:spAutoFit/>
          </a:bodyPr>
          <a:lstStyle/>
          <a:p>
            <a:pPr algn="ctr"/>
            <a:r>
              <a:rPr lang="en-US" sz="3200" i="0">
                <a:solidFill>
                  <a:srgbClr val="FFFF00"/>
                </a:solidFill>
                <a:latin typeface="+mj-lt"/>
              </a:rPr>
              <a:t>Greisen-Zatsepin-Kuzmin (GZK) </a:t>
            </a:r>
          </a:p>
          <a:p>
            <a:pPr algn="ctr"/>
            <a:r>
              <a:rPr lang="en-US" sz="2900" i="0">
                <a:solidFill>
                  <a:srgbClr val="FFFF00"/>
                </a:solidFill>
                <a:latin typeface="+mj-lt"/>
              </a:rPr>
              <a:t>pioneered the field in 1966</a:t>
            </a:r>
          </a:p>
          <a:p>
            <a:endParaRPr lang="en-US" sz="3200" i="0">
              <a:solidFill>
                <a:srgbClr val="CCFFCC"/>
              </a:solidFill>
              <a:latin typeface="+mj-lt"/>
            </a:endParaRPr>
          </a:p>
          <a:p>
            <a:endParaRPr lang="en-US" sz="3200" i="0">
              <a:solidFill>
                <a:srgbClr val="CCFFCC"/>
              </a:solidFill>
              <a:latin typeface="+mj-lt"/>
            </a:endParaRPr>
          </a:p>
        </p:txBody>
      </p:sp>
      <p:pic>
        <p:nvPicPr>
          <p:cNvPr id="6" name="Picture 5"/>
          <p:cNvPicPr>
            <a:picLocks noChangeAspect="1"/>
          </p:cNvPicPr>
          <p:nvPr/>
        </p:nvPicPr>
        <p:blipFill>
          <a:blip r:embed="rId2"/>
          <a:stretch>
            <a:fillRect/>
          </a:stretch>
        </p:blipFill>
        <p:spPr>
          <a:xfrm>
            <a:off x="0" y="3294529"/>
            <a:ext cx="4572000" cy="1748118"/>
          </a:xfrm>
          <a:prstGeom prst="rect">
            <a:avLst/>
          </a:prstGeom>
        </p:spPr>
      </p:pic>
      <p:pic>
        <p:nvPicPr>
          <p:cNvPr id="9" name="Picture 8"/>
          <p:cNvPicPr>
            <a:picLocks noChangeAspect="1"/>
          </p:cNvPicPr>
          <p:nvPr/>
        </p:nvPicPr>
        <p:blipFill>
          <a:blip r:embed="rId3"/>
          <a:stretch>
            <a:fillRect/>
          </a:stretch>
        </p:blipFill>
        <p:spPr>
          <a:xfrm>
            <a:off x="0" y="2218765"/>
            <a:ext cx="4098636" cy="1143000"/>
          </a:xfrm>
          <a:prstGeom prst="rect">
            <a:avLst/>
          </a:prstGeom>
        </p:spPr>
      </p:pic>
      <p:pic>
        <p:nvPicPr>
          <p:cNvPr id="12" name="Picture 11"/>
          <p:cNvPicPr>
            <a:picLocks noChangeAspect="1"/>
          </p:cNvPicPr>
          <p:nvPr/>
        </p:nvPicPr>
        <p:blipFill>
          <a:blip r:embed="rId4"/>
          <a:stretch>
            <a:fillRect/>
          </a:stretch>
        </p:blipFill>
        <p:spPr>
          <a:xfrm>
            <a:off x="1385455" y="5647768"/>
            <a:ext cx="7937500" cy="1210235"/>
          </a:xfrm>
          <a:prstGeom prst="rect">
            <a:avLst/>
          </a:prstGeom>
        </p:spPr>
      </p:pic>
      <p:pic>
        <p:nvPicPr>
          <p:cNvPr id="13" name="Picture 12"/>
          <p:cNvPicPr>
            <a:picLocks noChangeAspect="1"/>
          </p:cNvPicPr>
          <p:nvPr/>
        </p:nvPicPr>
        <p:blipFill>
          <a:blip r:embed="rId5"/>
          <a:stretch>
            <a:fillRect/>
          </a:stretch>
        </p:blipFill>
        <p:spPr>
          <a:xfrm>
            <a:off x="3509818" y="4784912"/>
            <a:ext cx="5634182" cy="930088"/>
          </a:xfrm>
          <a:prstGeom prst="rect">
            <a:avLst/>
          </a:prstGeom>
        </p:spPr>
      </p:pic>
      <p:pic>
        <p:nvPicPr>
          <p:cNvPr id="15" name="Picture 14"/>
          <p:cNvPicPr>
            <a:picLocks noChangeAspect="1"/>
          </p:cNvPicPr>
          <p:nvPr/>
        </p:nvPicPr>
        <p:blipFill>
          <a:blip r:embed="rId6"/>
          <a:stretch>
            <a:fillRect/>
          </a:stretch>
        </p:blipFill>
        <p:spPr>
          <a:xfrm>
            <a:off x="0" y="119753"/>
            <a:ext cx="1731818" cy="2099012"/>
          </a:xfrm>
          <a:prstGeom prst="rect">
            <a:avLst/>
          </a:prstGeom>
        </p:spPr>
      </p:pic>
      <p:pic>
        <p:nvPicPr>
          <p:cNvPr id="16" name="Picture 15"/>
          <p:cNvPicPr>
            <a:picLocks noChangeAspect="1"/>
          </p:cNvPicPr>
          <p:nvPr/>
        </p:nvPicPr>
        <p:blipFill>
          <a:blip r:embed="rId7"/>
          <a:stretch>
            <a:fillRect/>
          </a:stretch>
        </p:blipFill>
        <p:spPr>
          <a:xfrm>
            <a:off x="4641277" y="2779061"/>
            <a:ext cx="1746827" cy="1994647"/>
          </a:xfrm>
          <a:prstGeom prst="rect">
            <a:avLst/>
          </a:prstGeom>
        </p:spPr>
      </p:pic>
      <p:pic>
        <p:nvPicPr>
          <p:cNvPr id="18" name="Picture 17"/>
          <p:cNvPicPr>
            <a:picLocks noChangeAspect="1"/>
          </p:cNvPicPr>
          <p:nvPr/>
        </p:nvPicPr>
        <p:blipFill>
          <a:blip r:embed="rId8"/>
          <a:stretch>
            <a:fillRect/>
          </a:stretch>
        </p:blipFill>
        <p:spPr>
          <a:xfrm>
            <a:off x="6373091" y="2756684"/>
            <a:ext cx="1511465" cy="2027699"/>
          </a:xfrm>
          <a:prstGeom prst="rect">
            <a:avLst/>
          </a:prstGeom>
        </p:spPr>
      </p:pic>
      <p:sp>
        <p:nvSpPr>
          <p:cNvPr id="11" name="Oval 10"/>
          <p:cNvSpPr/>
          <p:nvPr/>
        </p:nvSpPr>
        <p:spPr bwMode="auto">
          <a:xfrm>
            <a:off x="2770914" y="3496235"/>
            <a:ext cx="1593273" cy="268941"/>
          </a:xfrm>
          <a:prstGeom prst="ellipse">
            <a:avLst/>
          </a:prstGeom>
          <a:noFill/>
          <a:ln w="38100" cap="flat" cmpd="sng" algn="ctr">
            <a:solidFill>
              <a:srgbClr val="FF0000"/>
            </a:solidFill>
            <a:prstDash val="solid"/>
            <a:round/>
            <a:headEnd type="none" w="med" len="med"/>
            <a:tailEnd type="none" w="med" len="med"/>
          </a:ln>
          <a:effectLst/>
        </p:spPr>
        <p:txBody>
          <a:bodyPr vert="horz" wrap="square" lIns="81724" tIns="40860" rIns="81724" bIns="40860" numCol="1" rtlCol="0" anchor="t" anchorCtr="0" compatLnSpc="1">
            <a:prstTxWarp prst="textNoShape">
              <a:avLst/>
            </a:prstTxWarp>
          </a:bodyPr>
          <a:lstStyle/>
          <a:p>
            <a:pPr defTabSz="817130"/>
            <a:endParaRPr lang="en-US" sz="2200">
              <a:latin typeface="Times New Roman" pitchFamily="-97" charset="0"/>
            </a:endParaRPr>
          </a:p>
        </p:txBody>
      </p:sp>
      <p:sp>
        <p:nvSpPr>
          <p:cNvPr id="14" name="Oval 13"/>
          <p:cNvSpPr/>
          <p:nvPr/>
        </p:nvSpPr>
        <p:spPr bwMode="auto">
          <a:xfrm>
            <a:off x="5611095" y="5647768"/>
            <a:ext cx="2563091" cy="336176"/>
          </a:xfrm>
          <a:prstGeom prst="ellipse">
            <a:avLst/>
          </a:prstGeom>
          <a:noFill/>
          <a:ln w="38100" cap="flat" cmpd="sng" algn="ctr">
            <a:solidFill>
              <a:srgbClr val="FF0000"/>
            </a:solidFill>
            <a:prstDash val="solid"/>
            <a:round/>
            <a:headEnd type="none" w="med" len="med"/>
            <a:tailEnd type="none" w="med" len="med"/>
          </a:ln>
          <a:effectLst/>
        </p:spPr>
        <p:txBody>
          <a:bodyPr vert="horz" wrap="square" lIns="81724" tIns="40860" rIns="81724" bIns="40860" numCol="1" rtlCol="0" anchor="t" anchorCtr="0" compatLnSpc="1">
            <a:prstTxWarp prst="textNoShape">
              <a:avLst/>
            </a:prstTxWarp>
          </a:bodyPr>
          <a:lstStyle/>
          <a:p>
            <a:pPr defTabSz="817130"/>
            <a:endParaRPr lang="en-US" sz="2200">
              <a:latin typeface="Times New Roman" pitchFamily="-97" charset="0"/>
            </a:endParaRPr>
          </a:p>
        </p:txBody>
      </p:sp>
      <p:sp>
        <p:nvSpPr>
          <p:cNvPr id="17" name="TextBox 16"/>
          <p:cNvSpPr txBox="1"/>
          <p:nvPr/>
        </p:nvSpPr>
        <p:spPr>
          <a:xfrm>
            <a:off x="4641274" y="2151566"/>
            <a:ext cx="2553190" cy="448077"/>
          </a:xfrm>
          <a:prstGeom prst="rect">
            <a:avLst/>
          </a:prstGeom>
          <a:noFill/>
        </p:spPr>
        <p:txBody>
          <a:bodyPr wrap="none" lIns="81724" tIns="40860" rIns="81724" bIns="40860" rtlCol="0">
            <a:spAutoFit/>
          </a:bodyPr>
          <a:lstStyle/>
          <a:p>
            <a:r>
              <a:rPr lang="en-US" i="0">
                <a:solidFill>
                  <a:srgbClr val="FF0000"/>
                </a:solidFill>
                <a:latin typeface="+mj-lt"/>
              </a:rPr>
              <a:t>protons &amp; nuclei</a:t>
            </a:r>
            <a:endParaRPr lang="en-US"/>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ctrTitle"/>
          </p:nvPr>
        </p:nvSpPr>
        <p:spPr>
          <a:xfrm>
            <a:off x="0" y="0"/>
            <a:ext cx="9144000" cy="990600"/>
          </a:xfrm>
          <a:noFill/>
        </p:spPr>
        <p:txBody>
          <a:bodyPr/>
          <a:lstStyle/>
          <a:p>
            <a:r>
              <a:rPr lang="en-US">
                <a:solidFill>
                  <a:srgbClr val="FFFF00"/>
                </a:solidFill>
                <a:ea typeface="ＭＳ Ｐゴシック" pitchFamily="-108" charset="-128"/>
                <a:cs typeface="ＭＳ Ｐゴシック" pitchFamily="-108" charset="-128"/>
              </a:rPr>
              <a:t>“Cosmologically Meaningful Termination”</a:t>
            </a:r>
            <a:endParaRPr lang="en-US">
              <a:ea typeface="ＭＳ Ｐゴシック" pitchFamily="-108" charset="-128"/>
              <a:cs typeface="ＭＳ Ｐゴシック" pitchFamily="-108" charset="-128"/>
            </a:endParaRPr>
          </a:p>
        </p:txBody>
      </p:sp>
      <p:pic>
        <p:nvPicPr>
          <p:cNvPr id="72707" name="Picture 3"/>
          <p:cNvPicPr>
            <a:picLocks noChangeAspect="1" noChangeArrowheads="1"/>
          </p:cNvPicPr>
          <p:nvPr/>
        </p:nvPicPr>
        <p:blipFill>
          <a:blip r:embed="rId3"/>
          <a:srcRect/>
          <a:stretch>
            <a:fillRect/>
          </a:stretch>
        </p:blipFill>
        <p:spPr bwMode="auto">
          <a:xfrm>
            <a:off x="0" y="1676400"/>
            <a:ext cx="9144000" cy="4203700"/>
          </a:xfrm>
          <a:prstGeom prst="rect">
            <a:avLst/>
          </a:prstGeom>
          <a:noFill/>
          <a:ln w="9525">
            <a:noFill/>
            <a:miter lim="800000"/>
            <a:headEnd/>
            <a:tailEnd/>
          </a:ln>
        </p:spPr>
      </p:pic>
      <p:sp>
        <p:nvSpPr>
          <p:cNvPr id="72708" name="Rectangle 4"/>
          <p:cNvSpPr>
            <a:spLocks noGrp="1" noChangeArrowheads="1"/>
          </p:cNvSpPr>
          <p:nvPr>
            <p:ph type="subTitle" idx="1"/>
          </p:nvPr>
        </p:nvSpPr>
        <p:spPr>
          <a:xfrm>
            <a:off x="0" y="5867400"/>
            <a:ext cx="9144000" cy="1066800"/>
          </a:xfrm>
          <a:noFill/>
        </p:spPr>
        <p:txBody>
          <a:bodyPr lIns="90982" tIns="45494" rIns="90982" bIns="45494"/>
          <a:lstStyle/>
          <a:p>
            <a:pPr>
              <a:buFont typeface="Monotype Sorts" pitchFamily="-108" charset="2"/>
              <a:buNone/>
            </a:pPr>
            <a:r>
              <a:rPr lang="en-US" sz="2000" b="1">
                <a:ea typeface="ＭＳ Ｐゴシック" pitchFamily="-108" charset="-128"/>
                <a:cs typeface="ＭＳ Ｐゴシック" pitchFamily="-108" charset="-128"/>
              </a:rPr>
              <a:t>GZK Cutoff</a:t>
            </a:r>
          </a:p>
          <a:p>
            <a:pPr>
              <a:buFont typeface="Monotype Sorts" pitchFamily="-108" charset="2"/>
              <a:buNone/>
            </a:pPr>
            <a:r>
              <a:rPr lang="en-US" sz="1800">
                <a:ea typeface="ＭＳ Ｐゴシック" pitchFamily="-108" charset="-128"/>
                <a:cs typeface="ＭＳ Ｐゴシック" pitchFamily="-108" charset="-128"/>
              </a:rPr>
              <a:t>Greisen, Zatsepin, Kuzmin </a:t>
            </a:r>
          </a:p>
          <a:p>
            <a:pPr>
              <a:buFont typeface="Monotype Sorts" pitchFamily="-108" charset="2"/>
              <a:buNone/>
            </a:pPr>
            <a:r>
              <a:rPr lang="en-US" sz="1800">
                <a:ea typeface="ＭＳ Ｐゴシック" pitchFamily="-108" charset="-128"/>
                <a:cs typeface="ＭＳ Ｐゴシック" pitchFamily="-108" charset="-128"/>
              </a:rPr>
              <a:t>1966</a:t>
            </a:r>
            <a:endParaRPr lang="en-US" sz="2000">
              <a:ea typeface="ＭＳ Ｐゴシック" pitchFamily="-108" charset="-128"/>
              <a:cs typeface="ＭＳ Ｐゴシック" pitchFamily="-108" charset="-128"/>
            </a:endParaRPr>
          </a:p>
        </p:txBody>
      </p:sp>
      <p:sp>
        <p:nvSpPr>
          <p:cNvPr id="72709" name="Text Box 5"/>
          <p:cNvSpPr txBox="1">
            <a:spLocks noChangeArrowheads="1"/>
          </p:cNvSpPr>
          <p:nvPr/>
        </p:nvSpPr>
        <p:spPr bwMode="auto">
          <a:xfrm>
            <a:off x="2971800" y="2819443"/>
            <a:ext cx="3124200" cy="830985"/>
          </a:xfrm>
          <a:prstGeom prst="rect">
            <a:avLst/>
          </a:prstGeom>
          <a:solidFill>
            <a:schemeClr val="accent1"/>
          </a:solidFill>
          <a:ln w="9525">
            <a:noFill/>
            <a:miter lim="800000"/>
            <a:headEnd/>
            <a:tailEnd/>
          </a:ln>
        </p:spPr>
        <p:txBody>
          <a:bodyPr lIns="90982" tIns="45494" rIns="90982" bIns="45494">
            <a:prstTxWarp prst="textNoShape">
              <a:avLst/>
            </a:prstTxWarp>
            <a:spAutoFit/>
          </a:bodyPr>
          <a:lstStyle/>
          <a:p>
            <a:r>
              <a:rPr lang="en-US" b="1">
                <a:solidFill>
                  <a:srgbClr val="FFF807"/>
                </a:solidFill>
              </a:rPr>
              <a:t>p+</a:t>
            </a:r>
            <a:r>
              <a:rPr lang="en-US" b="1">
                <a:solidFill>
                  <a:srgbClr val="FFF807"/>
                </a:solidFill>
                <a:sym typeface="Symbol" pitchFamily="-108" charset="2"/>
              </a:rPr>
              <a:t></a:t>
            </a:r>
            <a:r>
              <a:rPr lang="en-US" b="1" baseline="-25000">
                <a:solidFill>
                  <a:srgbClr val="FFF807"/>
                </a:solidFill>
                <a:sym typeface="Symbol" pitchFamily="-108" charset="2"/>
              </a:rPr>
              <a:t>cmb</a:t>
            </a:r>
            <a:r>
              <a:rPr lang="en-US" b="1">
                <a:solidFill>
                  <a:srgbClr val="FFF807"/>
                </a:solidFill>
                <a:sym typeface="Symbol" pitchFamily="-108" charset="2"/>
              </a:rPr>
              <a:t> </a:t>
            </a:r>
            <a:r>
              <a:rPr lang="en-US" b="1" baseline="30000">
                <a:solidFill>
                  <a:srgbClr val="FFF807"/>
                </a:solidFill>
                <a:sym typeface="Symbol" pitchFamily="-108" charset="2"/>
              </a:rPr>
              <a:t>+</a:t>
            </a:r>
            <a:r>
              <a:rPr lang="en-US" b="1">
                <a:solidFill>
                  <a:srgbClr val="FFF807"/>
                </a:solidFill>
                <a:sym typeface="Symbol" pitchFamily="-108" charset="2"/>
              </a:rPr>
              <a:t>  p + </a:t>
            </a:r>
            <a:r>
              <a:rPr lang="en-US" b="1" baseline="30000">
                <a:solidFill>
                  <a:srgbClr val="FFF807"/>
                </a:solidFill>
                <a:sym typeface="Symbol" pitchFamily="-108" charset="2"/>
              </a:rPr>
              <a:t>0</a:t>
            </a:r>
          </a:p>
          <a:p>
            <a:r>
              <a:rPr lang="en-US" b="1" baseline="30000">
                <a:solidFill>
                  <a:srgbClr val="FFF807"/>
                </a:solidFill>
                <a:sym typeface="Symbol" pitchFamily="-108" charset="2"/>
              </a:rPr>
              <a:t>	</a:t>
            </a:r>
            <a:r>
              <a:rPr lang="en-US" b="1">
                <a:solidFill>
                  <a:srgbClr val="FFF807"/>
                </a:solidFill>
                <a:sym typeface="Symbol" pitchFamily="-108" charset="2"/>
              </a:rPr>
              <a:t>         n +  </a:t>
            </a:r>
            <a:r>
              <a:rPr lang="en-US" b="1" baseline="30000">
                <a:solidFill>
                  <a:srgbClr val="FFF807"/>
                </a:solidFill>
                <a:sym typeface="Symbol" pitchFamily="-108" charset="2"/>
              </a:rPr>
              <a:t>+</a:t>
            </a:r>
          </a:p>
        </p:txBody>
      </p:sp>
      <p:sp>
        <p:nvSpPr>
          <p:cNvPr id="72710" name="Rectangle 6"/>
          <p:cNvSpPr>
            <a:spLocks noChangeArrowheads="1"/>
          </p:cNvSpPr>
          <p:nvPr/>
        </p:nvSpPr>
        <p:spPr bwMode="auto">
          <a:xfrm>
            <a:off x="3276600" y="4267209"/>
            <a:ext cx="2819400" cy="1077058"/>
          </a:xfrm>
          <a:prstGeom prst="rect">
            <a:avLst/>
          </a:prstGeom>
          <a:solidFill>
            <a:schemeClr val="accent1"/>
          </a:solidFill>
          <a:ln w="9525">
            <a:noFill/>
            <a:miter lim="800000"/>
            <a:headEnd/>
            <a:tailEnd/>
          </a:ln>
        </p:spPr>
        <p:txBody>
          <a:bodyPr lIns="90982" tIns="45494" rIns="90982" bIns="45494">
            <a:prstTxWarp prst="textNoShape">
              <a:avLst/>
            </a:prstTxWarp>
            <a:spAutoFit/>
          </a:bodyPr>
          <a:lstStyle/>
          <a:p>
            <a:pPr algn="ctr"/>
            <a:r>
              <a:rPr lang="en-US" sz="3200">
                <a:solidFill>
                  <a:srgbClr val="FFFF00"/>
                </a:solidFill>
              </a:rPr>
              <a:t>Proton Horizon</a:t>
            </a:r>
          </a:p>
          <a:p>
            <a:pPr algn="ctr"/>
            <a:r>
              <a:rPr lang="en-US" sz="3200" i="0">
                <a:solidFill>
                  <a:srgbClr val="FFFF00"/>
                </a:solidFill>
              </a:rPr>
              <a:t>~10</a:t>
            </a:r>
            <a:r>
              <a:rPr lang="en-US" sz="3200" i="0" baseline="30000">
                <a:solidFill>
                  <a:srgbClr val="FFFF00"/>
                </a:solidFill>
              </a:rPr>
              <a:t>20</a:t>
            </a:r>
            <a:r>
              <a:rPr lang="en-US" sz="3200" i="0">
                <a:solidFill>
                  <a:srgbClr val="FFFF00"/>
                </a:solidFill>
              </a:rPr>
              <a:t> eV</a:t>
            </a:r>
            <a:endParaRPr lang="en-US" i="0">
              <a:solidFill>
                <a:srgbClr val="FFFF00"/>
              </a:solidFill>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534400" cy="1143000"/>
          </a:xfrm>
        </p:spPr>
        <p:txBody>
          <a:bodyPr/>
          <a:lstStyle/>
          <a:p>
            <a:r>
              <a:rPr lang="en-US" dirty="0"/>
              <a:t>GZK effect </a:t>
            </a:r>
            <a:r>
              <a:rPr lang="en-US" dirty="0" smtClean="0"/>
              <a:t>for </a:t>
            </a:r>
            <a:r>
              <a:rPr lang="en-US" dirty="0"/>
              <a:t>protons</a:t>
            </a:r>
          </a:p>
        </p:txBody>
      </p:sp>
      <p:pic>
        <p:nvPicPr>
          <p:cNvPr id="4" name="Picture 3"/>
          <p:cNvPicPr>
            <a:picLocks noChangeAspect="1"/>
          </p:cNvPicPr>
          <p:nvPr/>
        </p:nvPicPr>
        <p:blipFill>
          <a:blip r:embed="rId2"/>
          <a:stretch>
            <a:fillRect/>
          </a:stretch>
        </p:blipFill>
        <p:spPr>
          <a:xfrm>
            <a:off x="1295400" y="1301193"/>
            <a:ext cx="6756400" cy="548957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Title 1"/>
          <p:cNvSpPr txBox="1">
            <a:spLocks/>
          </p:cNvSpPr>
          <p:nvPr/>
        </p:nvSpPr>
        <p:spPr bwMode="auto">
          <a:xfrm>
            <a:off x="969824" y="0"/>
            <a:ext cx="7308273" cy="1143000"/>
          </a:xfrm>
          <a:prstGeom prst="rect">
            <a:avLst/>
          </a:prstGeom>
          <a:noFill/>
          <a:ln w="9525">
            <a:noFill/>
            <a:miter lim="800000"/>
            <a:headEnd/>
            <a:tailEnd/>
          </a:ln>
        </p:spPr>
        <p:txBody>
          <a:bodyPr vert="horz" wrap="square" lIns="91616" tIns="45807" rIns="91616" bIns="45807" numCol="1" anchor="ctr" anchorCtr="0" compatLnSpc="1">
            <a:prstTxWarp prst="textNoShape">
              <a:avLst/>
            </a:prstTxWarp>
          </a:bodyPr>
          <a:lstStyle/>
          <a:p>
            <a:pPr algn="ctr" defTabSz="817130">
              <a:lnSpc>
                <a:spcPct val="70000"/>
              </a:lnSpc>
              <a:defRPr/>
            </a:pPr>
            <a:r>
              <a:rPr lang="en-US" sz="3600" b="1" i="0" kern="0">
                <a:solidFill>
                  <a:srgbClr val="CCFFCC"/>
                </a:solidFill>
                <a:latin typeface="+mj-lt"/>
                <a:ea typeface="ＭＳ Ｐゴシック" pitchFamily="-97" charset="-128"/>
                <a:cs typeface="ＭＳ Ｐゴシック" pitchFamily="-97" charset="-128"/>
              </a:rPr>
              <a:t>Propagation of UHE protons</a:t>
            </a:r>
          </a:p>
        </p:txBody>
      </p:sp>
      <p:pic>
        <p:nvPicPr>
          <p:cNvPr id="6" name="Picture 5"/>
          <p:cNvPicPr>
            <a:picLocks noChangeAspect="1"/>
          </p:cNvPicPr>
          <p:nvPr/>
        </p:nvPicPr>
        <p:blipFill>
          <a:blip r:embed="rId2"/>
          <a:stretch>
            <a:fillRect/>
          </a:stretch>
        </p:blipFill>
        <p:spPr>
          <a:xfrm>
            <a:off x="813824" y="806826"/>
            <a:ext cx="7602813" cy="6051176"/>
          </a:xfrm>
          <a:prstGeom prst="rect">
            <a:avLst/>
          </a:prstGeom>
        </p:spPr>
      </p:pic>
      <p:sp>
        <p:nvSpPr>
          <p:cNvPr id="7" name="Rectangle 6"/>
          <p:cNvSpPr/>
          <p:nvPr/>
        </p:nvSpPr>
        <p:spPr>
          <a:xfrm>
            <a:off x="1039091" y="6320118"/>
            <a:ext cx="4572000" cy="359858"/>
          </a:xfrm>
          <a:prstGeom prst="rect">
            <a:avLst/>
          </a:prstGeom>
        </p:spPr>
        <p:txBody>
          <a:bodyPr lIns="81724" tIns="40860" rIns="81724" bIns="40860">
            <a:spAutoFit/>
          </a:bodyPr>
          <a:lstStyle/>
          <a:p>
            <a:r>
              <a:rPr lang="en-US" sz="1800" i="0">
                <a:solidFill>
                  <a:srgbClr val="800000"/>
                </a:solidFill>
              </a:rPr>
              <a:t>Berezinsky, Gazizov, Grigoriev ‘05</a:t>
            </a:r>
          </a:p>
        </p:txBody>
      </p:sp>
      <p:sp>
        <p:nvSpPr>
          <p:cNvPr id="8" name="Rectangle 7"/>
          <p:cNvSpPr/>
          <p:nvPr/>
        </p:nvSpPr>
        <p:spPr>
          <a:xfrm>
            <a:off x="5264764" y="1344706"/>
            <a:ext cx="2627759" cy="448086"/>
          </a:xfrm>
          <a:prstGeom prst="rect">
            <a:avLst/>
          </a:prstGeom>
        </p:spPr>
        <p:txBody>
          <a:bodyPr wrap="none" lIns="81724" tIns="40860" rIns="81724" bIns="40860">
            <a:spAutoFit/>
          </a:bodyPr>
          <a:lstStyle/>
          <a:p>
            <a:r>
              <a:rPr lang="en-US" i="0" smtClean="0">
                <a:solidFill>
                  <a:srgbClr val="0000FF"/>
                </a:solidFill>
              </a:rPr>
              <a:t>Modification factor</a:t>
            </a:r>
            <a:endParaRPr lang="en-US" i="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is the easiest Cosmic Particle or “</a:t>
            </a:r>
            <a:r>
              <a:rPr lang="en-US" sz="2300" dirty="0" err="1"/>
              <a:t>Astroparticle</a:t>
            </a:r>
            <a:r>
              <a:rPr lang="en-US" sz="2300" dirty="0"/>
              <a:t>” to detect?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endParaRPr lang="en-US" sz="2300" dirty="0">
              <a:solidFill>
                <a:srgbClr val="FFFFFF"/>
              </a:solidFill>
            </a:endParaRPr>
          </a:p>
        </p:txBody>
      </p:sp>
    </p:spTree>
    <p:extLst>
      <p:ext uri="{BB962C8B-B14F-4D97-AF65-F5344CB8AC3E}">
        <p14:creationId xmlns:p14="http://schemas.microsoft.com/office/powerpoint/2010/main" val="205204301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969824" y="0"/>
            <a:ext cx="7308273" cy="1143000"/>
          </a:xfrm>
          <a:prstGeom prst="rect">
            <a:avLst/>
          </a:prstGeom>
          <a:noFill/>
          <a:ln w="9525">
            <a:noFill/>
            <a:miter lim="800000"/>
            <a:headEnd/>
            <a:tailEnd/>
          </a:ln>
        </p:spPr>
        <p:txBody>
          <a:bodyPr vert="horz" wrap="square" lIns="91616" tIns="45807" rIns="91616" bIns="45807" numCol="1" anchor="ctr" anchorCtr="0" compatLnSpc="1">
            <a:prstTxWarp prst="textNoShape">
              <a:avLst/>
            </a:prstTxWarp>
          </a:bodyPr>
          <a:lstStyle/>
          <a:p>
            <a:pPr algn="ctr" defTabSz="817130">
              <a:lnSpc>
                <a:spcPct val="70000"/>
              </a:lnSpc>
              <a:defRPr/>
            </a:pPr>
            <a:r>
              <a:rPr lang="en-US" sz="3600" b="1" i="0" kern="0">
                <a:solidFill>
                  <a:srgbClr val="CCFFCC"/>
                </a:solidFill>
                <a:latin typeface="+mj-lt"/>
                <a:ea typeface="ＭＳ Ｐゴシック" pitchFamily="-97" charset="-128"/>
                <a:cs typeface="ＭＳ Ｐゴシック" pitchFamily="-97" charset="-128"/>
              </a:rPr>
              <a:t>Propagation of UHE protons</a:t>
            </a:r>
          </a:p>
        </p:txBody>
      </p:sp>
      <p:pic>
        <p:nvPicPr>
          <p:cNvPr id="6" name="Picture 5"/>
          <p:cNvPicPr>
            <a:picLocks noChangeAspect="1"/>
          </p:cNvPicPr>
          <p:nvPr/>
        </p:nvPicPr>
        <p:blipFill>
          <a:blip r:embed="rId2"/>
          <a:stretch>
            <a:fillRect/>
          </a:stretch>
        </p:blipFill>
        <p:spPr>
          <a:xfrm>
            <a:off x="813824" y="806826"/>
            <a:ext cx="7602813" cy="6051176"/>
          </a:xfrm>
          <a:prstGeom prst="rect">
            <a:avLst/>
          </a:prstGeom>
        </p:spPr>
      </p:pic>
      <p:sp>
        <p:nvSpPr>
          <p:cNvPr id="7" name="Rectangle 6"/>
          <p:cNvSpPr/>
          <p:nvPr/>
        </p:nvSpPr>
        <p:spPr>
          <a:xfrm>
            <a:off x="1039091" y="6320118"/>
            <a:ext cx="4572000" cy="359858"/>
          </a:xfrm>
          <a:prstGeom prst="rect">
            <a:avLst/>
          </a:prstGeom>
        </p:spPr>
        <p:txBody>
          <a:bodyPr lIns="81724" tIns="40860" rIns="81724" bIns="40860">
            <a:spAutoFit/>
          </a:bodyPr>
          <a:lstStyle/>
          <a:p>
            <a:r>
              <a:rPr lang="en-US" sz="1800" i="0">
                <a:solidFill>
                  <a:srgbClr val="800000"/>
                </a:solidFill>
              </a:rPr>
              <a:t>Berezinsky, Gazizov, Grigoriev ‘05</a:t>
            </a:r>
          </a:p>
        </p:txBody>
      </p:sp>
      <p:sp>
        <p:nvSpPr>
          <p:cNvPr id="8" name="Rectangle 7"/>
          <p:cNvSpPr/>
          <p:nvPr/>
        </p:nvSpPr>
        <p:spPr>
          <a:xfrm>
            <a:off x="5264764" y="1344706"/>
            <a:ext cx="2627759" cy="448086"/>
          </a:xfrm>
          <a:prstGeom prst="rect">
            <a:avLst/>
          </a:prstGeom>
        </p:spPr>
        <p:txBody>
          <a:bodyPr wrap="none" lIns="81724" tIns="40860" rIns="81724" bIns="40860">
            <a:spAutoFit/>
          </a:bodyPr>
          <a:lstStyle/>
          <a:p>
            <a:r>
              <a:rPr lang="en-US" i="0" smtClean="0">
                <a:solidFill>
                  <a:srgbClr val="0000FF"/>
                </a:solidFill>
              </a:rPr>
              <a:t>Modification factor</a:t>
            </a:r>
            <a:endParaRPr lang="en-US" i="0">
              <a:solidFill>
                <a:srgbClr val="0000FF"/>
              </a:solidFill>
            </a:endParaRPr>
          </a:p>
        </p:txBody>
      </p:sp>
      <p:sp>
        <p:nvSpPr>
          <p:cNvPr id="9" name="Rounded Rectangular Callout 8"/>
          <p:cNvSpPr/>
          <p:nvPr/>
        </p:nvSpPr>
        <p:spPr bwMode="auto">
          <a:xfrm>
            <a:off x="6927277" y="2958353"/>
            <a:ext cx="1454727" cy="739588"/>
          </a:xfrm>
          <a:prstGeom prst="wedgeRoundRectCallout">
            <a:avLst>
              <a:gd name="adj1" fmla="val 11076"/>
              <a:gd name="adj2" fmla="val 213823"/>
              <a:gd name="adj3" fmla="val 16667"/>
            </a:avLst>
          </a:prstGeom>
          <a:solidFill>
            <a:schemeClr val="tx1"/>
          </a:solidFill>
          <a:ln w="9525" cap="flat" cmpd="sng" algn="ctr">
            <a:solidFill>
              <a:srgbClr val="FF0000"/>
            </a:solidFill>
            <a:prstDash val="solid"/>
            <a:round/>
            <a:headEnd type="none" w="med" len="med"/>
            <a:tailEnd type="none" w="med" len="med"/>
          </a:ln>
          <a:effectLst/>
        </p:spPr>
        <p:txBody>
          <a:bodyPr vert="horz" wrap="square" lIns="81724" tIns="40860" rIns="81724" bIns="40860" numCol="1" rtlCol="0" anchor="t" anchorCtr="0" compatLnSpc="1">
            <a:prstTxWarp prst="textNoShape">
              <a:avLst/>
            </a:prstTxWarp>
          </a:bodyPr>
          <a:lstStyle/>
          <a:p>
            <a:pPr defTabSz="817130"/>
            <a:r>
              <a:rPr lang="en-US" sz="2200" i="0">
                <a:solidFill>
                  <a:srgbClr val="FF0000"/>
                </a:solidFill>
                <a:latin typeface="Times New Roman" pitchFamily="-97" charset="0"/>
              </a:rPr>
              <a:t>SpectrumRecovery</a:t>
            </a: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36" y="0"/>
            <a:ext cx="8534400" cy="941294"/>
          </a:xfrm>
        </p:spPr>
        <p:txBody>
          <a:bodyPr/>
          <a:lstStyle/>
          <a:p>
            <a:r>
              <a:rPr lang="en-US"/>
              <a:t>Propagation of UHE nuclei</a:t>
            </a:r>
          </a:p>
        </p:txBody>
      </p:sp>
      <p:pic>
        <p:nvPicPr>
          <p:cNvPr id="6" name="Picture 5"/>
          <p:cNvPicPr>
            <a:picLocks noChangeAspect="1"/>
          </p:cNvPicPr>
          <p:nvPr/>
        </p:nvPicPr>
        <p:blipFill>
          <a:blip r:embed="rId3"/>
          <a:stretch>
            <a:fillRect/>
          </a:stretch>
        </p:blipFill>
        <p:spPr>
          <a:xfrm>
            <a:off x="138545" y="806823"/>
            <a:ext cx="3117273" cy="2741305"/>
          </a:xfrm>
          <a:prstGeom prst="rect">
            <a:avLst/>
          </a:prstGeom>
        </p:spPr>
      </p:pic>
      <p:pic>
        <p:nvPicPr>
          <p:cNvPr id="7" name="Picture 6"/>
          <p:cNvPicPr>
            <a:picLocks noChangeAspect="1"/>
          </p:cNvPicPr>
          <p:nvPr/>
        </p:nvPicPr>
        <p:blipFill>
          <a:blip r:embed="rId4"/>
          <a:stretch>
            <a:fillRect/>
          </a:stretch>
        </p:blipFill>
        <p:spPr>
          <a:xfrm>
            <a:off x="2643945" y="3227294"/>
            <a:ext cx="4560455" cy="3630706"/>
          </a:xfrm>
          <a:prstGeom prst="rect">
            <a:avLst/>
          </a:prstGeom>
        </p:spPr>
      </p:pic>
      <p:pic>
        <p:nvPicPr>
          <p:cNvPr id="8" name="Picture 7"/>
          <p:cNvPicPr>
            <a:picLocks noChangeAspect="1"/>
          </p:cNvPicPr>
          <p:nvPr/>
        </p:nvPicPr>
        <p:blipFill>
          <a:blip r:embed="rId5"/>
          <a:stretch>
            <a:fillRect/>
          </a:stretch>
        </p:blipFill>
        <p:spPr>
          <a:xfrm>
            <a:off x="5680365" y="739591"/>
            <a:ext cx="3325091" cy="2780750"/>
          </a:xfrm>
          <a:prstGeom prst="rect">
            <a:avLst/>
          </a:prstGeom>
        </p:spPr>
      </p:pic>
      <p:sp>
        <p:nvSpPr>
          <p:cNvPr id="9" name="TextBox 8"/>
          <p:cNvSpPr txBox="1"/>
          <p:nvPr/>
        </p:nvSpPr>
        <p:spPr>
          <a:xfrm>
            <a:off x="6" y="3563472"/>
            <a:ext cx="3784189" cy="759891"/>
          </a:xfrm>
          <a:prstGeom prst="rect">
            <a:avLst/>
          </a:prstGeom>
          <a:noFill/>
        </p:spPr>
        <p:txBody>
          <a:bodyPr wrap="square" lIns="81724" tIns="40860" rIns="81724" bIns="40860" rtlCol="0">
            <a:spAutoFit/>
          </a:bodyPr>
          <a:lstStyle/>
          <a:p>
            <a:r>
              <a:rPr lang="en-US" sz="2200" i="0" baseline="30000"/>
              <a:t>56</a:t>
            </a:r>
            <a:r>
              <a:rPr lang="en-US" sz="2200" i="0"/>
              <a:t>Fe </a:t>
            </a:r>
            <a:r>
              <a:rPr lang="en-US" sz="2200" i="0">
                <a:latin typeface="+mj-lt"/>
              </a:rPr>
              <a:t>mean-free-path </a:t>
            </a:r>
          </a:p>
          <a:p>
            <a:r>
              <a:rPr lang="en-US" sz="2200" i="0">
                <a:latin typeface="+mj-lt"/>
              </a:rPr>
              <a:t>CMB IRB interaction</a:t>
            </a:r>
          </a:p>
        </p:txBody>
      </p:sp>
      <p:sp>
        <p:nvSpPr>
          <p:cNvPr id="10" name="TextBox 9"/>
          <p:cNvSpPr txBox="1"/>
          <p:nvPr/>
        </p:nvSpPr>
        <p:spPr>
          <a:xfrm>
            <a:off x="6996581" y="3496237"/>
            <a:ext cx="2147455" cy="759968"/>
          </a:xfrm>
          <a:prstGeom prst="rect">
            <a:avLst/>
          </a:prstGeom>
          <a:noFill/>
        </p:spPr>
        <p:txBody>
          <a:bodyPr wrap="square" lIns="81724" tIns="40860" rIns="81724" bIns="40860" rtlCol="0">
            <a:spAutoFit/>
          </a:bodyPr>
          <a:lstStyle/>
          <a:p>
            <a:pPr algn="ctr"/>
            <a:r>
              <a:rPr lang="en-US" sz="2200" i="0">
                <a:latin typeface="+mj-lt"/>
              </a:rPr>
              <a:t>Energy Loss Length</a:t>
            </a:r>
          </a:p>
        </p:txBody>
      </p:sp>
      <p:sp>
        <p:nvSpPr>
          <p:cNvPr id="12" name="Rounded Rectangular Callout 11"/>
          <p:cNvSpPr/>
          <p:nvPr/>
        </p:nvSpPr>
        <p:spPr bwMode="auto">
          <a:xfrm>
            <a:off x="415636" y="5446059"/>
            <a:ext cx="1801091" cy="806824"/>
          </a:xfrm>
          <a:prstGeom prst="wedgeRoundRectCallout">
            <a:avLst>
              <a:gd name="adj1" fmla="val 164708"/>
              <a:gd name="adj2" fmla="val -62790"/>
              <a:gd name="adj3" fmla="val 16667"/>
            </a:avLst>
          </a:prstGeom>
          <a:solidFill>
            <a:schemeClr val="tx1">
              <a:lumMod val="75000"/>
            </a:schemeClr>
          </a:solidFill>
          <a:ln w="9525" cap="flat" cmpd="sng" algn="ctr">
            <a:solidFill>
              <a:srgbClr val="800000"/>
            </a:solidFill>
            <a:prstDash val="solid"/>
            <a:round/>
            <a:headEnd type="none" w="med" len="med"/>
            <a:tailEnd type="none" w="med" len="med"/>
          </a:ln>
          <a:effectLst/>
        </p:spPr>
        <p:txBody>
          <a:bodyPr vert="horz" wrap="square" lIns="81724" tIns="40860" rIns="81724" bIns="40860" numCol="1" rtlCol="0" anchor="t" anchorCtr="0" compatLnSpc="1">
            <a:prstTxWarp prst="textNoShape">
              <a:avLst/>
            </a:prstTxWarp>
          </a:bodyPr>
          <a:lstStyle/>
          <a:p>
            <a:pPr defTabSz="817130"/>
            <a:r>
              <a:rPr lang="en-US" sz="2200" i="0">
                <a:solidFill>
                  <a:srgbClr val="800000"/>
                </a:solidFill>
                <a:latin typeface="+mj-lt"/>
              </a:rPr>
              <a:t>dip only for protons</a:t>
            </a:r>
          </a:p>
        </p:txBody>
      </p:sp>
      <p:sp>
        <p:nvSpPr>
          <p:cNvPr id="13" name="TextBox 12"/>
          <p:cNvSpPr txBox="1"/>
          <p:nvPr/>
        </p:nvSpPr>
        <p:spPr>
          <a:xfrm>
            <a:off x="17" y="6504979"/>
            <a:ext cx="4134258" cy="359517"/>
          </a:xfrm>
          <a:prstGeom prst="rect">
            <a:avLst/>
          </a:prstGeom>
          <a:solidFill>
            <a:schemeClr val="tx1"/>
          </a:solidFill>
        </p:spPr>
        <p:txBody>
          <a:bodyPr wrap="none" lIns="81724" tIns="40860" rIns="81724" bIns="40860" rtlCol="0">
            <a:spAutoFit/>
          </a:bodyPr>
          <a:lstStyle/>
          <a:p>
            <a:r>
              <a:rPr lang="en-US" sz="1800" i="0">
                <a:solidFill>
                  <a:srgbClr val="800000"/>
                </a:solidFill>
                <a:latin typeface="+mj-lt"/>
              </a:rPr>
              <a:t>Allard, Parizot, Khan, Goriely, AVO ‘05</a:t>
            </a:r>
          </a:p>
        </p:txBody>
      </p:sp>
      <p:sp>
        <p:nvSpPr>
          <p:cNvPr id="14" name="TextBox 13"/>
          <p:cNvSpPr txBox="1"/>
          <p:nvPr/>
        </p:nvSpPr>
        <p:spPr>
          <a:xfrm>
            <a:off x="3186561" y="1277493"/>
            <a:ext cx="2927820" cy="1836844"/>
          </a:xfrm>
          <a:prstGeom prst="rect">
            <a:avLst/>
          </a:prstGeom>
          <a:noFill/>
        </p:spPr>
        <p:txBody>
          <a:bodyPr wrap="none" lIns="81724" tIns="40860" rIns="81724" bIns="40860" rtlCol="0">
            <a:spAutoFit/>
          </a:bodyPr>
          <a:lstStyle/>
          <a:p>
            <a:r>
              <a:rPr lang="en-US" sz="1800" i="0"/>
              <a:t>GDR: giant dipolar resonance</a:t>
            </a:r>
          </a:p>
          <a:p>
            <a:r>
              <a:rPr lang="en-US" sz="1800" i="0"/>
              <a:t>QD: quasi-deuteron process</a:t>
            </a:r>
          </a:p>
          <a:p>
            <a:r>
              <a:rPr lang="en-US" sz="1800" i="0"/>
              <a:t>BR: baryonic resonances</a:t>
            </a:r>
          </a:p>
          <a:p>
            <a:r>
              <a:rPr lang="en-US" sz="1800" i="0"/>
              <a:t>PF: photo-fragmentation</a:t>
            </a:r>
          </a:p>
          <a:p>
            <a:endParaRPr lang="en-US" sz="1800" i="0"/>
          </a:p>
          <a:p>
            <a:endParaRPr lang="en-US"/>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534400" cy="609600"/>
          </a:xfrm>
        </p:spPr>
        <p:txBody>
          <a:bodyPr/>
          <a:lstStyle/>
          <a:p>
            <a:r>
              <a:rPr lang="en-US"/>
              <a:t>GZK Horizon</a:t>
            </a:r>
          </a:p>
        </p:txBody>
      </p:sp>
      <p:pic>
        <p:nvPicPr>
          <p:cNvPr id="6" name="Picture 5"/>
          <p:cNvPicPr>
            <a:picLocks noChangeAspect="1"/>
          </p:cNvPicPr>
          <p:nvPr/>
        </p:nvPicPr>
        <p:blipFill>
          <a:blip r:embed="rId2"/>
          <a:stretch>
            <a:fillRect/>
          </a:stretch>
        </p:blipFill>
        <p:spPr>
          <a:xfrm>
            <a:off x="903169" y="575392"/>
            <a:ext cx="7402632" cy="6358808"/>
          </a:xfrm>
          <a:prstGeom prst="rect">
            <a:avLst/>
          </a:prstGeom>
        </p:spPr>
      </p:pic>
      <p:sp>
        <p:nvSpPr>
          <p:cNvPr id="8" name="TextBox 7"/>
          <p:cNvSpPr txBox="1"/>
          <p:nvPr/>
        </p:nvSpPr>
        <p:spPr>
          <a:xfrm>
            <a:off x="20" y="6504979"/>
            <a:ext cx="2629674" cy="359517"/>
          </a:xfrm>
          <a:prstGeom prst="rect">
            <a:avLst/>
          </a:prstGeom>
          <a:solidFill>
            <a:schemeClr val="tx1"/>
          </a:solidFill>
        </p:spPr>
        <p:txBody>
          <a:bodyPr wrap="none" lIns="81724" tIns="40860" rIns="81724" bIns="40860" rtlCol="0">
            <a:spAutoFit/>
          </a:bodyPr>
          <a:lstStyle/>
          <a:p>
            <a:r>
              <a:rPr lang="en-US" sz="1800" i="0">
                <a:solidFill>
                  <a:srgbClr val="800000"/>
                </a:solidFill>
                <a:latin typeface="+mj-lt"/>
              </a:rPr>
              <a:t>Allard, AVO, Parizot ‘07</a:t>
            </a: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534400" cy="609600"/>
          </a:xfrm>
        </p:spPr>
        <p:txBody>
          <a:bodyPr/>
          <a:lstStyle/>
          <a:p>
            <a:r>
              <a:rPr lang="en-US"/>
              <a:t>GZK Horizon</a:t>
            </a:r>
          </a:p>
        </p:txBody>
      </p:sp>
      <p:pic>
        <p:nvPicPr>
          <p:cNvPr id="6" name="Picture 5"/>
          <p:cNvPicPr>
            <a:picLocks noChangeAspect="1"/>
          </p:cNvPicPr>
          <p:nvPr/>
        </p:nvPicPr>
        <p:blipFill>
          <a:blip r:embed="rId2"/>
          <a:stretch>
            <a:fillRect/>
          </a:stretch>
        </p:blipFill>
        <p:spPr>
          <a:xfrm>
            <a:off x="0" y="762000"/>
            <a:ext cx="7402632" cy="6358808"/>
          </a:xfrm>
          <a:prstGeom prst="rect">
            <a:avLst/>
          </a:prstGeom>
        </p:spPr>
      </p:pic>
      <p:sp>
        <p:nvSpPr>
          <p:cNvPr id="8" name="TextBox 7"/>
          <p:cNvSpPr txBox="1"/>
          <p:nvPr/>
        </p:nvSpPr>
        <p:spPr>
          <a:xfrm>
            <a:off x="20" y="6504979"/>
            <a:ext cx="2629674" cy="359517"/>
          </a:xfrm>
          <a:prstGeom prst="rect">
            <a:avLst/>
          </a:prstGeom>
          <a:solidFill>
            <a:schemeClr val="tx1"/>
          </a:solidFill>
        </p:spPr>
        <p:txBody>
          <a:bodyPr wrap="none" lIns="81724" tIns="40860" rIns="81724" bIns="40860" rtlCol="0">
            <a:spAutoFit/>
          </a:bodyPr>
          <a:lstStyle/>
          <a:p>
            <a:r>
              <a:rPr lang="en-US" sz="1800" i="0">
                <a:solidFill>
                  <a:srgbClr val="800000"/>
                </a:solidFill>
                <a:latin typeface="+mj-lt"/>
              </a:rPr>
              <a:t>Allard, AVO, Parizot ‘07</a:t>
            </a:r>
          </a:p>
        </p:txBody>
      </p:sp>
      <p:pic>
        <p:nvPicPr>
          <p:cNvPr id="5" name="Picture 4"/>
          <p:cNvPicPr>
            <a:picLocks noChangeAspect="1"/>
          </p:cNvPicPr>
          <p:nvPr/>
        </p:nvPicPr>
        <p:blipFill>
          <a:blip r:embed="rId3"/>
          <a:stretch>
            <a:fillRect/>
          </a:stretch>
        </p:blipFill>
        <p:spPr>
          <a:xfrm>
            <a:off x="5253732" y="1828800"/>
            <a:ext cx="3890275" cy="3070968"/>
          </a:xfrm>
          <a:prstGeom prst="rect">
            <a:avLst/>
          </a:prstGeom>
        </p:spPr>
      </p:pic>
      <p:sp>
        <p:nvSpPr>
          <p:cNvPr id="7" name="Oval 6"/>
          <p:cNvSpPr/>
          <p:nvPr/>
        </p:nvSpPr>
        <p:spPr bwMode="auto">
          <a:xfrm>
            <a:off x="2971800" y="3276600"/>
            <a:ext cx="1600200" cy="1905000"/>
          </a:xfrm>
          <a:prstGeom prst="ellipse">
            <a:avLst/>
          </a:prstGeom>
          <a:solidFill>
            <a:schemeClr val="bg2">
              <a:lumMod val="60000"/>
              <a:lumOff val="40000"/>
              <a:alpha val="15000"/>
            </a:schemeClr>
          </a:solidFill>
          <a:ln w="38100" cap="flat" cmpd="sng" algn="ctr">
            <a:solidFill>
              <a:schemeClr val="bg2">
                <a:lumMod val="60000"/>
                <a:lumOff val="40000"/>
              </a:schemeClr>
            </a:solidFill>
            <a:prstDash val="solid"/>
            <a:round/>
            <a:headEnd type="none" w="med" len="med"/>
            <a:tailEnd type="none" w="med" len="med"/>
          </a:ln>
          <a:effectLst/>
        </p:spPr>
        <p:txBody>
          <a:bodyPr vert="horz" wrap="square" lIns="91056" tIns="45530" rIns="91056" bIns="45530" numCol="1" rtlCol="0" anchor="t" anchorCtr="0" compatLnSpc="1">
            <a:prstTxWarp prst="textNoShape">
              <a:avLst/>
            </a:prstTxWarp>
          </a:bodyPr>
          <a:lstStyle/>
          <a:p>
            <a:pPr defTabSz="910559"/>
            <a:endParaRPr lang="en-US">
              <a:latin typeface="Times New Roman" pitchFamily="-97" charset="0"/>
            </a:endParaRP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6182" y="268941"/>
            <a:ext cx="5749636" cy="1143000"/>
          </a:xfrm>
        </p:spPr>
        <p:txBody>
          <a:bodyPr/>
          <a:lstStyle/>
          <a:p>
            <a:r>
              <a:rPr lang="en-US"/>
              <a:t>Modern Propagation Codes</a:t>
            </a:r>
          </a:p>
        </p:txBody>
      </p:sp>
      <p:pic>
        <p:nvPicPr>
          <p:cNvPr id="4" name="Content Placeholder 3" descr="291209_91500_0.gif"/>
          <p:cNvPicPr>
            <a:picLocks noGrp="1" noChangeAspect="1"/>
          </p:cNvPicPr>
          <p:nvPr>
            <p:ph idx="1"/>
          </p:nvPr>
        </p:nvPicPr>
        <p:blipFill>
          <a:blip r:embed="rId2"/>
          <a:srcRect t="-706" b="-706"/>
          <a:stretch>
            <a:fillRect/>
          </a:stretch>
        </p:blipFill>
        <p:spPr>
          <a:xfrm>
            <a:off x="37" y="2084294"/>
            <a:ext cx="5578039" cy="3765176"/>
          </a:xfrm>
        </p:spPr>
      </p:pic>
      <p:sp>
        <p:nvSpPr>
          <p:cNvPr id="5" name="TextBox 4"/>
          <p:cNvSpPr txBox="1"/>
          <p:nvPr/>
        </p:nvSpPr>
        <p:spPr>
          <a:xfrm>
            <a:off x="5580135" y="1815375"/>
            <a:ext cx="3494615" cy="5684050"/>
          </a:xfrm>
          <a:prstGeom prst="rect">
            <a:avLst/>
          </a:prstGeom>
          <a:noFill/>
        </p:spPr>
        <p:txBody>
          <a:bodyPr wrap="square" lIns="81724" tIns="40860" rIns="81724" bIns="40860" rtlCol="0">
            <a:spAutoFit/>
          </a:bodyPr>
          <a:lstStyle/>
          <a:p>
            <a:pPr algn="ctr"/>
            <a:r>
              <a:rPr lang="en-US" sz="2500" i="0" dirty="0">
                <a:solidFill>
                  <a:srgbClr val="FFFF00"/>
                </a:solidFill>
                <a:latin typeface="+mj-lt"/>
              </a:rPr>
              <a:t>Public:</a:t>
            </a:r>
          </a:p>
          <a:p>
            <a:r>
              <a:rPr lang="en-US" sz="2200" i="0" dirty="0" err="1">
                <a:latin typeface="+mj-lt"/>
              </a:rPr>
              <a:t>CRPropa</a:t>
            </a:r>
            <a:endParaRPr lang="en-US" sz="2200" i="0" dirty="0">
              <a:latin typeface="+mj-lt"/>
            </a:endParaRPr>
          </a:p>
          <a:p>
            <a:r>
              <a:rPr lang="en-US" sz="2200" i="0" dirty="0">
                <a:latin typeface="+mj-lt"/>
              </a:rPr>
              <a:t>1.0 </a:t>
            </a:r>
            <a:r>
              <a:rPr lang="en-US" sz="2200" i="0" dirty="0" err="1">
                <a:latin typeface="+mj-lt"/>
              </a:rPr>
              <a:t>Armengaud</a:t>
            </a:r>
            <a:r>
              <a:rPr lang="en-US" sz="2200" i="0" dirty="0">
                <a:latin typeface="+mj-lt"/>
              </a:rPr>
              <a:t> et al ‘06</a:t>
            </a:r>
          </a:p>
          <a:p>
            <a:r>
              <a:rPr lang="en-US" sz="2200" i="0" dirty="0">
                <a:latin typeface="+mj-lt"/>
              </a:rPr>
              <a:t>2.0 </a:t>
            </a:r>
            <a:r>
              <a:rPr lang="en-US" sz="2200" i="0" dirty="0" err="1">
                <a:latin typeface="+mj-lt"/>
              </a:rPr>
              <a:t>Kampert</a:t>
            </a:r>
            <a:r>
              <a:rPr lang="en-US" sz="2200" i="0" dirty="0">
                <a:latin typeface="+mj-lt"/>
              </a:rPr>
              <a:t> et al. </a:t>
            </a:r>
            <a:r>
              <a:rPr lang="fr-FR" sz="2200" i="0" dirty="0">
                <a:latin typeface="+mj-lt"/>
              </a:rPr>
              <a:t>’</a:t>
            </a:r>
            <a:r>
              <a:rPr lang="en-US" sz="2200" i="0" dirty="0">
                <a:latin typeface="+mj-lt"/>
              </a:rPr>
              <a:t>12</a:t>
            </a:r>
          </a:p>
          <a:p>
            <a:r>
              <a:rPr lang="en-US" sz="2200" i="0" dirty="0">
                <a:latin typeface="+mj-lt"/>
              </a:rPr>
              <a:t>3.0 </a:t>
            </a:r>
            <a:r>
              <a:rPr lang="en-US" sz="2200" i="0" dirty="0" err="1">
                <a:latin typeface="+mj-lt"/>
              </a:rPr>
              <a:t>Alvez</a:t>
            </a:r>
            <a:r>
              <a:rPr lang="en-US" sz="2200" i="0" dirty="0">
                <a:latin typeface="+mj-lt"/>
              </a:rPr>
              <a:t> Batista et al ’13</a:t>
            </a:r>
          </a:p>
          <a:p>
            <a:r>
              <a:rPr lang="en-US" sz="2200" i="0" dirty="0" err="1">
                <a:latin typeface="+mj-lt"/>
              </a:rPr>
              <a:t>SimProp</a:t>
            </a:r>
            <a:endParaRPr lang="en-US" sz="2200" i="0" dirty="0">
              <a:latin typeface="+mj-lt"/>
            </a:endParaRPr>
          </a:p>
          <a:p>
            <a:r>
              <a:rPr lang="en-US" sz="2200" i="0" dirty="0" err="1">
                <a:latin typeface="+mj-lt"/>
              </a:rPr>
              <a:t>Aloisio</a:t>
            </a:r>
            <a:r>
              <a:rPr lang="en-US" sz="2200" i="0" dirty="0">
                <a:latin typeface="+mj-lt"/>
              </a:rPr>
              <a:t> et al ’12</a:t>
            </a:r>
          </a:p>
          <a:p>
            <a:endParaRPr lang="en-US" sz="2200" i="0" dirty="0">
              <a:latin typeface="+mj-lt"/>
            </a:endParaRPr>
          </a:p>
          <a:p>
            <a:pPr algn="ctr"/>
            <a:r>
              <a:rPr lang="en-US" sz="2500" i="0" dirty="0">
                <a:solidFill>
                  <a:srgbClr val="FFFF00"/>
                </a:solidFill>
                <a:latin typeface="+mj-lt"/>
              </a:rPr>
              <a:t>Private:</a:t>
            </a:r>
          </a:p>
          <a:p>
            <a:r>
              <a:rPr lang="en-US" sz="2200" i="0" dirty="0">
                <a:latin typeface="+mj-lt"/>
              </a:rPr>
              <a:t>Allard et al ’04</a:t>
            </a:r>
          </a:p>
          <a:p>
            <a:r>
              <a:rPr lang="en-US" sz="2200" i="0" dirty="0">
                <a:latin typeface="+mj-lt"/>
              </a:rPr>
              <a:t>Taylor ’07</a:t>
            </a:r>
          </a:p>
          <a:p>
            <a:r>
              <a:rPr lang="en-US" sz="2200" i="0" dirty="0" err="1">
                <a:latin typeface="+mj-lt"/>
              </a:rPr>
              <a:t>Ahlers</a:t>
            </a:r>
            <a:r>
              <a:rPr lang="en-US" sz="2200" i="0" dirty="0">
                <a:latin typeface="+mj-lt"/>
              </a:rPr>
              <a:t> ‘10</a:t>
            </a:r>
          </a:p>
          <a:p>
            <a:r>
              <a:rPr lang="en-US" sz="2200" i="0" dirty="0">
                <a:latin typeface="+mj-lt"/>
              </a:rPr>
              <a:t>others...</a:t>
            </a:r>
          </a:p>
          <a:p>
            <a:endParaRPr lang="en-US" i="0" dirty="0">
              <a:latin typeface="+mj-lt"/>
            </a:endParaRPr>
          </a:p>
          <a:p>
            <a:endParaRPr lang="en-US" i="0" dirty="0">
              <a:latin typeface="+mj-lt"/>
            </a:endParaRPr>
          </a:p>
          <a:p>
            <a:endParaRPr lang="en-US" i="0" dirty="0">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91209_91500_0.gif"/>
          <p:cNvPicPr>
            <a:picLocks noGrp="1" noChangeAspect="1"/>
          </p:cNvPicPr>
          <p:nvPr>
            <p:ph idx="1"/>
          </p:nvPr>
        </p:nvPicPr>
        <p:blipFill>
          <a:blip r:embed="rId2"/>
          <a:srcRect t="-706" b="-706"/>
          <a:stretch>
            <a:fillRect/>
          </a:stretch>
        </p:blipFill>
        <p:spPr>
          <a:xfrm>
            <a:off x="809576" y="2151566"/>
            <a:ext cx="5147915" cy="3474843"/>
          </a:xfrm>
          <a:solidFill>
            <a:srgbClr val="CCFFCC"/>
          </a:solidFill>
        </p:spPr>
      </p:pic>
      <p:sp>
        <p:nvSpPr>
          <p:cNvPr id="9" name="Rounded Rectangular Callout 8"/>
          <p:cNvSpPr/>
          <p:nvPr/>
        </p:nvSpPr>
        <p:spPr bwMode="auto">
          <a:xfrm>
            <a:off x="346364" y="5244353"/>
            <a:ext cx="5902036" cy="1479176"/>
          </a:xfrm>
          <a:prstGeom prst="wedgeRoundRectCallout">
            <a:avLst>
              <a:gd name="adj1" fmla="val 14668"/>
              <a:gd name="adj2" fmla="val -87531"/>
              <a:gd name="adj3" fmla="val 16667"/>
            </a:avLst>
          </a:prstGeom>
          <a:solidFill>
            <a:srgbClr val="CCFFCC"/>
          </a:solidFill>
          <a:ln w="9525" cap="flat" cmpd="sng" algn="ctr">
            <a:solidFill>
              <a:schemeClr val="bg1"/>
            </a:solidFill>
            <a:prstDash val="solid"/>
            <a:round/>
            <a:headEnd type="none" w="med" len="med"/>
            <a:tailEnd type="none" w="med" len="med"/>
          </a:ln>
          <a:effectLst/>
        </p:spPr>
        <p:txBody>
          <a:bodyPr vert="horz" wrap="square" lIns="81724" tIns="40860" rIns="81724" bIns="40860" numCol="1" rtlCol="0" anchor="t" anchorCtr="0" compatLnSpc="1">
            <a:prstTxWarp prst="textNoShape">
              <a:avLst/>
            </a:prstTxWarp>
          </a:bodyPr>
          <a:lstStyle/>
          <a:p>
            <a:r>
              <a:rPr lang="en-US" sz="2200" i="0">
                <a:solidFill>
                  <a:srgbClr val="800000"/>
                </a:solidFill>
                <a:latin typeface="+mj-lt"/>
              </a:rPr>
              <a:t>Interaction Cross Sections, z evolution</a:t>
            </a:r>
          </a:p>
          <a:p>
            <a:r>
              <a:rPr lang="en-US" sz="2200" i="0">
                <a:solidFill>
                  <a:srgbClr val="800000"/>
                </a:solidFill>
                <a:latin typeface="+mj-lt"/>
              </a:rPr>
              <a:t>Background Fields: CMB, UV/Opt/IR</a:t>
            </a:r>
          </a:p>
          <a:p>
            <a:r>
              <a:rPr lang="en-US" sz="2200" i="0">
                <a:solidFill>
                  <a:srgbClr val="800000"/>
                </a:solidFill>
                <a:latin typeface="+mj-lt"/>
              </a:rPr>
              <a:t>Primary, Secondary nuclei, nucleons,</a:t>
            </a:r>
          </a:p>
          <a:p>
            <a:r>
              <a:rPr lang="en-US" sz="2200" i="0">
                <a:solidFill>
                  <a:srgbClr val="800000"/>
                </a:solidFill>
                <a:latin typeface="+mj-lt"/>
              </a:rPr>
              <a:t>e+e-, gamma-rays, neutrinos,...</a:t>
            </a:r>
          </a:p>
          <a:p>
            <a:endParaRPr lang="en-US" sz="2200" i="0">
              <a:solidFill>
                <a:srgbClr val="800000"/>
              </a:solidFill>
              <a:latin typeface="+mj-lt"/>
            </a:endParaRPr>
          </a:p>
        </p:txBody>
      </p:sp>
      <p:sp>
        <p:nvSpPr>
          <p:cNvPr id="22" name="Rounded Rectangular Callout 21"/>
          <p:cNvSpPr/>
          <p:nvPr/>
        </p:nvSpPr>
        <p:spPr bwMode="auto">
          <a:xfrm>
            <a:off x="207818" y="4034118"/>
            <a:ext cx="1454727" cy="1075765"/>
          </a:xfrm>
          <a:prstGeom prst="wedgeRoundRectCallout">
            <a:avLst>
              <a:gd name="adj1" fmla="val 142805"/>
              <a:gd name="adj2" fmla="val -86129"/>
              <a:gd name="adj3" fmla="val 16667"/>
            </a:avLst>
          </a:prstGeom>
          <a:solidFill>
            <a:srgbClr val="CCFFCC"/>
          </a:solidFill>
          <a:ln w="9525" cap="flat" cmpd="sng" algn="ctr">
            <a:solidFill>
              <a:schemeClr val="bg1"/>
            </a:solidFill>
            <a:prstDash val="solid"/>
            <a:round/>
            <a:headEnd type="none" w="med" len="med"/>
            <a:tailEnd type="none" w="med" len="med"/>
          </a:ln>
          <a:effectLst/>
        </p:spPr>
        <p:txBody>
          <a:bodyPr vert="horz" wrap="square" lIns="81724" tIns="40860" rIns="81724" bIns="40860" numCol="1" rtlCol="0" anchor="t" anchorCtr="0" compatLnSpc="1">
            <a:prstTxWarp prst="textNoShape">
              <a:avLst/>
            </a:prstTxWarp>
          </a:bodyPr>
          <a:lstStyle/>
          <a:p>
            <a:pPr defTabSz="817130"/>
            <a:r>
              <a:rPr lang="en-US" sz="2200" i="0">
                <a:solidFill>
                  <a:srgbClr val="800000"/>
                </a:solidFill>
                <a:latin typeface="+mj-lt"/>
              </a:rPr>
              <a:t>InterGal</a:t>
            </a:r>
          </a:p>
          <a:p>
            <a:pPr defTabSz="817130"/>
            <a:r>
              <a:rPr lang="en-US" sz="2200" i="0">
                <a:solidFill>
                  <a:srgbClr val="800000"/>
                </a:solidFill>
                <a:latin typeface="+mj-lt"/>
              </a:rPr>
              <a:t>Magnetic Fields</a:t>
            </a:r>
          </a:p>
        </p:txBody>
      </p:sp>
      <p:sp>
        <p:nvSpPr>
          <p:cNvPr id="23" name="Title 1"/>
          <p:cNvSpPr>
            <a:spLocks noGrp="1"/>
          </p:cNvSpPr>
          <p:nvPr>
            <p:ph type="title"/>
          </p:nvPr>
        </p:nvSpPr>
        <p:spPr>
          <a:xfrm>
            <a:off x="1316182" y="268941"/>
            <a:ext cx="5749636" cy="1143000"/>
          </a:xfrm>
        </p:spPr>
        <p:txBody>
          <a:bodyPr/>
          <a:lstStyle/>
          <a:p>
            <a:r>
              <a:rPr lang="en-US"/>
              <a:t>Modern Propagation Codes</a:t>
            </a: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91209_91500_0.gif"/>
          <p:cNvPicPr>
            <a:picLocks noGrp="1" noChangeAspect="1"/>
          </p:cNvPicPr>
          <p:nvPr>
            <p:ph idx="1"/>
          </p:nvPr>
        </p:nvPicPr>
        <p:blipFill>
          <a:blip r:embed="rId2"/>
          <a:srcRect t="-706" b="-706"/>
          <a:stretch>
            <a:fillRect/>
          </a:stretch>
        </p:blipFill>
        <p:spPr>
          <a:xfrm>
            <a:off x="1108365" y="2420507"/>
            <a:ext cx="4849091" cy="3273137"/>
          </a:xfrm>
          <a:solidFill>
            <a:srgbClr val="CCFFCC"/>
          </a:solidFill>
        </p:spPr>
      </p:pic>
      <p:sp>
        <p:nvSpPr>
          <p:cNvPr id="5" name="Rounded Rectangular Callout 4"/>
          <p:cNvSpPr/>
          <p:nvPr/>
        </p:nvSpPr>
        <p:spPr bwMode="auto">
          <a:xfrm>
            <a:off x="138546" y="116634"/>
            <a:ext cx="3255818" cy="1900430"/>
          </a:xfrm>
          <a:prstGeom prst="wedgeRoundRectCallout">
            <a:avLst>
              <a:gd name="adj1" fmla="val -1693"/>
              <a:gd name="adj2" fmla="val 84684"/>
              <a:gd name="adj3" fmla="val 16667"/>
            </a:avLst>
          </a:prstGeom>
          <a:solidFill>
            <a:schemeClr val="tx1">
              <a:lumMod val="85000"/>
            </a:schemeClr>
          </a:solidFill>
          <a:ln w="9525" cap="flat" cmpd="sng" algn="ctr">
            <a:solidFill>
              <a:schemeClr val="bg1"/>
            </a:solidFill>
            <a:prstDash val="solid"/>
            <a:round/>
            <a:headEnd type="none" w="med" len="med"/>
            <a:tailEnd type="none" w="med" len="med"/>
          </a:ln>
          <a:effectLst/>
        </p:spPr>
        <p:txBody>
          <a:bodyPr vert="horz" wrap="square" lIns="81724" tIns="40860" rIns="81724" bIns="40860" numCol="1" rtlCol="0" anchor="t" anchorCtr="0" compatLnSpc="1">
            <a:prstTxWarp prst="textNoShape">
              <a:avLst/>
            </a:prstTxWarp>
          </a:bodyPr>
          <a:lstStyle/>
          <a:p>
            <a:pPr algn="ctr" defTabSz="817130"/>
            <a:r>
              <a:rPr lang="en-US" sz="2500" i="0" dirty="0">
                <a:solidFill>
                  <a:schemeClr val="bg1"/>
                </a:solidFill>
                <a:latin typeface="+mj-lt"/>
              </a:rPr>
              <a:t>Source Model:</a:t>
            </a:r>
          </a:p>
          <a:p>
            <a:pPr defTabSz="817130">
              <a:buFont typeface="Arial"/>
              <a:buChar char="•"/>
            </a:pPr>
            <a:r>
              <a:rPr lang="en-US" sz="2200" b="1" i="0" dirty="0">
                <a:solidFill>
                  <a:schemeClr val="bg1"/>
                </a:solidFill>
                <a:latin typeface="+mj-lt"/>
              </a:rPr>
              <a:t>injection </a:t>
            </a:r>
            <a:r>
              <a:rPr lang="en-US" sz="2200" b="1" i="0" dirty="0" err="1">
                <a:solidFill>
                  <a:schemeClr val="bg1"/>
                </a:solidFill>
                <a:latin typeface="+mj-lt"/>
              </a:rPr>
              <a:t>spectrum:E</a:t>
            </a:r>
            <a:r>
              <a:rPr lang="en-US" sz="2200" b="1" i="0" baseline="30000" dirty="0" err="1">
                <a:solidFill>
                  <a:schemeClr val="bg1"/>
                </a:solidFill>
                <a:latin typeface="+mj-lt"/>
              </a:rPr>
              <a:t>-s</a:t>
            </a:r>
            <a:endParaRPr lang="en-US" sz="2200" b="1" i="0" baseline="30000" dirty="0">
              <a:solidFill>
                <a:schemeClr val="bg1"/>
              </a:solidFill>
              <a:latin typeface="+mj-lt"/>
            </a:endParaRPr>
          </a:p>
          <a:p>
            <a:pPr defTabSz="817130">
              <a:buFont typeface="Arial"/>
              <a:buChar char="•"/>
            </a:pPr>
            <a:r>
              <a:rPr lang="en-US" sz="2200" b="1" i="0" dirty="0">
                <a:solidFill>
                  <a:schemeClr val="bg1"/>
                </a:solidFill>
                <a:latin typeface="+mj-lt"/>
              </a:rPr>
              <a:t>injected composition</a:t>
            </a:r>
          </a:p>
          <a:p>
            <a:pPr defTabSz="817130">
              <a:buFont typeface="Arial"/>
              <a:buChar char="•"/>
            </a:pPr>
            <a:r>
              <a:rPr lang="en-US" sz="2200" b="1" i="0" dirty="0">
                <a:solidFill>
                  <a:schemeClr val="bg1"/>
                </a:solidFill>
                <a:latin typeface="+mj-lt"/>
              </a:rPr>
              <a:t>redshift distribution</a:t>
            </a:r>
          </a:p>
        </p:txBody>
      </p:sp>
      <p:sp>
        <p:nvSpPr>
          <p:cNvPr id="7" name="Title 1"/>
          <p:cNvSpPr txBox="1">
            <a:spLocks/>
          </p:cNvSpPr>
          <p:nvPr/>
        </p:nvSpPr>
        <p:spPr bwMode="auto">
          <a:xfrm>
            <a:off x="1454727" y="2420470"/>
            <a:ext cx="4572000" cy="605118"/>
          </a:xfrm>
          <a:prstGeom prst="rect">
            <a:avLst/>
          </a:prstGeom>
          <a:noFill/>
          <a:ln w="9525">
            <a:noFill/>
            <a:miter lim="800000"/>
            <a:headEnd/>
            <a:tailEnd/>
          </a:ln>
        </p:spPr>
        <p:txBody>
          <a:bodyPr vert="horz" wrap="square" lIns="91616" tIns="45807" rIns="91616" bIns="45807" numCol="1" anchor="ctr" anchorCtr="0" compatLnSpc="1">
            <a:prstTxWarp prst="textNoShape">
              <a:avLst/>
            </a:prstTxWarp>
          </a:bodyPr>
          <a:lstStyle/>
          <a:p>
            <a:pPr algn="ctr" defTabSz="817130">
              <a:lnSpc>
                <a:spcPct val="70000"/>
              </a:lnSpc>
              <a:defRPr/>
            </a:pPr>
            <a:r>
              <a:rPr lang="en-US" sz="3200" b="1" i="0" kern="0">
                <a:solidFill>
                  <a:srgbClr val="800000"/>
                </a:solidFill>
                <a:latin typeface="+mj-lt"/>
                <a:ea typeface="ＭＳ Ｐゴシック" pitchFamily="-97" charset="-128"/>
                <a:cs typeface="ＭＳ Ｐゴシック" pitchFamily="-97" charset="-128"/>
              </a:rPr>
              <a:t>Propagation Codes</a:t>
            </a:r>
          </a:p>
        </p:txBody>
      </p:sp>
      <p:sp>
        <p:nvSpPr>
          <p:cNvPr id="10" name="Right Arrow 9"/>
          <p:cNvSpPr/>
          <p:nvPr/>
        </p:nvSpPr>
        <p:spPr bwMode="auto">
          <a:xfrm rot="18223941">
            <a:off x="5522754" y="2754220"/>
            <a:ext cx="537882" cy="397472"/>
          </a:xfrm>
          <a:prstGeom prst="rightArrow">
            <a:avLst/>
          </a:prstGeom>
          <a:solidFill>
            <a:srgbClr val="FF8000"/>
          </a:solidFill>
          <a:ln w="9525" cap="flat" cmpd="sng" algn="ctr">
            <a:solidFill>
              <a:schemeClr val="bg1"/>
            </a:solidFill>
            <a:prstDash val="solid"/>
            <a:round/>
            <a:headEnd type="none" w="med" len="med"/>
            <a:tailEnd type="none" w="med" len="med"/>
          </a:ln>
          <a:effectLst/>
        </p:spPr>
        <p:txBody>
          <a:bodyPr vert="horz" wrap="square" lIns="81724" tIns="40860" rIns="81724" bIns="40860" numCol="1" rtlCol="0" anchor="t" anchorCtr="0" compatLnSpc="1">
            <a:prstTxWarp prst="textNoShape">
              <a:avLst/>
            </a:prstTxWarp>
          </a:bodyPr>
          <a:lstStyle/>
          <a:p>
            <a:pPr defTabSz="817130"/>
            <a:endParaRPr lang="en-US" sz="2200">
              <a:latin typeface="Times New Roman" pitchFamily="-97" charset="0"/>
            </a:endParaRPr>
          </a:p>
        </p:txBody>
      </p:sp>
      <p:sp>
        <p:nvSpPr>
          <p:cNvPr id="12" name="Right Arrow 11"/>
          <p:cNvSpPr/>
          <p:nvPr/>
        </p:nvSpPr>
        <p:spPr bwMode="auto">
          <a:xfrm rot="2703355">
            <a:off x="5609283" y="3758590"/>
            <a:ext cx="537882" cy="397472"/>
          </a:xfrm>
          <a:prstGeom prst="rightArrow">
            <a:avLst/>
          </a:prstGeom>
          <a:solidFill>
            <a:srgbClr val="FF8000"/>
          </a:solidFill>
          <a:ln w="9525" cap="flat" cmpd="sng" algn="ctr">
            <a:solidFill>
              <a:schemeClr val="bg1"/>
            </a:solidFill>
            <a:prstDash val="solid"/>
            <a:round/>
            <a:headEnd type="none" w="med" len="med"/>
            <a:tailEnd type="none" w="med" len="med"/>
          </a:ln>
          <a:effectLst/>
        </p:spPr>
        <p:txBody>
          <a:bodyPr vert="horz" wrap="square" lIns="81724" tIns="40860" rIns="81724" bIns="40860" numCol="1" rtlCol="0" anchor="t" anchorCtr="0" compatLnSpc="1">
            <a:prstTxWarp prst="textNoShape">
              <a:avLst/>
            </a:prstTxWarp>
          </a:bodyPr>
          <a:lstStyle/>
          <a:p>
            <a:pPr defTabSz="817130"/>
            <a:endParaRPr lang="en-US" sz="2200">
              <a:latin typeface="Times New Roman" pitchFamily="-97" charset="0"/>
            </a:endParaRPr>
          </a:p>
        </p:txBody>
      </p:sp>
      <p:pic>
        <p:nvPicPr>
          <p:cNvPr id="13" name="Content Placeholder 7" descr="fig_cr_spec_data2011_TArescale.pdf"/>
          <p:cNvPicPr>
            <a:picLocks noChangeAspect="1"/>
          </p:cNvPicPr>
          <p:nvPr/>
        </p:nvPicPr>
        <p:blipFill>
          <a:blip r:embed="rId3"/>
          <a:srcRect l="2118"/>
          <a:stretch>
            <a:fillRect/>
          </a:stretch>
        </p:blipFill>
        <p:spPr bwMode="auto">
          <a:xfrm>
            <a:off x="5957490" y="390419"/>
            <a:ext cx="2147455" cy="1357699"/>
          </a:xfrm>
          <a:prstGeom prst="rect">
            <a:avLst/>
          </a:prstGeom>
          <a:solidFill>
            <a:schemeClr val="tx1"/>
          </a:solidFill>
          <a:ln w="9525">
            <a:noFill/>
            <a:miter lim="800000"/>
            <a:headEnd/>
            <a:tailEnd/>
          </a:ln>
        </p:spPr>
      </p:pic>
      <p:sp>
        <p:nvSpPr>
          <p:cNvPr id="14" name="TextBox 13"/>
          <p:cNvSpPr txBox="1"/>
          <p:nvPr/>
        </p:nvSpPr>
        <p:spPr>
          <a:xfrm>
            <a:off x="6373128" y="1"/>
            <a:ext cx="1535815" cy="448086"/>
          </a:xfrm>
          <a:prstGeom prst="rect">
            <a:avLst/>
          </a:prstGeom>
          <a:noFill/>
        </p:spPr>
        <p:txBody>
          <a:bodyPr wrap="none" lIns="81724" tIns="40860" rIns="81724" bIns="40860" rtlCol="0">
            <a:spAutoFit/>
          </a:bodyPr>
          <a:lstStyle/>
          <a:p>
            <a:r>
              <a:rPr lang="en-US" i="0">
                <a:latin typeface="+mj-lt"/>
              </a:rPr>
              <a:t>Spectrum</a:t>
            </a:r>
          </a:p>
        </p:txBody>
      </p:sp>
      <p:pic>
        <p:nvPicPr>
          <p:cNvPr id="15" name="Picture 14"/>
          <p:cNvPicPr>
            <a:picLocks noChangeAspect="1"/>
          </p:cNvPicPr>
          <p:nvPr/>
        </p:nvPicPr>
        <p:blipFill>
          <a:blip r:embed="rId4"/>
          <a:stretch>
            <a:fillRect/>
          </a:stretch>
        </p:blipFill>
        <p:spPr>
          <a:xfrm>
            <a:off x="6026727" y="2151532"/>
            <a:ext cx="2286000" cy="1405328"/>
          </a:xfrm>
          <a:prstGeom prst="rect">
            <a:avLst/>
          </a:prstGeom>
        </p:spPr>
      </p:pic>
      <p:sp>
        <p:nvSpPr>
          <p:cNvPr id="16" name="TextBox 15"/>
          <p:cNvSpPr txBox="1"/>
          <p:nvPr/>
        </p:nvSpPr>
        <p:spPr>
          <a:xfrm>
            <a:off x="6303818" y="1748118"/>
            <a:ext cx="1887094" cy="448086"/>
          </a:xfrm>
          <a:prstGeom prst="rect">
            <a:avLst/>
          </a:prstGeom>
          <a:noFill/>
        </p:spPr>
        <p:txBody>
          <a:bodyPr wrap="none" lIns="81724" tIns="40860" rIns="81724" bIns="40860" rtlCol="0">
            <a:spAutoFit/>
          </a:bodyPr>
          <a:lstStyle/>
          <a:p>
            <a:r>
              <a:rPr lang="en-US" i="0">
                <a:latin typeface="+mj-lt"/>
              </a:rPr>
              <a:t>Anisotropies</a:t>
            </a:r>
          </a:p>
        </p:txBody>
      </p:sp>
      <p:sp>
        <p:nvSpPr>
          <p:cNvPr id="17" name="Right Arrow 16"/>
          <p:cNvSpPr/>
          <p:nvPr/>
        </p:nvSpPr>
        <p:spPr bwMode="auto">
          <a:xfrm rot="21326648">
            <a:off x="5626001" y="3315287"/>
            <a:ext cx="554182" cy="385781"/>
          </a:xfrm>
          <a:prstGeom prst="rightArrow">
            <a:avLst/>
          </a:prstGeom>
          <a:solidFill>
            <a:srgbClr val="FF8000"/>
          </a:solidFill>
          <a:ln w="9525" cap="flat" cmpd="sng" algn="ctr">
            <a:solidFill>
              <a:schemeClr val="bg1"/>
            </a:solidFill>
            <a:prstDash val="solid"/>
            <a:round/>
            <a:headEnd type="none" w="med" len="med"/>
            <a:tailEnd type="none" w="med" len="med"/>
          </a:ln>
          <a:effectLst/>
        </p:spPr>
        <p:txBody>
          <a:bodyPr vert="horz" wrap="square" lIns="81724" tIns="40860" rIns="81724" bIns="40860" numCol="1" rtlCol="0" anchor="t" anchorCtr="0" compatLnSpc="1">
            <a:prstTxWarp prst="textNoShape">
              <a:avLst/>
            </a:prstTxWarp>
          </a:bodyPr>
          <a:lstStyle/>
          <a:p>
            <a:pPr defTabSz="817130"/>
            <a:endParaRPr lang="en-US" sz="2200">
              <a:latin typeface="Times New Roman" pitchFamily="-97" charset="0"/>
            </a:endParaRPr>
          </a:p>
        </p:txBody>
      </p:sp>
      <p:sp>
        <p:nvSpPr>
          <p:cNvPr id="18" name="TextBox 17"/>
          <p:cNvSpPr txBox="1"/>
          <p:nvPr/>
        </p:nvSpPr>
        <p:spPr>
          <a:xfrm>
            <a:off x="6303818" y="3563471"/>
            <a:ext cx="1811971" cy="448086"/>
          </a:xfrm>
          <a:prstGeom prst="rect">
            <a:avLst/>
          </a:prstGeom>
          <a:noFill/>
        </p:spPr>
        <p:txBody>
          <a:bodyPr wrap="none" lIns="81724" tIns="40860" rIns="81724" bIns="40860" rtlCol="0">
            <a:spAutoFit/>
          </a:bodyPr>
          <a:lstStyle/>
          <a:p>
            <a:r>
              <a:rPr lang="en-US" i="0">
                <a:latin typeface="+mj-lt"/>
              </a:rPr>
              <a:t>Composition</a:t>
            </a:r>
          </a:p>
        </p:txBody>
      </p:sp>
      <p:sp>
        <p:nvSpPr>
          <p:cNvPr id="19" name="TextBox 18"/>
          <p:cNvSpPr txBox="1"/>
          <p:nvPr/>
        </p:nvSpPr>
        <p:spPr>
          <a:xfrm>
            <a:off x="5983505" y="5244353"/>
            <a:ext cx="2675586" cy="448086"/>
          </a:xfrm>
          <a:prstGeom prst="rect">
            <a:avLst/>
          </a:prstGeom>
          <a:noFill/>
        </p:spPr>
        <p:txBody>
          <a:bodyPr wrap="none" lIns="81724" tIns="40860" rIns="81724" bIns="40860" rtlCol="0">
            <a:spAutoFit/>
          </a:bodyPr>
          <a:lstStyle/>
          <a:p>
            <a:r>
              <a:rPr lang="en-US" i="0">
                <a:latin typeface="+mj-lt"/>
              </a:rPr>
              <a:t>Multi-messengers</a:t>
            </a:r>
          </a:p>
        </p:txBody>
      </p:sp>
      <p:pic>
        <p:nvPicPr>
          <p:cNvPr id="20" name="Picture 19"/>
          <p:cNvPicPr>
            <a:picLocks noChangeAspect="1"/>
          </p:cNvPicPr>
          <p:nvPr/>
        </p:nvPicPr>
        <p:blipFill>
          <a:blip r:embed="rId5"/>
          <a:stretch>
            <a:fillRect/>
          </a:stretch>
        </p:blipFill>
        <p:spPr>
          <a:xfrm>
            <a:off x="6165278" y="3966882"/>
            <a:ext cx="2057674" cy="1277471"/>
          </a:xfrm>
          <a:prstGeom prst="rect">
            <a:avLst/>
          </a:prstGeom>
        </p:spPr>
      </p:pic>
      <p:pic>
        <p:nvPicPr>
          <p:cNvPr id="21" name="Picture 20"/>
          <p:cNvPicPr>
            <a:picLocks noChangeAspect="1"/>
          </p:cNvPicPr>
          <p:nvPr/>
        </p:nvPicPr>
        <p:blipFill>
          <a:blip r:embed="rId6"/>
          <a:stretch>
            <a:fillRect/>
          </a:stretch>
        </p:blipFill>
        <p:spPr>
          <a:xfrm>
            <a:off x="6373091" y="5647768"/>
            <a:ext cx="1527464" cy="1210235"/>
          </a:xfrm>
          <a:prstGeom prst="rect">
            <a:avLst/>
          </a:prstGeom>
        </p:spPr>
      </p:pic>
      <p:sp>
        <p:nvSpPr>
          <p:cNvPr id="22" name="Rounded Rectangular Callout 21"/>
          <p:cNvSpPr/>
          <p:nvPr/>
        </p:nvSpPr>
        <p:spPr bwMode="auto">
          <a:xfrm>
            <a:off x="207818" y="4034118"/>
            <a:ext cx="1454727" cy="1075765"/>
          </a:xfrm>
          <a:prstGeom prst="wedgeRoundRectCallout">
            <a:avLst>
              <a:gd name="adj1" fmla="val 142805"/>
              <a:gd name="adj2" fmla="val -86129"/>
              <a:gd name="adj3" fmla="val 16667"/>
            </a:avLst>
          </a:prstGeom>
          <a:solidFill>
            <a:srgbClr val="CCFFCC"/>
          </a:solidFill>
          <a:ln w="9525" cap="flat" cmpd="sng" algn="ctr">
            <a:solidFill>
              <a:schemeClr val="bg1"/>
            </a:solidFill>
            <a:prstDash val="solid"/>
            <a:round/>
            <a:headEnd type="none" w="med" len="med"/>
            <a:tailEnd type="none" w="med" len="med"/>
          </a:ln>
          <a:effectLst/>
        </p:spPr>
        <p:txBody>
          <a:bodyPr vert="horz" wrap="square" lIns="81724" tIns="40860" rIns="81724" bIns="40860" numCol="1" rtlCol="0" anchor="t" anchorCtr="0" compatLnSpc="1">
            <a:prstTxWarp prst="textNoShape">
              <a:avLst/>
            </a:prstTxWarp>
          </a:bodyPr>
          <a:lstStyle/>
          <a:p>
            <a:pPr defTabSz="817130"/>
            <a:r>
              <a:rPr lang="en-US" sz="2200" i="0">
                <a:solidFill>
                  <a:srgbClr val="800000"/>
                </a:solidFill>
                <a:latin typeface="+mj-lt"/>
              </a:rPr>
              <a:t>InterGal</a:t>
            </a:r>
          </a:p>
          <a:p>
            <a:pPr defTabSz="817130"/>
            <a:r>
              <a:rPr lang="en-US" sz="2200" i="0">
                <a:solidFill>
                  <a:srgbClr val="800000"/>
                </a:solidFill>
                <a:latin typeface="+mj-lt"/>
              </a:rPr>
              <a:t>Magnetic Fields</a:t>
            </a:r>
          </a:p>
        </p:txBody>
      </p:sp>
      <p:sp>
        <p:nvSpPr>
          <p:cNvPr id="23" name="Rounded Rectangular Callout 22"/>
          <p:cNvSpPr/>
          <p:nvPr/>
        </p:nvSpPr>
        <p:spPr bwMode="auto">
          <a:xfrm>
            <a:off x="346364" y="5244353"/>
            <a:ext cx="5673436" cy="1479176"/>
          </a:xfrm>
          <a:prstGeom prst="wedgeRoundRectCallout">
            <a:avLst>
              <a:gd name="adj1" fmla="val 14668"/>
              <a:gd name="adj2" fmla="val -87531"/>
              <a:gd name="adj3" fmla="val 16667"/>
            </a:avLst>
          </a:prstGeom>
          <a:solidFill>
            <a:srgbClr val="CCFFCC"/>
          </a:solidFill>
          <a:ln w="9525" cap="flat" cmpd="sng" algn="ctr">
            <a:solidFill>
              <a:schemeClr val="bg1"/>
            </a:solidFill>
            <a:prstDash val="solid"/>
            <a:round/>
            <a:headEnd type="none" w="med" len="med"/>
            <a:tailEnd type="none" w="med" len="med"/>
          </a:ln>
          <a:effectLst/>
        </p:spPr>
        <p:txBody>
          <a:bodyPr vert="horz" wrap="square" lIns="81724" tIns="40860" rIns="81724" bIns="40860" numCol="1" rtlCol="0" anchor="t" anchorCtr="0" compatLnSpc="1">
            <a:prstTxWarp prst="textNoShape">
              <a:avLst/>
            </a:prstTxWarp>
          </a:bodyPr>
          <a:lstStyle/>
          <a:p>
            <a:r>
              <a:rPr lang="en-US" sz="2200" i="0">
                <a:solidFill>
                  <a:srgbClr val="800000"/>
                </a:solidFill>
                <a:latin typeface="+mj-lt"/>
              </a:rPr>
              <a:t>Interaction Cross Sections, z evolution</a:t>
            </a:r>
          </a:p>
          <a:p>
            <a:r>
              <a:rPr lang="en-US" sz="2200" i="0">
                <a:solidFill>
                  <a:srgbClr val="800000"/>
                </a:solidFill>
                <a:latin typeface="+mj-lt"/>
              </a:rPr>
              <a:t>Background Fields: CMB, UV/Opt/IR</a:t>
            </a:r>
          </a:p>
          <a:p>
            <a:r>
              <a:rPr lang="en-US" sz="2200" i="0">
                <a:solidFill>
                  <a:srgbClr val="800000"/>
                </a:solidFill>
                <a:latin typeface="+mj-lt"/>
              </a:rPr>
              <a:t>Primary, Secondary nuclei, nucleons,</a:t>
            </a:r>
          </a:p>
          <a:p>
            <a:r>
              <a:rPr lang="en-US" sz="2200" i="0">
                <a:solidFill>
                  <a:srgbClr val="800000"/>
                </a:solidFill>
                <a:latin typeface="+mj-lt"/>
              </a:rPr>
              <a:t>e+e-, gamma-rays, neutrinos,...</a:t>
            </a:r>
          </a:p>
          <a:p>
            <a:endParaRPr lang="en-US" sz="2200" i="0">
              <a:solidFill>
                <a:srgbClr val="800000"/>
              </a:solidFill>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most energetic Cosmic Particles ever detected? </a:t>
            </a:r>
            <a:r>
              <a:rPr lang="en-US" sz="2300" b="0" dirty="0">
                <a:solidFill>
                  <a:schemeClr val="tx1"/>
                </a:solidFill>
              </a:rPr>
              <a:t>Cosmic Rays of Ultra High Energies (UHECRs)</a:t>
            </a:r>
            <a:br>
              <a:rPr lang="en-US" sz="2300" b="0" dirty="0">
                <a:solidFill>
                  <a:schemeClr val="tx1"/>
                </a:solidFill>
              </a:rPr>
            </a:br>
            <a:r>
              <a:rPr lang="en-US" sz="2300" dirty="0"/>
              <a:t/>
            </a:r>
            <a:br>
              <a:rPr lang="en-US" sz="2300" dirty="0"/>
            </a:br>
            <a:r>
              <a:rPr lang="en-US" sz="2300" dirty="0"/>
              <a:t>In what Energy range do we observe Cosmic Rays?</a:t>
            </a:r>
            <a:br>
              <a:rPr lang="en-US" sz="2300" dirty="0"/>
            </a:br>
            <a:r>
              <a:rPr lang="en-US" sz="2300" b="0" dirty="0">
                <a:solidFill>
                  <a:srgbClr val="FFFFFF"/>
                </a:solidFill>
              </a:rPr>
              <a:t>from 0.1 </a:t>
            </a:r>
            <a:r>
              <a:rPr lang="en-US" sz="2300" b="0" dirty="0" err="1">
                <a:solidFill>
                  <a:srgbClr val="FFFFFF"/>
                </a:solidFill>
              </a:rPr>
              <a:t>GeV</a:t>
            </a:r>
            <a:r>
              <a:rPr lang="en-US" sz="2300" b="0" dirty="0">
                <a:solidFill>
                  <a:srgbClr val="FFFFFF"/>
                </a:solidFill>
              </a:rPr>
              <a:t> to 0.3 </a:t>
            </a:r>
            <a:r>
              <a:rPr lang="en-US" sz="2300" b="0" dirty="0" err="1">
                <a:solidFill>
                  <a:srgbClr val="FFFFFF"/>
                </a:solidFill>
              </a:rPr>
              <a:t>ZeV</a:t>
            </a:r>
            <a:r>
              <a:rPr lang="en-US" sz="2300" b="0" dirty="0">
                <a:solidFill>
                  <a:srgbClr val="FFFFFF"/>
                </a:solidFill>
              </a:rPr>
              <a:t> or from 10</a:t>
            </a:r>
            <a:r>
              <a:rPr lang="en-US" sz="2300" b="0" baseline="30000" dirty="0">
                <a:solidFill>
                  <a:srgbClr val="FFFFFF"/>
                </a:solidFill>
              </a:rPr>
              <a:t>8</a:t>
            </a:r>
            <a:r>
              <a:rPr lang="en-US" sz="2300" b="0" dirty="0">
                <a:solidFill>
                  <a:srgbClr val="FFFFFF"/>
                </a:solidFill>
              </a:rPr>
              <a:t> to </a:t>
            </a:r>
            <a:r>
              <a:rPr lang="en-US" sz="2300" dirty="0">
                <a:solidFill>
                  <a:srgbClr val="FFFFFF"/>
                </a:solidFill>
              </a:rPr>
              <a:t>10</a:t>
            </a:r>
            <a:r>
              <a:rPr lang="en-US" sz="2300" baseline="30000" dirty="0">
                <a:solidFill>
                  <a:srgbClr val="FFFFFF"/>
                </a:solidFill>
              </a:rPr>
              <a:t>20</a:t>
            </a:r>
            <a:r>
              <a:rPr lang="en-US" sz="2300" dirty="0">
                <a:solidFill>
                  <a:srgbClr val="FFFFFF"/>
                </a:solidFill>
              </a:rPr>
              <a:t> </a:t>
            </a:r>
            <a:r>
              <a:rPr lang="en-US" sz="2300" dirty="0" err="1">
                <a:solidFill>
                  <a:srgbClr val="FFFFFF"/>
                </a:solidFill>
              </a:rPr>
              <a:t>eV</a:t>
            </a: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t>How far can we observe them from? </a:t>
            </a:r>
            <a:r>
              <a:rPr lang="nl-NL" sz="2300" b="0" dirty="0" err="1">
                <a:solidFill>
                  <a:srgbClr val="FFFFFF"/>
                </a:solidFill>
              </a:rPr>
              <a:t>Galactic</a:t>
            </a:r>
            <a:r>
              <a:rPr lang="nl-NL" sz="2300" b="0" dirty="0">
                <a:solidFill>
                  <a:srgbClr val="FFFFFF"/>
                </a:solidFill>
              </a:rPr>
              <a:t> E &lt; 10</a:t>
            </a:r>
            <a:r>
              <a:rPr lang="nl-NL" sz="2300" b="0" baseline="30000" dirty="0">
                <a:solidFill>
                  <a:srgbClr val="FFFFFF"/>
                </a:solidFill>
              </a:rPr>
              <a:t>17</a:t>
            </a:r>
            <a:r>
              <a:rPr lang="nl-NL" sz="2300" b="0" dirty="0">
                <a:solidFill>
                  <a:srgbClr val="FFFFFF"/>
                </a:solidFill>
              </a:rPr>
              <a:t> eV ???</a:t>
            </a:r>
            <a:br>
              <a:rPr lang="nl-NL" sz="2300" b="0" dirty="0">
                <a:solidFill>
                  <a:srgbClr val="FFFFFF"/>
                </a:solidFill>
              </a:rPr>
            </a:br>
            <a:r>
              <a:rPr lang="nl-NL" sz="2300" b="0" dirty="0" err="1">
                <a:solidFill>
                  <a:srgbClr val="FFFFFF"/>
                </a:solidFill>
              </a:rPr>
              <a:t>Extragalactic</a:t>
            </a:r>
            <a:r>
              <a:rPr lang="nl-NL" sz="2300" b="0" dirty="0">
                <a:solidFill>
                  <a:srgbClr val="FFFFFF"/>
                </a:solidFill>
              </a:rPr>
              <a:t> E </a:t>
            </a:r>
            <a:r>
              <a:rPr lang="nl-NL" sz="2300" b="0" dirty="0">
                <a:solidFill>
                  <a:srgbClr val="FFFFFF"/>
                </a:solidFill>
                <a:latin typeface="+mn-lt"/>
              </a:rPr>
              <a:t>&gt;</a:t>
            </a:r>
            <a:r>
              <a:rPr lang="nl-NL" sz="2300" b="0" dirty="0">
                <a:solidFill>
                  <a:srgbClr val="FFFFFF"/>
                </a:solidFill>
              </a:rPr>
              <a:t> </a:t>
            </a:r>
            <a:r>
              <a:rPr lang="nl-NL" sz="2300" b="0" dirty="0" err="1">
                <a:solidFill>
                  <a:srgbClr val="FFFFFF"/>
                </a:solidFill>
              </a:rPr>
              <a:t>EeV</a:t>
            </a:r>
            <a:r>
              <a:rPr lang="nl-NL" sz="2300" b="0" dirty="0">
                <a:solidFill>
                  <a:srgbClr val="FFFFFF"/>
                </a:solidFill>
              </a:rPr>
              <a:t> = 10</a:t>
            </a:r>
            <a:r>
              <a:rPr lang="nl-NL" sz="2300" b="0" baseline="30000" dirty="0">
                <a:solidFill>
                  <a:srgbClr val="FFFFFF"/>
                </a:solidFill>
              </a:rPr>
              <a:t>18</a:t>
            </a:r>
            <a:r>
              <a:rPr lang="nl-NL" sz="2300" b="0" dirty="0">
                <a:solidFill>
                  <a:srgbClr val="FFFFFF"/>
                </a:solidFill>
              </a:rPr>
              <a:t> eV; </a:t>
            </a:r>
            <a:r>
              <a:rPr lang="nl-NL" sz="2300" b="0" dirty="0" err="1">
                <a:solidFill>
                  <a:srgbClr val="FFFFFF"/>
                </a:solidFill>
              </a:rPr>
              <a:t>z</a:t>
            </a:r>
            <a:r>
              <a:rPr lang="nl-NL" sz="2300" b="0" baseline="-25000" dirty="0" err="1">
                <a:solidFill>
                  <a:srgbClr val="FFFFFF"/>
                </a:solidFill>
              </a:rPr>
              <a:t>sources</a:t>
            </a:r>
            <a:r>
              <a:rPr lang="nl-NL" sz="2300" b="0" dirty="0">
                <a:solidFill>
                  <a:srgbClr val="FFFFFF"/>
                </a:solidFill>
              </a:rPr>
              <a:t> = 10? </a:t>
            </a:r>
            <a:br>
              <a:rPr lang="nl-NL" sz="2300" b="0" dirty="0">
                <a:solidFill>
                  <a:srgbClr val="FFFFFF"/>
                </a:solidFill>
              </a:rPr>
            </a:br>
            <a:r>
              <a:rPr lang="nl-NL" sz="2300" b="0" dirty="0">
                <a:solidFill>
                  <a:srgbClr val="FFFFFF"/>
                </a:solidFill>
              </a:rPr>
              <a:t>E </a:t>
            </a:r>
            <a:r>
              <a:rPr lang="nl-NL" sz="2300" b="0" dirty="0">
                <a:solidFill>
                  <a:srgbClr val="FFFFFF"/>
                </a:solidFill>
                <a:latin typeface="+mn-lt"/>
              </a:rPr>
              <a:t>&gt;</a:t>
            </a:r>
            <a:r>
              <a:rPr lang="nl-NL" sz="2300" b="0" dirty="0">
                <a:solidFill>
                  <a:srgbClr val="FFFFFF"/>
                </a:solidFill>
              </a:rPr>
              <a:t> 50 </a:t>
            </a:r>
            <a:r>
              <a:rPr lang="nl-NL" sz="2300" b="0" dirty="0" err="1">
                <a:solidFill>
                  <a:srgbClr val="FFFFFF"/>
                </a:solidFill>
              </a:rPr>
              <a:t>EeV</a:t>
            </a:r>
            <a:r>
              <a:rPr lang="nl-NL" sz="2300" b="0" dirty="0">
                <a:solidFill>
                  <a:srgbClr val="FFFFFF"/>
                </a:solidFill>
              </a:rPr>
              <a:t>,  </a:t>
            </a:r>
            <a:r>
              <a:rPr lang="nl-NL" sz="2300" b="0" dirty="0" err="1">
                <a:solidFill>
                  <a:srgbClr val="FFFFFF"/>
                </a:solidFill>
              </a:rPr>
              <a:t>distances</a:t>
            </a:r>
            <a:r>
              <a:rPr lang="nl-NL" sz="2300" b="0" dirty="0">
                <a:solidFill>
                  <a:srgbClr val="FFFFFF"/>
                </a:solidFill>
              </a:rPr>
              <a:t> of &lt; 100 </a:t>
            </a:r>
            <a:r>
              <a:rPr lang="nl-NL" sz="2300" b="0" dirty="0" err="1">
                <a:solidFill>
                  <a:srgbClr val="FFFFFF"/>
                </a:solidFill>
              </a:rPr>
              <a:t>Mpc</a:t>
            </a:r>
            <a:r>
              <a:rPr lang="nl-NL" sz="2300" b="0" dirty="0">
                <a:solidFill>
                  <a:srgbClr val="FFFFFF"/>
                </a:solidFill>
              </a:rPr>
              <a:t> </a:t>
            </a:r>
            <a:br>
              <a:rPr lang="nl-NL" sz="2300" b="0" dirty="0">
                <a:solidFill>
                  <a:srgbClr val="FFFFFF"/>
                </a:solidFill>
              </a:rPr>
            </a:br>
            <a:r>
              <a:rPr lang="nl-NL" sz="2300" b="0" dirty="0">
                <a:solidFill>
                  <a:srgbClr val="FFFFFF"/>
                </a:solidFill>
              </a:rPr>
              <a:t/>
            </a:r>
            <a:br>
              <a:rPr lang="nl-NL" sz="2300" b="0" dirty="0">
                <a:solidFill>
                  <a:srgbClr val="FFFFFF"/>
                </a:solidFill>
              </a:rPr>
            </a:br>
            <a:r>
              <a:rPr lang="en-US" sz="2300" dirty="0"/>
              <a:t>How are they observed?</a:t>
            </a:r>
            <a:br>
              <a:rPr lang="en-US" sz="2300" dirty="0"/>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endParaRPr lang="en-US" sz="2300" dirty="0">
              <a:solidFill>
                <a:srgbClr val="FFFFFF"/>
              </a:solidFill>
            </a:endParaRPr>
          </a:p>
        </p:txBody>
      </p:sp>
    </p:spTree>
    <p:extLst>
      <p:ext uri="{BB962C8B-B14F-4D97-AF65-F5344CB8AC3E}">
        <p14:creationId xmlns:p14="http://schemas.microsoft.com/office/powerpoint/2010/main" val="3586758843"/>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most energetic Cosmic Particles ever detected? </a:t>
            </a:r>
            <a:r>
              <a:rPr lang="en-US" sz="2300" b="0" dirty="0">
                <a:solidFill>
                  <a:schemeClr val="tx1"/>
                </a:solidFill>
              </a:rPr>
              <a:t>Cosmic Rays of Ultra High Energies (UHECRs)</a:t>
            </a:r>
            <a:br>
              <a:rPr lang="en-US" sz="2300" b="0" dirty="0">
                <a:solidFill>
                  <a:schemeClr val="tx1"/>
                </a:solidFill>
              </a:rPr>
            </a:br>
            <a:r>
              <a:rPr lang="en-US" sz="2300" dirty="0"/>
              <a:t/>
            </a:r>
            <a:br>
              <a:rPr lang="en-US" sz="2300" dirty="0"/>
            </a:br>
            <a:r>
              <a:rPr lang="en-US" sz="2300" dirty="0"/>
              <a:t>In what Energy range do we observe Cosmic Rays?</a:t>
            </a:r>
            <a:br>
              <a:rPr lang="en-US" sz="2300" dirty="0"/>
            </a:br>
            <a:r>
              <a:rPr lang="en-US" sz="2300" b="0" dirty="0">
                <a:solidFill>
                  <a:srgbClr val="FFFFFF"/>
                </a:solidFill>
              </a:rPr>
              <a:t>from 0.1 </a:t>
            </a:r>
            <a:r>
              <a:rPr lang="en-US" sz="2300" b="0" dirty="0" err="1">
                <a:solidFill>
                  <a:srgbClr val="FFFFFF"/>
                </a:solidFill>
              </a:rPr>
              <a:t>GeV</a:t>
            </a:r>
            <a:r>
              <a:rPr lang="en-US" sz="2300" b="0" dirty="0">
                <a:solidFill>
                  <a:srgbClr val="FFFFFF"/>
                </a:solidFill>
              </a:rPr>
              <a:t> to 0.3 </a:t>
            </a:r>
            <a:r>
              <a:rPr lang="en-US" sz="2300" b="0" dirty="0" err="1">
                <a:solidFill>
                  <a:srgbClr val="FFFFFF"/>
                </a:solidFill>
              </a:rPr>
              <a:t>ZeV</a:t>
            </a:r>
            <a:r>
              <a:rPr lang="en-US" sz="2300" b="0" dirty="0">
                <a:solidFill>
                  <a:srgbClr val="FFFFFF"/>
                </a:solidFill>
              </a:rPr>
              <a:t> or from 10</a:t>
            </a:r>
            <a:r>
              <a:rPr lang="en-US" sz="2300" b="0" baseline="30000" dirty="0">
                <a:solidFill>
                  <a:srgbClr val="FFFFFF"/>
                </a:solidFill>
              </a:rPr>
              <a:t>8</a:t>
            </a:r>
            <a:r>
              <a:rPr lang="en-US" sz="2300" b="0" dirty="0">
                <a:solidFill>
                  <a:srgbClr val="FFFFFF"/>
                </a:solidFill>
              </a:rPr>
              <a:t> to </a:t>
            </a:r>
            <a:r>
              <a:rPr lang="en-US" sz="2300" dirty="0">
                <a:solidFill>
                  <a:srgbClr val="FFFFFF"/>
                </a:solidFill>
              </a:rPr>
              <a:t>10</a:t>
            </a:r>
            <a:r>
              <a:rPr lang="en-US" sz="2300" baseline="30000" dirty="0">
                <a:solidFill>
                  <a:srgbClr val="FFFFFF"/>
                </a:solidFill>
              </a:rPr>
              <a:t>20</a:t>
            </a:r>
            <a:r>
              <a:rPr lang="en-US" sz="2300" dirty="0">
                <a:solidFill>
                  <a:srgbClr val="FFFFFF"/>
                </a:solidFill>
              </a:rPr>
              <a:t> </a:t>
            </a:r>
            <a:r>
              <a:rPr lang="en-US" sz="2300" dirty="0" err="1">
                <a:solidFill>
                  <a:srgbClr val="FFFFFF"/>
                </a:solidFill>
              </a:rPr>
              <a:t>eV</a:t>
            </a: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t>How far can we observe them from? </a:t>
            </a:r>
            <a:r>
              <a:rPr lang="nl-NL" sz="2300" b="0" dirty="0" err="1">
                <a:solidFill>
                  <a:srgbClr val="FFFFFF"/>
                </a:solidFill>
              </a:rPr>
              <a:t>Galactic</a:t>
            </a:r>
            <a:r>
              <a:rPr lang="nl-NL" sz="2300" b="0" dirty="0">
                <a:solidFill>
                  <a:srgbClr val="FFFFFF"/>
                </a:solidFill>
              </a:rPr>
              <a:t> E &lt; 10</a:t>
            </a:r>
            <a:r>
              <a:rPr lang="nl-NL" sz="2300" b="0" baseline="30000" dirty="0">
                <a:solidFill>
                  <a:srgbClr val="FFFFFF"/>
                </a:solidFill>
              </a:rPr>
              <a:t>17</a:t>
            </a:r>
            <a:r>
              <a:rPr lang="nl-NL" sz="2300" b="0" dirty="0">
                <a:solidFill>
                  <a:srgbClr val="FFFFFF"/>
                </a:solidFill>
              </a:rPr>
              <a:t> eV ???</a:t>
            </a:r>
            <a:br>
              <a:rPr lang="nl-NL" sz="2300" b="0" dirty="0">
                <a:solidFill>
                  <a:srgbClr val="FFFFFF"/>
                </a:solidFill>
              </a:rPr>
            </a:br>
            <a:r>
              <a:rPr lang="nl-NL" sz="2300" b="0" dirty="0" err="1">
                <a:solidFill>
                  <a:srgbClr val="FFFFFF"/>
                </a:solidFill>
              </a:rPr>
              <a:t>Extragalactic</a:t>
            </a:r>
            <a:r>
              <a:rPr lang="nl-NL" sz="2300" b="0" dirty="0">
                <a:solidFill>
                  <a:srgbClr val="FFFFFF"/>
                </a:solidFill>
              </a:rPr>
              <a:t> E </a:t>
            </a:r>
            <a:r>
              <a:rPr lang="nl-NL" sz="2300" b="0" dirty="0">
                <a:solidFill>
                  <a:srgbClr val="FFFFFF"/>
                </a:solidFill>
                <a:latin typeface="+mn-lt"/>
              </a:rPr>
              <a:t>&gt;</a:t>
            </a:r>
            <a:r>
              <a:rPr lang="nl-NL" sz="2300" b="0" dirty="0">
                <a:solidFill>
                  <a:srgbClr val="FFFFFF"/>
                </a:solidFill>
              </a:rPr>
              <a:t> </a:t>
            </a:r>
            <a:r>
              <a:rPr lang="nl-NL" sz="2300" b="0" dirty="0" err="1">
                <a:solidFill>
                  <a:srgbClr val="FFFFFF"/>
                </a:solidFill>
              </a:rPr>
              <a:t>EeV</a:t>
            </a:r>
            <a:r>
              <a:rPr lang="nl-NL" sz="2300" b="0" dirty="0">
                <a:solidFill>
                  <a:srgbClr val="FFFFFF"/>
                </a:solidFill>
              </a:rPr>
              <a:t> = 10</a:t>
            </a:r>
            <a:r>
              <a:rPr lang="nl-NL" sz="2300" b="0" baseline="30000" dirty="0">
                <a:solidFill>
                  <a:srgbClr val="FFFFFF"/>
                </a:solidFill>
              </a:rPr>
              <a:t>18</a:t>
            </a:r>
            <a:r>
              <a:rPr lang="nl-NL" sz="2300" b="0" dirty="0">
                <a:solidFill>
                  <a:srgbClr val="FFFFFF"/>
                </a:solidFill>
              </a:rPr>
              <a:t> eV; </a:t>
            </a:r>
            <a:r>
              <a:rPr lang="nl-NL" sz="2300" b="0" dirty="0" err="1">
                <a:solidFill>
                  <a:srgbClr val="FFFFFF"/>
                </a:solidFill>
              </a:rPr>
              <a:t>z</a:t>
            </a:r>
            <a:r>
              <a:rPr lang="nl-NL" sz="2300" b="0" baseline="-25000" dirty="0" err="1">
                <a:solidFill>
                  <a:srgbClr val="FFFFFF"/>
                </a:solidFill>
              </a:rPr>
              <a:t>sources</a:t>
            </a:r>
            <a:r>
              <a:rPr lang="nl-NL" sz="2300" b="0" dirty="0">
                <a:solidFill>
                  <a:srgbClr val="FFFFFF"/>
                </a:solidFill>
              </a:rPr>
              <a:t> = 10? </a:t>
            </a:r>
            <a:br>
              <a:rPr lang="nl-NL" sz="2300" b="0" dirty="0">
                <a:solidFill>
                  <a:srgbClr val="FFFFFF"/>
                </a:solidFill>
              </a:rPr>
            </a:br>
            <a:r>
              <a:rPr lang="nl-NL" sz="2300" b="0" dirty="0">
                <a:solidFill>
                  <a:srgbClr val="FFFFFF"/>
                </a:solidFill>
              </a:rPr>
              <a:t>E </a:t>
            </a:r>
            <a:r>
              <a:rPr lang="nl-NL" sz="2300" b="0" dirty="0">
                <a:solidFill>
                  <a:srgbClr val="FFFFFF"/>
                </a:solidFill>
                <a:latin typeface="+mn-lt"/>
              </a:rPr>
              <a:t>&gt;</a:t>
            </a:r>
            <a:r>
              <a:rPr lang="nl-NL" sz="2300" b="0" dirty="0">
                <a:solidFill>
                  <a:srgbClr val="FFFFFF"/>
                </a:solidFill>
              </a:rPr>
              <a:t> 50 </a:t>
            </a:r>
            <a:r>
              <a:rPr lang="nl-NL" sz="2300" b="0" dirty="0" err="1">
                <a:solidFill>
                  <a:srgbClr val="FFFFFF"/>
                </a:solidFill>
              </a:rPr>
              <a:t>EeV</a:t>
            </a:r>
            <a:r>
              <a:rPr lang="nl-NL" sz="2300" b="0" dirty="0">
                <a:solidFill>
                  <a:srgbClr val="FFFFFF"/>
                </a:solidFill>
              </a:rPr>
              <a:t>,  </a:t>
            </a:r>
            <a:r>
              <a:rPr lang="nl-NL" sz="2300" b="0" dirty="0" err="1">
                <a:solidFill>
                  <a:srgbClr val="FFFFFF"/>
                </a:solidFill>
              </a:rPr>
              <a:t>distances</a:t>
            </a:r>
            <a:r>
              <a:rPr lang="nl-NL" sz="2300" b="0" dirty="0">
                <a:solidFill>
                  <a:srgbClr val="FFFFFF"/>
                </a:solidFill>
              </a:rPr>
              <a:t> of &lt; 100 </a:t>
            </a:r>
            <a:r>
              <a:rPr lang="nl-NL" sz="2300" b="0" dirty="0" err="1">
                <a:solidFill>
                  <a:srgbClr val="FFFFFF"/>
                </a:solidFill>
              </a:rPr>
              <a:t>Mpc</a:t>
            </a:r>
            <a:r>
              <a:rPr lang="nl-NL" sz="2300" b="0" dirty="0">
                <a:solidFill>
                  <a:srgbClr val="FFFFFF"/>
                </a:solidFill>
              </a:rPr>
              <a:t> </a:t>
            </a:r>
            <a:br>
              <a:rPr lang="nl-NL" sz="2300" b="0" dirty="0">
                <a:solidFill>
                  <a:srgbClr val="FFFFFF"/>
                </a:solidFill>
              </a:rPr>
            </a:br>
            <a:r>
              <a:rPr lang="nl-NL" sz="2300" b="0" dirty="0">
                <a:solidFill>
                  <a:srgbClr val="FFFFFF"/>
                </a:solidFill>
              </a:rPr>
              <a:t/>
            </a:r>
            <a:br>
              <a:rPr lang="nl-NL" sz="2300" b="0" dirty="0">
                <a:solidFill>
                  <a:srgbClr val="FFFFFF"/>
                </a:solidFill>
              </a:rPr>
            </a:br>
            <a:r>
              <a:rPr lang="en-US" sz="2300" dirty="0"/>
              <a:t>How are they observed?</a:t>
            </a:r>
            <a:br>
              <a:rPr lang="en-US" sz="2300" dirty="0"/>
            </a:br>
            <a:r>
              <a:rPr lang="en-US" sz="2300" b="0" dirty="0">
                <a:solidFill>
                  <a:srgbClr val="FFFFFF"/>
                </a:solidFill>
              </a:rPr>
              <a:t>Detectors in Balloons, Space, Underground, Giant Ground Arrays</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b="0" dirty="0">
                <a:solidFill>
                  <a:srgbClr val="FFFFFF"/>
                </a:solidFill>
              </a:rPr>
              <a:t/>
            </a:r>
            <a:br>
              <a:rPr lang="en-US" sz="2300" b="0" dirty="0">
                <a:solidFill>
                  <a:srgbClr val="FFFFFF"/>
                </a:solidFill>
              </a:rPr>
            </a:br>
            <a:endParaRPr lang="en-US" sz="2300" dirty="0">
              <a:solidFill>
                <a:srgbClr val="FFFFFF"/>
              </a:solidFill>
            </a:endParaRPr>
          </a:p>
        </p:txBody>
      </p:sp>
    </p:spTree>
    <p:extLst>
      <p:ext uri="{BB962C8B-B14F-4D97-AF65-F5344CB8AC3E}">
        <p14:creationId xmlns:p14="http://schemas.microsoft.com/office/powerpoint/2010/main" val="889834218"/>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Picture1.png"/>
          <p:cNvPicPr/>
          <p:nvPr/>
        </p:nvPicPr>
        <p:blipFill>
          <a:blip r:embed="rId2" cstate="print"/>
          <a:stretch>
            <a:fillRect/>
          </a:stretch>
        </p:blipFill>
        <p:spPr>
          <a:xfrm>
            <a:off x="1187624" y="0"/>
            <a:ext cx="6120680" cy="6840760"/>
          </a:xfrm>
          <a:prstGeom prst="rect">
            <a:avLst/>
          </a:prstGeom>
        </p:spPr>
      </p:pic>
    </p:spTree>
    <p:extLst>
      <p:ext uri="{BB962C8B-B14F-4D97-AF65-F5344CB8AC3E}">
        <p14:creationId xmlns:p14="http://schemas.microsoft.com/office/powerpoint/2010/main" val="217801149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is the easiest Cosmic Particle or “</a:t>
            </a:r>
            <a:r>
              <a:rPr lang="en-US" sz="2300" dirty="0" err="1"/>
              <a:t>Astroparticle</a:t>
            </a:r>
            <a:r>
              <a:rPr lang="en-US" sz="2300" dirty="0"/>
              <a:t>” to detect? </a:t>
            </a:r>
            <a:r>
              <a:rPr lang="en-US" sz="2300" dirty="0">
                <a:solidFill>
                  <a:schemeClr val="tx1"/>
                </a:solidFill>
              </a:rPr>
              <a:t>Photon!</a:t>
            </a:r>
            <a:br>
              <a:rPr lang="en-US" sz="2300" dirty="0">
                <a:solidFill>
                  <a:schemeClr val="tx1"/>
                </a:solidFill>
              </a:rPr>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endParaRPr lang="en-US" sz="2300" dirty="0">
              <a:solidFill>
                <a:srgbClr val="FFFFFF"/>
              </a:solidFill>
            </a:endParaRPr>
          </a:p>
        </p:txBody>
      </p:sp>
      <p:pic>
        <p:nvPicPr>
          <p:cNvPr id="4" name="Picture 3"/>
          <p:cNvPicPr>
            <a:picLocks noChangeAspect="1"/>
          </p:cNvPicPr>
          <p:nvPr/>
        </p:nvPicPr>
        <p:blipFill>
          <a:blip r:embed="rId2"/>
          <a:stretch>
            <a:fillRect/>
          </a:stretch>
        </p:blipFill>
        <p:spPr>
          <a:xfrm>
            <a:off x="4419605" y="999951"/>
            <a:ext cx="4619251" cy="5858049"/>
          </a:xfrm>
          <a:prstGeom prst="rect">
            <a:avLst/>
          </a:prstGeom>
        </p:spPr>
      </p:pic>
      <p:pic>
        <p:nvPicPr>
          <p:cNvPr id="5" name="Picture 4"/>
          <p:cNvPicPr>
            <a:picLocks noChangeAspect="1"/>
          </p:cNvPicPr>
          <p:nvPr/>
        </p:nvPicPr>
        <p:blipFill>
          <a:blip r:embed="rId3"/>
          <a:stretch>
            <a:fillRect/>
          </a:stretch>
        </p:blipFill>
        <p:spPr>
          <a:xfrm>
            <a:off x="240023" y="1052737"/>
            <a:ext cx="4156041" cy="5805264"/>
          </a:xfrm>
          <a:prstGeom prst="rect">
            <a:avLst/>
          </a:prstGeom>
        </p:spPr>
      </p:pic>
    </p:spTree>
    <p:extLst>
      <p:ext uri="{BB962C8B-B14F-4D97-AF65-F5344CB8AC3E}">
        <p14:creationId xmlns:p14="http://schemas.microsoft.com/office/powerpoint/2010/main" val="429743767"/>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geek.com/wp-content/uploads/2012/09/iss.jpg"/>
          <p:cNvPicPr>
            <a:picLocks noChangeAspect="1" noChangeArrowheads="1"/>
          </p:cNvPicPr>
          <p:nvPr/>
        </p:nvPicPr>
        <p:blipFill>
          <a:blip r:embed="rId3" cstate="print"/>
          <a:srcRect/>
          <a:stretch>
            <a:fillRect/>
          </a:stretch>
        </p:blipFill>
        <p:spPr bwMode="auto">
          <a:xfrm>
            <a:off x="4" y="-10442"/>
            <a:ext cx="9152813" cy="6868443"/>
          </a:xfrm>
          <a:prstGeom prst="rect">
            <a:avLst/>
          </a:prstGeom>
          <a:noFill/>
        </p:spPr>
      </p:pic>
      <p:sp>
        <p:nvSpPr>
          <p:cNvPr id="25605" name="TextBox 4"/>
          <p:cNvSpPr txBox="1">
            <a:spLocks noChangeArrowheads="1"/>
          </p:cNvSpPr>
          <p:nvPr/>
        </p:nvSpPr>
        <p:spPr bwMode="auto">
          <a:xfrm>
            <a:off x="-8813" y="0"/>
            <a:ext cx="91528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195" tIns="45599" rIns="91195" bIns="45599">
            <a:spAutoFit/>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ja-JP" altLang="en-US" sz="2000" dirty="0">
                <a:solidFill>
                  <a:schemeClr val="bg1"/>
                </a:solidFill>
              </a:rPr>
              <a:t>“</a:t>
            </a:r>
            <a:r>
              <a:rPr lang="en-US" sz="2000" dirty="0">
                <a:solidFill>
                  <a:schemeClr val="bg1"/>
                </a:solidFill>
              </a:rPr>
              <a:t>Cosmic Ray Observatory on the ISS</a:t>
            </a:r>
            <a:r>
              <a:rPr lang="ja-JP" altLang="en-US" sz="2000" dirty="0">
                <a:solidFill>
                  <a:schemeClr val="bg1"/>
                </a:solidFill>
              </a:rPr>
              <a:t>”</a:t>
            </a:r>
            <a:endParaRPr lang="en-US" sz="2000" dirty="0">
              <a:solidFill>
                <a:schemeClr val="bg1"/>
              </a:solidFill>
            </a:endParaRPr>
          </a:p>
        </p:txBody>
      </p:sp>
      <p:pic>
        <p:nvPicPr>
          <p:cNvPr id="10"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8450" y="4553585"/>
            <a:ext cx="1895118" cy="1663797"/>
          </a:xfrm>
          <a:prstGeom prst="rect">
            <a:avLst/>
          </a:prstGeom>
          <a:noFill/>
          <a:ln>
            <a:solidFill>
              <a:srgbClr val="FFFF00"/>
            </a:solidFill>
          </a:ln>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51" name="Picture 3" descr="C:\2011USER\USER\AMS\presentations\AMS02Status\Picture1.jpg"/>
          <p:cNvPicPr>
            <a:picLocks noChangeAspect="1" noChangeArrowheads="1"/>
          </p:cNvPicPr>
          <p:nvPr/>
        </p:nvPicPr>
        <p:blipFill>
          <a:blip r:embed="rId5" cstate="print"/>
          <a:srcRect/>
          <a:stretch>
            <a:fillRect/>
          </a:stretch>
        </p:blipFill>
        <p:spPr bwMode="auto">
          <a:xfrm>
            <a:off x="47254" y="971633"/>
            <a:ext cx="1895119" cy="1427103"/>
          </a:xfrm>
          <a:prstGeom prst="rect">
            <a:avLst/>
          </a:prstGeom>
          <a:noFill/>
          <a:ln>
            <a:solidFill>
              <a:srgbClr val="FFFF00"/>
            </a:solidFill>
          </a:ln>
          <a:effectLst>
            <a:glow rad="139700">
              <a:schemeClr val="accent6">
                <a:satMod val="175000"/>
                <a:alpha val="40000"/>
              </a:schemeClr>
            </a:glow>
          </a:effectLst>
        </p:spPr>
      </p:pic>
      <p:cxnSp>
        <p:nvCxnSpPr>
          <p:cNvPr id="14" name="Straight Arrow Connector 13"/>
          <p:cNvCxnSpPr/>
          <p:nvPr/>
        </p:nvCxnSpPr>
        <p:spPr>
          <a:xfrm>
            <a:off x="1898257" y="2398713"/>
            <a:ext cx="786207" cy="292388"/>
          </a:xfrm>
          <a:prstGeom prst="straightConnector1">
            <a:avLst/>
          </a:prstGeom>
          <a:ln w="38100">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25606" name="TextBox 5"/>
          <p:cNvSpPr txBox="1">
            <a:spLocks noChangeArrowheads="1"/>
          </p:cNvSpPr>
          <p:nvPr/>
        </p:nvSpPr>
        <p:spPr bwMode="auto">
          <a:xfrm>
            <a:off x="47254" y="2398716"/>
            <a:ext cx="1895119" cy="579596"/>
          </a:xfrm>
          <a:prstGeom prst="rect">
            <a:avLst/>
          </a:prstGeom>
          <a:gradFill flip="none" rotWithShape="1">
            <a:gsLst>
              <a:gs pos="0">
                <a:schemeClr val="tx1">
                  <a:lumMod val="75000"/>
                  <a:lumOff val="25000"/>
                  <a:tint val="66000"/>
                  <a:satMod val="160000"/>
                  <a:alpha val="60000"/>
                </a:schemeClr>
              </a:gs>
              <a:gs pos="50000">
                <a:schemeClr val="tx1">
                  <a:lumMod val="75000"/>
                  <a:lumOff val="25000"/>
                  <a:tint val="44500"/>
                  <a:satMod val="160000"/>
                </a:schemeClr>
              </a:gs>
              <a:gs pos="100000">
                <a:schemeClr val="tx1">
                  <a:lumMod val="75000"/>
                  <a:lumOff val="25000"/>
                  <a:tint val="23500"/>
                  <a:satMod val="160000"/>
                </a:schemeClr>
              </a:gs>
            </a:gsLst>
            <a:lin ang="5400000" scaled="1"/>
            <a:tileRect/>
          </a:gradFill>
          <a:ln>
            <a:noFill/>
          </a:ln>
          <a:effectLst>
            <a:glow rad="139700">
              <a:schemeClr val="accent6">
                <a:satMod val="175000"/>
                <a:alpha val="40000"/>
              </a:schemeClr>
            </a:glow>
          </a:effectLst>
          <a:extLst>
            <a:ext uri="{91240B29-F687-4f45-9708-019B960494DF}">
              <a14:hiddenLine xmlns:a14="http://schemas.microsoft.com/office/drawing/2010/main" w="9525">
                <a:solidFill>
                  <a:srgbClr val="000000"/>
                </a:solidFill>
                <a:miter lim="800000"/>
                <a:headEnd/>
                <a:tailEnd/>
              </a14:hiddenLine>
            </a:ext>
          </a:extLst>
        </p:spPr>
        <p:txBody>
          <a:bodyPr wrap="square" lIns="91195" tIns="45599" rIns="91195" bIns="45599">
            <a:spAutoFit/>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600" i="0" dirty="0">
                <a:solidFill>
                  <a:schemeClr val="bg1"/>
                </a:solidFill>
              </a:rPr>
              <a:t>AMS Launch </a:t>
            </a:r>
          </a:p>
          <a:p>
            <a:pPr algn="ctr" eaLnBrk="1" hangingPunct="1"/>
            <a:r>
              <a:rPr lang="en-US" sz="1600" i="0" dirty="0">
                <a:solidFill>
                  <a:schemeClr val="bg1"/>
                </a:solidFill>
              </a:rPr>
              <a:t>May 16, 2011</a:t>
            </a:r>
          </a:p>
        </p:txBody>
      </p:sp>
      <p:pic>
        <p:nvPicPr>
          <p:cNvPr id="20" name="Picture 1"/>
          <p:cNvPicPr>
            <a:picLocks noChangeAspect="1" noChangeArrowheads="1"/>
          </p:cNvPicPr>
          <p:nvPr/>
        </p:nvPicPr>
        <p:blipFill>
          <a:blip r:embed="rId6" cstate="print"/>
          <a:srcRect/>
          <a:stretch>
            <a:fillRect/>
          </a:stretch>
        </p:blipFill>
        <p:spPr bwMode="auto">
          <a:xfrm>
            <a:off x="7001617" y="971610"/>
            <a:ext cx="2013796" cy="1121608"/>
          </a:xfrm>
          <a:prstGeom prst="rect">
            <a:avLst/>
          </a:prstGeom>
          <a:noFill/>
          <a:ln w="9525">
            <a:solidFill>
              <a:srgbClr val="FFFF00"/>
            </a:solidFill>
            <a:miter lim="800000"/>
            <a:headEnd/>
            <a:tailEnd/>
          </a:ln>
          <a:effectLst>
            <a:glow rad="139700">
              <a:schemeClr val="accent6">
                <a:satMod val="175000"/>
                <a:alpha val="40000"/>
              </a:schemeClr>
            </a:glow>
          </a:effectLst>
        </p:spPr>
      </p:pic>
      <p:pic>
        <p:nvPicPr>
          <p:cNvPr id="21" name="Picture 2"/>
          <p:cNvPicPr>
            <a:picLocks noChangeAspect="1"/>
          </p:cNvPicPr>
          <p:nvPr/>
        </p:nvPicPr>
        <p:blipFill>
          <a:blip r:embed="rId7" cstate="print"/>
          <a:srcRect l="28923" t="25904" r="28733" b="5467"/>
          <a:stretch>
            <a:fillRect/>
          </a:stretch>
        </p:blipFill>
        <p:spPr bwMode="auto">
          <a:xfrm>
            <a:off x="6783252" y="3891520"/>
            <a:ext cx="1559084" cy="1893175"/>
          </a:xfrm>
          <a:prstGeom prst="rect">
            <a:avLst/>
          </a:prstGeom>
          <a:noFill/>
          <a:ln w="9525">
            <a:solidFill>
              <a:srgbClr val="FFFF00"/>
            </a:solidFill>
            <a:miter lim="800000"/>
            <a:headEnd/>
            <a:tailEnd/>
          </a:ln>
          <a:effectLst>
            <a:glow rad="139700">
              <a:schemeClr val="accent6">
                <a:satMod val="175000"/>
                <a:alpha val="40000"/>
              </a:schemeClr>
            </a:glow>
          </a:effectLst>
        </p:spPr>
      </p:pic>
      <p:cxnSp>
        <p:nvCxnSpPr>
          <p:cNvPr id="22" name="Straight Arrow Connector 21"/>
          <p:cNvCxnSpPr>
            <a:stCxn id="10" idx="3"/>
          </p:cNvCxnSpPr>
          <p:nvPr/>
        </p:nvCxnSpPr>
        <p:spPr>
          <a:xfrm flipV="1">
            <a:off x="4733569" y="4553563"/>
            <a:ext cx="1150892" cy="831898"/>
          </a:xfrm>
          <a:prstGeom prst="straightConnector1">
            <a:avLst/>
          </a:prstGeom>
          <a:ln w="381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5884460" y="4553562"/>
            <a:ext cx="898792" cy="482462"/>
          </a:xfrm>
          <a:prstGeom prst="straightConnector1">
            <a:avLst/>
          </a:prstGeom>
          <a:ln w="381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5610758" y="2093218"/>
            <a:ext cx="1390860" cy="2186174"/>
          </a:xfrm>
          <a:prstGeom prst="straightConnector1">
            <a:avLst/>
          </a:prstGeom>
          <a:ln w="38100">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33" name="TextBox 5"/>
          <p:cNvSpPr txBox="1">
            <a:spLocks noChangeArrowheads="1"/>
          </p:cNvSpPr>
          <p:nvPr/>
        </p:nvSpPr>
        <p:spPr bwMode="auto">
          <a:xfrm>
            <a:off x="7001618" y="2093218"/>
            <a:ext cx="2013796" cy="579596"/>
          </a:xfrm>
          <a:prstGeom prst="rect">
            <a:avLst/>
          </a:prstGeom>
          <a:gradFill flip="none" rotWithShape="1">
            <a:gsLst>
              <a:gs pos="0">
                <a:schemeClr val="tx1">
                  <a:lumMod val="75000"/>
                  <a:lumOff val="25000"/>
                  <a:tint val="66000"/>
                  <a:satMod val="160000"/>
                  <a:alpha val="42000"/>
                </a:schemeClr>
              </a:gs>
              <a:gs pos="50000">
                <a:schemeClr val="tx1">
                  <a:lumMod val="75000"/>
                  <a:lumOff val="25000"/>
                  <a:tint val="44500"/>
                  <a:satMod val="160000"/>
                </a:schemeClr>
              </a:gs>
              <a:gs pos="100000">
                <a:schemeClr val="tx1">
                  <a:lumMod val="75000"/>
                  <a:lumOff val="25000"/>
                  <a:tint val="23500"/>
                  <a:satMod val="160000"/>
                </a:schemeClr>
              </a:gs>
            </a:gsLst>
            <a:lin ang="5400000" scaled="1"/>
            <a:tileRect/>
          </a:gradFill>
          <a:ln>
            <a:noFill/>
          </a:ln>
          <a:effectLst>
            <a:glow rad="139700">
              <a:schemeClr val="accent6">
                <a:satMod val="175000"/>
                <a:alpha val="40000"/>
              </a:schemeClr>
            </a:glow>
          </a:effectLst>
          <a:extLst>
            <a:ext uri="{91240B29-F687-4f45-9708-019B960494DF}">
              <a14:hiddenLine xmlns:a14="http://schemas.microsoft.com/office/drawing/2010/main" w="9525">
                <a:solidFill>
                  <a:srgbClr val="000000"/>
                </a:solidFill>
                <a:miter lim="800000"/>
                <a:headEnd/>
                <a:tailEnd/>
              </a14:hiddenLine>
            </a:ext>
          </a:extLst>
        </p:spPr>
        <p:txBody>
          <a:bodyPr wrap="square" lIns="91195" tIns="45599" rIns="91195" bIns="45599">
            <a:spAutoFit/>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600" i="0" dirty="0">
                <a:solidFill>
                  <a:schemeClr val="bg1"/>
                </a:solidFill>
              </a:rPr>
              <a:t>ISS-CREAM</a:t>
            </a:r>
          </a:p>
          <a:p>
            <a:pPr algn="ctr" eaLnBrk="1" hangingPunct="1"/>
            <a:r>
              <a:rPr lang="en-US" sz="1600" i="0" dirty="0">
                <a:solidFill>
                  <a:schemeClr val="bg1"/>
                </a:solidFill>
              </a:rPr>
              <a:t>Sp-X Launch 2014</a:t>
            </a:r>
          </a:p>
        </p:txBody>
      </p:sp>
      <p:sp>
        <p:nvSpPr>
          <p:cNvPr id="34" name="TextBox 5"/>
          <p:cNvSpPr txBox="1">
            <a:spLocks noChangeArrowheads="1"/>
          </p:cNvSpPr>
          <p:nvPr/>
        </p:nvSpPr>
        <p:spPr bwMode="auto">
          <a:xfrm>
            <a:off x="6618385" y="5784704"/>
            <a:ext cx="1895119" cy="830752"/>
          </a:xfrm>
          <a:prstGeom prst="rect">
            <a:avLst/>
          </a:prstGeom>
          <a:gradFill flip="none" rotWithShape="1">
            <a:gsLst>
              <a:gs pos="0">
                <a:schemeClr val="tx1">
                  <a:lumMod val="75000"/>
                  <a:lumOff val="25000"/>
                  <a:tint val="66000"/>
                  <a:satMod val="160000"/>
                  <a:alpha val="60000"/>
                </a:schemeClr>
              </a:gs>
              <a:gs pos="50000">
                <a:schemeClr val="tx1">
                  <a:lumMod val="75000"/>
                  <a:lumOff val="25000"/>
                  <a:tint val="44500"/>
                  <a:satMod val="160000"/>
                </a:schemeClr>
              </a:gs>
              <a:gs pos="100000">
                <a:schemeClr val="tx1">
                  <a:lumMod val="75000"/>
                  <a:lumOff val="25000"/>
                  <a:tint val="23500"/>
                  <a:satMod val="160000"/>
                </a:schemeClr>
              </a:gs>
            </a:gsLst>
            <a:lin ang="5400000" scaled="1"/>
            <a:tileRect/>
          </a:gradFill>
          <a:ln>
            <a:noFill/>
          </a:ln>
          <a:effectLst>
            <a:glow rad="139700">
              <a:schemeClr val="accent6">
                <a:satMod val="175000"/>
                <a:alpha val="40000"/>
              </a:schemeClr>
            </a:glow>
          </a:effectLst>
          <a:extLst>
            <a:ext uri="{91240B29-F687-4f45-9708-019B960494DF}">
              <a14:hiddenLine xmlns:a14="http://schemas.microsoft.com/office/drawing/2010/main" w="9525">
                <a:solidFill>
                  <a:srgbClr val="000000"/>
                </a:solidFill>
                <a:miter lim="800000"/>
                <a:headEnd/>
                <a:tailEnd/>
              </a14:hiddenLine>
            </a:ext>
          </a:extLst>
        </p:spPr>
        <p:txBody>
          <a:bodyPr wrap="square" lIns="91195" tIns="45599" rIns="91195" bIns="45599">
            <a:spAutoFit/>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600" i="0" dirty="0">
                <a:solidFill>
                  <a:schemeClr val="bg1"/>
                </a:solidFill>
              </a:rPr>
              <a:t>JEM-EUSO </a:t>
            </a:r>
          </a:p>
          <a:p>
            <a:pPr algn="ctr" eaLnBrk="1" hangingPunct="1"/>
            <a:r>
              <a:rPr lang="en-US" sz="1600" i="0" dirty="0">
                <a:solidFill>
                  <a:schemeClr val="bg1"/>
                </a:solidFill>
              </a:rPr>
              <a:t>Launch Tentatively </a:t>
            </a:r>
          </a:p>
          <a:p>
            <a:pPr algn="ctr" eaLnBrk="1" hangingPunct="1"/>
            <a:r>
              <a:rPr lang="en-US" sz="1600" i="0" dirty="0">
                <a:solidFill>
                  <a:schemeClr val="bg1"/>
                </a:solidFill>
              </a:rPr>
              <a:t>planned for 2017</a:t>
            </a:r>
          </a:p>
        </p:txBody>
      </p:sp>
      <p:sp>
        <p:nvSpPr>
          <p:cNvPr id="35" name="TextBox 5"/>
          <p:cNvSpPr txBox="1">
            <a:spLocks noChangeArrowheads="1"/>
          </p:cNvSpPr>
          <p:nvPr/>
        </p:nvSpPr>
        <p:spPr bwMode="auto">
          <a:xfrm>
            <a:off x="2838470" y="6030913"/>
            <a:ext cx="1895119" cy="579596"/>
          </a:xfrm>
          <a:prstGeom prst="rect">
            <a:avLst/>
          </a:prstGeom>
          <a:gradFill flip="none" rotWithShape="1">
            <a:gsLst>
              <a:gs pos="0">
                <a:schemeClr val="tx1">
                  <a:lumMod val="75000"/>
                  <a:lumOff val="25000"/>
                  <a:tint val="66000"/>
                  <a:satMod val="160000"/>
                  <a:alpha val="48000"/>
                </a:schemeClr>
              </a:gs>
              <a:gs pos="50000">
                <a:schemeClr val="tx1">
                  <a:lumMod val="75000"/>
                  <a:lumOff val="25000"/>
                  <a:tint val="44500"/>
                  <a:satMod val="160000"/>
                </a:schemeClr>
              </a:gs>
              <a:gs pos="100000">
                <a:schemeClr val="tx1">
                  <a:lumMod val="75000"/>
                  <a:lumOff val="25000"/>
                  <a:tint val="23500"/>
                  <a:satMod val="160000"/>
                </a:schemeClr>
              </a:gs>
            </a:gsLst>
            <a:lin ang="5400000" scaled="1"/>
            <a:tileRect/>
          </a:gradFill>
          <a:ln>
            <a:noFill/>
          </a:ln>
          <a:effectLst>
            <a:glow rad="139700">
              <a:schemeClr val="accent6">
                <a:satMod val="175000"/>
                <a:alpha val="40000"/>
              </a:schemeClr>
            </a:glow>
          </a:effectLst>
          <a:extLst>
            <a:ext uri="{91240B29-F687-4f45-9708-019B960494DF}">
              <a14:hiddenLine xmlns:a14="http://schemas.microsoft.com/office/drawing/2010/main" w="9525">
                <a:solidFill>
                  <a:srgbClr val="000000"/>
                </a:solidFill>
                <a:miter lim="800000"/>
                <a:headEnd/>
                <a:tailEnd/>
              </a14:hiddenLine>
            </a:ext>
          </a:extLst>
        </p:spPr>
        <p:txBody>
          <a:bodyPr wrap="square" lIns="91195" tIns="45599" rIns="91195" bIns="45599">
            <a:spAutoFit/>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600" i="0" dirty="0">
                <a:solidFill>
                  <a:schemeClr val="bg1"/>
                </a:solidFill>
              </a:rPr>
              <a:t>CALET on JEM</a:t>
            </a:r>
          </a:p>
          <a:p>
            <a:pPr algn="ctr" eaLnBrk="1" hangingPunct="1"/>
            <a:r>
              <a:rPr lang="en-US" sz="1600" i="0" dirty="0">
                <a:solidFill>
                  <a:schemeClr val="bg1"/>
                </a:solidFill>
              </a:rPr>
              <a:t>HTV Launch 2014</a:t>
            </a:r>
          </a:p>
        </p:txBody>
      </p:sp>
      <p:sp>
        <p:nvSpPr>
          <p:cNvPr id="18" name="TextBox 4"/>
          <p:cNvSpPr txBox="1">
            <a:spLocks noChangeArrowheads="1"/>
          </p:cNvSpPr>
          <p:nvPr/>
        </p:nvSpPr>
        <p:spPr bwMode="auto">
          <a:xfrm>
            <a:off x="754011" y="67250"/>
            <a:ext cx="8320739" cy="45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854" tIns="40925" rIns="81854" bIns="40925">
            <a:spAutoFit/>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defTabSz="818471" eaLnBrk="1" fontAlgn="auto" hangingPunct="1">
              <a:spcBef>
                <a:spcPts val="0"/>
              </a:spcBef>
              <a:spcAft>
                <a:spcPts val="0"/>
              </a:spcAft>
              <a:defRPr/>
            </a:pPr>
            <a:r>
              <a:rPr kumimoji="0" lang="en-US" i="0" kern="0" dirty="0" smtClean="0">
                <a:solidFill>
                  <a:sysClr val="window" lastClr="FFFFFF"/>
                </a:solidFill>
              </a:rPr>
              <a:t>“</a:t>
            </a:r>
            <a:r>
              <a:rPr kumimoji="0" lang="en-US" i="0" kern="0" dirty="0">
                <a:solidFill>
                  <a:sysClr val="window" lastClr="FFFFFF"/>
                </a:solidFill>
              </a:rPr>
              <a:t>Cosmic Ray Observatory on the ISS</a:t>
            </a:r>
            <a:r>
              <a:rPr kumimoji="0" lang="ja-JP" altLang="en-US" i="0" kern="0" dirty="0">
                <a:solidFill>
                  <a:sysClr val="window" lastClr="FFFFFF"/>
                </a:solidFill>
              </a:rPr>
              <a:t>”</a:t>
            </a:r>
            <a:endParaRPr kumimoji="0" lang="en-US" i="0" kern="0" dirty="0">
              <a:solidFill>
                <a:sysClr val="window" lastClr="FFFFFF"/>
              </a:solidFill>
            </a:endParaRPr>
          </a:p>
        </p:txBody>
      </p:sp>
      <p:pic>
        <p:nvPicPr>
          <p:cNvPr id="19" name="Picture 18" descr="300px-NASA_logo_svg.png"/>
          <p:cNvPicPr>
            <a:picLocks noChangeAspect="1" noChangeArrowheads="1"/>
          </p:cNvPicPr>
          <p:nvPr/>
        </p:nvPicPr>
        <p:blipFill>
          <a:blip r:embed="rId8" cstate="screen"/>
          <a:srcRect/>
          <a:stretch>
            <a:fillRect/>
          </a:stretch>
        </p:blipFill>
        <p:spPr bwMode="auto">
          <a:xfrm>
            <a:off x="0" y="0"/>
            <a:ext cx="1059614" cy="869966"/>
          </a:xfrm>
          <a:prstGeom prst="rect">
            <a:avLst/>
          </a:prstGeom>
          <a:noFill/>
        </p:spPr>
      </p:pic>
    </p:spTree>
    <p:extLst>
      <p:ext uri="{BB962C8B-B14F-4D97-AF65-F5344CB8AC3E}">
        <p14:creationId xmlns:p14="http://schemas.microsoft.com/office/powerpoint/2010/main" val="135592482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982" y="3"/>
            <a:ext cx="8534400" cy="824005"/>
          </a:xfrm>
        </p:spPr>
        <p:txBody>
          <a:bodyPr>
            <a:normAutofit/>
          </a:bodyPr>
          <a:lstStyle/>
          <a:p>
            <a:r>
              <a:rPr lang="en-US" b="0" dirty="0"/>
              <a:t>Recent Highlights (April 3, 2013) </a:t>
            </a:r>
          </a:p>
        </p:txBody>
      </p:sp>
      <p:sp>
        <p:nvSpPr>
          <p:cNvPr id="3" name="Content Placeholder 2"/>
          <p:cNvSpPr>
            <a:spLocks noGrp="1"/>
          </p:cNvSpPr>
          <p:nvPr>
            <p:ph sz="quarter" idx="1"/>
          </p:nvPr>
        </p:nvSpPr>
        <p:spPr>
          <a:xfrm>
            <a:off x="186058" y="569880"/>
            <a:ext cx="8640960" cy="5230993"/>
          </a:xfrm>
        </p:spPr>
        <p:txBody>
          <a:bodyPr>
            <a:normAutofit/>
          </a:bodyPr>
          <a:lstStyle/>
          <a:p>
            <a:r>
              <a:rPr lang="en-US" dirty="0"/>
              <a:t>AMS </a:t>
            </a:r>
            <a:r>
              <a:rPr lang="en-US" dirty="0" smtClean="0"/>
              <a:t>first results</a:t>
            </a:r>
            <a:endParaRPr lang="en-US" dirty="0"/>
          </a:p>
          <a:p>
            <a:pPr marL="273616" lvl="1"/>
            <a:endParaRPr lang="en-US" dirty="0"/>
          </a:p>
          <a:p>
            <a:endParaRPr lang="en-US" dirty="0"/>
          </a:p>
          <a:p>
            <a:pPr lvl="1">
              <a:buNone/>
            </a:pPr>
            <a:endParaRPr lang="en-US" dirty="0"/>
          </a:p>
          <a:p>
            <a:pPr lvl="1"/>
            <a:endParaRPr lang="en-US" dirty="0"/>
          </a:p>
          <a:p>
            <a:pPr lvl="1"/>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462F3608-DB29-4B41-88FE-A1F09AB2A40C}" type="slidenum">
              <a:rPr lang="en-US"/>
              <a:pPr/>
              <a:t>71</a:t>
            </a:fld>
            <a:endParaRPr lang="en-US"/>
          </a:p>
        </p:txBody>
      </p:sp>
      <p:sp>
        <p:nvSpPr>
          <p:cNvPr id="5" name="Date Placeholder 4"/>
          <p:cNvSpPr>
            <a:spLocks noGrp="1"/>
          </p:cNvSpPr>
          <p:nvPr>
            <p:ph type="dt" sz="half" idx="10"/>
          </p:nvPr>
        </p:nvSpPr>
        <p:spPr/>
        <p:txBody>
          <a:bodyPr/>
          <a:lstStyle/>
          <a:p>
            <a:r>
              <a:rPr lang="en-US"/>
              <a:t>PhysPAG 8/14/12</a:t>
            </a:r>
          </a:p>
        </p:txBody>
      </p:sp>
      <p:sp>
        <p:nvSpPr>
          <p:cNvPr id="6" name="Footer Placeholder 5"/>
          <p:cNvSpPr>
            <a:spLocks noGrp="1"/>
          </p:cNvSpPr>
          <p:nvPr>
            <p:ph type="ftr" sz="quarter" idx="11"/>
          </p:nvPr>
        </p:nvSpPr>
        <p:spPr/>
        <p:txBody>
          <a:bodyPr/>
          <a:lstStyle/>
          <a:p>
            <a:r>
              <a:rPr lang="en-US"/>
              <a:t>Angela Olinto</a:t>
            </a:r>
          </a:p>
        </p:txBody>
      </p:sp>
      <p:pic>
        <p:nvPicPr>
          <p:cNvPr id="7" name="Picture 6"/>
          <p:cNvPicPr>
            <a:picLocks noChangeAspect="1"/>
          </p:cNvPicPr>
          <p:nvPr/>
        </p:nvPicPr>
        <p:blipFill>
          <a:blip r:embed="rId3"/>
          <a:stretch>
            <a:fillRect/>
          </a:stretch>
        </p:blipFill>
        <p:spPr>
          <a:xfrm>
            <a:off x="0" y="1205226"/>
            <a:ext cx="9144000" cy="5652776"/>
          </a:xfrm>
          <a:prstGeom prst="rect">
            <a:avLst/>
          </a:prstGeom>
        </p:spPr>
      </p:pic>
      <p:sp>
        <p:nvSpPr>
          <p:cNvPr id="8" name="Rectangle 7"/>
          <p:cNvSpPr/>
          <p:nvPr/>
        </p:nvSpPr>
        <p:spPr>
          <a:xfrm>
            <a:off x="5762761" y="6380296"/>
            <a:ext cx="3299699" cy="457379"/>
          </a:xfrm>
          <a:prstGeom prst="rect">
            <a:avLst/>
          </a:prstGeom>
        </p:spPr>
        <p:txBody>
          <a:bodyPr wrap="none" lIns="91205" tIns="45604" rIns="91205" bIns="45604">
            <a:spAutoFit/>
          </a:bodyPr>
          <a:lstStyle/>
          <a:p>
            <a:r>
              <a:rPr lang="en-US" i="0" dirty="0"/>
              <a:t>PRL 110, 141102 (2013)</a:t>
            </a:r>
          </a:p>
        </p:txBody>
      </p:sp>
      <p:pic>
        <p:nvPicPr>
          <p:cNvPr id="9" name="Picture 8"/>
          <p:cNvPicPr>
            <a:picLocks noChangeAspect="1"/>
          </p:cNvPicPr>
          <p:nvPr/>
        </p:nvPicPr>
        <p:blipFill>
          <a:blip r:embed="rId4"/>
          <a:stretch>
            <a:fillRect/>
          </a:stretch>
        </p:blipFill>
        <p:spPr>
          <a:xfrm>
            <a:off x="4222818" y="696932"/>
            <a:ext cx="4921185" cy="3898601"/>
          </a:xfrm>
          <a:prstGeom prst="rect">
            <a:avLst/>
          </a:prstGeom>
        </p:spPr>
      </p:pic>
    </p:spTree>
    <p:extLst>
      <p:ext uri="{BB962C8B-B14F-4D97-AF65-F5344CB8AC3E}">
        <p14:creationId xmlns:p14="http://schemas.microsoft.com/office/powerpoint/2010/main" val="2432241168"/>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ctrTitle"/>
          </p:nvPr>
        </p:nvSpPr>
        <p:spPr/>
        <p:txBody>
          <a:bodyPr/>
          <a:lstStyle/>
          <a:p>
            <a:pPr>
              <a:lnSpc>
                <a:spcPct val="100000"/>
              </a:lnSpc>
            </a:pPr>
            <a:r>
              <a:rPr lang="en-US">
                <a:ea typeface="ＭＳ Ｐゴシック" pitchFamily="-108" charset="-128"/>
                <a:cs typeface="ＭＳ Ｐゴシック" pitchFamily="-108" charset="-128"/>
              </a:rPr>
              <a:t/>
            </a:r>
            <a:br>
              <a:rPr lang="en-US">
                <a:ea typeface="ＭＳ Ｐゴシック" pitchFamily="-108" charset="-128"/>
                <a:cs typeface="ＭＳ Ｐゴシック" pitchFamily="-108" charset="-128"/>
              </a:rPr>
            </a:br>
            <a:r>
              <a:rPr lang="en-US">
                <a:ea typeface="ＭＳ Ｐゴシック" pitchFamily="-108" charset="-128"/>
                <a:cs typeface="ＭＳ Ｐゴシック" pitchFamily="-108" charset="-128"/>
              </a:rPr>
              <a:t>Ultrahigh Energy Cosmic Rays</a:t>
            </a:r>
            <a:br>
              <a:rPr lang="en-US">
                <a:ea typeface="ＭＳ Ｐゴシック" pitchFamily="-108" charset="-128"/>
                <a:cs typeface="ＭＳ Ｐゴシック" pitchFamily="-108" charset="-128"/>
              </a:rPr>
            </a:br>
            <a:r>
              <a:rPr lang="en-US">
                <a:ea typeface="ＭＳ Ｐゴシック" pitchFamily="-108" charset="-128"/>
                <a:cs typeface="ＭＳ Ｐゴシック" pitchFamily="-108" charset="-128"/>
              </a:rPr>
              <a:t>Leading Observatories</a:t>
            </a:r>
          </a:p>
        </p:txBody>
      </p:sp>
      <p:pic>
        <p:nvPicPr>
          <p:cNvPr id="98307" name="Picture 4"/>
          <p:cNvPicPr>
            <a:picLocks noChangeAspect="1" noChangeArrowheads="1"/>
          </p:cNvPicPr>
          <p:nvPr/>
        </p:nvPicPr>
        <p:blipFill>
          <a:blip r:embed="rId3"/>
          <a:srcRect/>
          <a:stretch>
            <a:fillRect/>
          </a:stretch>
        </p:blipFill>
        <p:spPr bwMode="auto">
          <a:xfrm>
            <a:off x="2667000" y="1981200"/>
            <a:ext cx="3924300" cy="3924300"/>
          </a:xfrm>
          <a:prstGeom prst="rect">
            <a:avLst/>
          </a:prstGeom>
          <a:noFill/>
          <a:ln w="9525">
            <a:noFill/>
            <a:miter lim="800000"/>
            <a:headEnd/>
            <a:tailEnd/>
          </a:ln>
        </p:spPr>
      </p:pic>
      <p:grpSp>
        <p:nvGrpSpPr>
          <p:cNvPr id="2" name="Group 5"/>
          <p:cNvGrpSpPr>
            <a:grpSpLocks/>
          </p:cNvGrpSpPr>
          <p:nvPr/>
        </p:nvGrpSpPr>
        <p:grpSpPr bwMode="auto">
          <a:xfrm>
            <a:off x="4800600" y="4038600"/>
            <a:ext cx="5638800" cy="1828800"/>
            <a:chOff x="3024" y="2544"/>
            <a:chExt cx="3552" cy="1152"/>
          </a:xfrm>
        </p:grpSpPr>
        <p:sp>
          <p:nvSpPr>
            <p:cNvPr id="98323" name="Oval 6"/>
            <p:cNvSpPr>
              <a:spLocks noChangeArrowheads="1"/>
            </p:cNvSpPr>
            <p:nvPr/>
          </p:nvSpPr>
          <p:spPr bwMode="auto">
            <a:xfrm>
              <a:off x="3024" y="2880"/>
              <a:ext cx="96" cy="96"/>
            </a:xfrm>
            <a:prstGeom prst="ellipse">
              <a:avLst/>
            </a:prstGeom>
            <a:noFill/>
            <a:ln w="28575">
              <a:noFill/>
              <a:round/>
              <a:headEnd/>
              <a:tailEnd/>
            </a:ln>
          </p:spPr>
          <p:txBody>
            <a:bodyPr wrap="none" anchor="ctr">
              <a:prstTxWarp prst="textNoShape">
                <a:avLst/>
              </a:prstTxWarp>
            </a:bodyPr>
            <a:lstStyle/>
            <a:p>
              <a:endParaRPr lang="en-US"/>
            </a:p>
          </p:txBody>
        </p:sp>
        <p:sp>
          <p:nvSpPr>
            <p:cNvPr id="98324" name="Line 7"/>
            <p:cNvSpPr>
              <a:spLocks noChangeShapeType="1"/>
            </p:cNvSpPr>
            <p:nvPr/>
          </p:nvSpPr>
          <p:spPr bwMode="auto">
            <a:xfrm>
              <a:off x="3120" y="2976"/>
              <a:ext cx="576" cy="720"/>
            </a:xfrm>
            <a:prstGeom prst="line">
              <a:avLst/>
            </a:prstGeom>
            <a:noFill/>
            <a:ln w="19050">
              <a:noFill/>
              <a:round/>
              <a:headEnd type="triangle" w="med" len="med"/>
              <a:tailEnd/>
            </a:ln>
          </p:spPr>
          <p:txBody>
            <a:bodyPr wrap="none" anchor="ctr">
              <a:prstTxWarp prst="textNoShape">
                <a:avLst/>
              </a:prstTxWarp>
            </a:bodyPr>
            <a:lstStyle/>
            <a:p>
              <a:endParaRPr lang="en-US"/>
            </a:p>
          </p:txBody>
        </p:sp>
        <p:sp>
          <p:nvSpPr>
            <p:cNvPr id="98325" name="Rectangle 8"/>
            <p:cNvSpPr>
              <a:spLocks noChangeArrowheads="1"/>
            </p:cNvSpPr>
            <p:nvPr/>
          </p:nvSpPr>
          <p:spPr bwMode="auto">
            <a:xfrm>
              <a:off x="4032" y="2544"/>
              <a:ext cx="2544" cy="288"/>
            </a:xfrm>
            <a:prstGeom prst="rect">
              <a:avLst/>
            </a:prstGeom>
            <a:noFill/>
            <a:ln w="9525">
              <a:noFill/>
              <a:miter lim="800000"/>
              <a:headEnd/>
              <a:tailEnd/>
            </a:ln>
          </p:spPr>
          <p:txBody>
            <a:bodyPr lIns="92075" tIns="46038" rIns="92075" bIns="46038">
              <a:prstTxWarp prst="textNoShape">
                <a:avLst/>
              </a:prstTxWarp>
            </a:bodyPr>
            <a:lstStyle/>
            <a:p>
              <a:pPr>
                <a:spcBef>
                  <a:spcPct val="20000"/>
                </a:spcBef>
                <a:buClr>
                  <a:schemeClr val="hlink"/>
                </a:buClr>
                <a:buSzPct val="50000"/>
                <a:buFont typeface="Monotype Sorts" pitchFamily="-108" charset="2"/>
                <a:buNone/>
              </a:pPr>
              <a:r>
                <a:rPr lang="fr-FR" i="0">
                  <a:latin typeface="Arial" pitchFamily="-108" charset="0"/>
                </a:rPr>
                <a:t>Pierre Auger </a:t>
              </a:r>
            </a:p>
            <a:p>
              <a:pPr>
                <a:spcBef>
                  <a:spcPct val="20000"/>
                </a:spcBef>
                <a:buClr>
                  <a:schemeClr val="hlink"/>
                </a:buClr>
                <a:buSzPct val="50000"/>
                <a:buFont typeface="Monotype Sorts" pitchFamily="-108" charset="2"/>
                <a:buNone/>
              </a:pPr>
              <a:r>
                <a:rPr lang="fr-FR" i="0">
                  <a:latin typeface="Arial" pitchFamily="-108" charset="0"/>
                </a:rPr>
                <a:t>Observatory</a:t>
              </a:r>
            </a:p>
            <a:p>
              <a:pPr>
                <a:spcBef>
                  <a:spcPct val="20000"/>
                </a:spcBef>
                <a:buClr>
                  <a:schemeClr val="hlink"/>
                </a:buClr>
                <a:buSzPct val="50000"/>
                <a:buFont typeface="Monotype Sorts" pitchFamily="-108" charset="2"/>
                <a:buNone/>
              </a:pPr>
              <a:r>
                <a:rPr lang="fr-FR" sz="2000" i="0">
                  <a:solidFill>
                    <a:srgbClr val="FFFF00"/>
                  </a:solidFill>
                  <a:latin typeface="Arial" pitchFamily="-108" charset="0"/>
                </a:rPr>
                <a:t>Mendoza, Argentina</a:t>
              </a:r>
            </a:p>
          </p:txBody>
        </p:sp>
        <p:sp>
          <p:nvSpPr>
            <p:cNvPr id="98326" name="Line 9"/>
            <p:cNvSpPr>
              <a:spLocks noChangeShapeType="1"/>
            </p:cNvSpPr>
            <p:nvPr/>
          </p:nvSpPr>
          <p:spPr bwMode="auto">
            <a:xfrm>
              <a:off x="3120" y="2976"/>
              <a:ext cx="269" cy="336"/>
            </a:xfrm>
            <a:prstGeom prst="line">
              <a:avLst/>
            </a:prstGeom>
            <a:noFill/>
            <a:ln w="19050">
              <a:noFill/>
              <a:round/>
              <a:headEnd type="triangle" w="med" len="med"/>
              <a:tailEnd/>
            </a:ln>
          </p:spPr>
          <p:txBody>
            <a:bodyPr wrap="none" anchor="ctr">
              <a:prstTxWarp prst="textNoShape">
                <a:avLst/>
              </a:prstTxWarp>
            </a:bodyPr>
            <a:lstStyle/>
            <a:p>
              <a:endParaRPr lang="en-US"/>
            </a:p>
          </p:txBody>
        </p:sp>
      </p:grpSp>
      <p:sp>
        <p:nvSpPr>
          <p:cNvPr id="98309" name="Rectangle 10"/>
          <p:cNvSpPr>
            <a:spLocks noChangeArrowheads="1"/>
          </p:cNvSpPr>
          <p:nvPr/>
        </p:nvSpPr>
        <p:spPr bwMode="auto">
          <a:xfrm>
            <a:off x="5638800" y="5500692"/>
            <a:ext cx="2895600" cy="1051410"/>
          </a:xfrm>
          <a:prstGeom prst="rect">
            <a:avLst/>
          </a:prstGeom>
          <a:noFill/>
          <a:ln w="9525">
            <a:noFill/>
            <a:miter lim="800000"/>
            <a:headEnd/>
            <a:tailEnd/>
          </a:ln>
        </p:spPr>
        <p:txBody>
          <a:bodyPr wrap="square" lIns="90993" tIns="45499" rIns="90993" bIns="45499">
            <a:prstTxWarp prst="textNoShape">
              <a:avLst/>
            </a:prstTxWarp>
            <a:spAutoFit/>
          </a:bodyPr>
          <a:lstStyle/>
          <a:p>
            <a:pPr eaLnBrk="1" hangingPunct="1">
              <a:lnSpc>
                <a:spcPct val="90000"/>
              </a:lnSpc>
              <a:spcBef>
                <a:spcPct val="20000"/>
              </a:spcBef>
            </a:pPr>
            <a:r>
              <a:rPr kumimoji="0" lang="en-US" sz="2000" i="0">
                <a:solidFill>
                  <a:srgbClr val="00FFFF"/>
                </a:solidFill>
                <a:latin typeface="Times" pitchFamily="-108" charset="0"/>
              </a:rPr>
              <a:t>3 000 km</a:t>
            </a:r>
            <a:r>
              <a:rPr kumimoji="0" lang="en-US" sz="2000" i="0" baseline="30000">
                <a:solidFill>
                  <a:srgbClr val="00FFFF"/>
                </a:solidFill>
                <a:latin typeface="Times" pitchFamily="-108" charset="0"/>
              </a:rPr>
              <a:t>2 </a:t>
            </a:r>
            <a:r>
              <a:rPr kumimoji="0" lang="en-US" sz="2000" i="0">
                <a:solidFill>
                  <a:srgbClr val="00FFFF"/>
                </a:solidFill>
                <a:latin typeface="Times" pitchFamily="-108" charset="0"/>
              </a:rPr>
              <a:t>array</a:t>
            </a:r>
          </a:p>
          <a:p>
            <a:pPr eaLnBrk="1" hangingPunct="1">
              <a:lnSpc>
                <a:spcPct val="90000"/>
              </a:lnSpc>
              <a:spcBef>
                <a:spcPct val="20000"/>
              </a:spcBef>
            </a:pPr>
            <a:r>
              <a:rPr kumimoji="0" lang="en-US" sz="2000" i="0">
                <a:solidFill>
                  <a:srgbClr val="00FFFF"/>
                </a:solidFill>
                <a:latin typeface="Times" pitchFamily="-108" charset="0"/>
              </a:rPr>
              <a:t>4 fluorescence sites</a:t>
            </a:r>
          </a:p>
          <a:p>
            <a:pPr eaLnBrk="1" hangingPunct="1">
              <a:lnSpc>
                <a:spcPct val="90000"/>
              </a:lnSpc>
              <a:spcBef>
                <a:spcPct val="20000"/>
              </a:spcBef>
            </a:pPr>
            <a:r>
              <a:rPr kumimoji="0" lang="en-US" sz="2000" i="0">
                <a:solidFill>
                  <a:srgbClr val="00FFFF"/>
                </a:solidFill>
                <a:latin typeface="Times" pitchFamily="-108" charset="0"/>
              </a:rPr>
              <a:t> </a:t>
            </a:r>
            <a:endParaRPr kumimoji="0" lang="en-US" sz="2000" i="0">
              <a:solidFill>
                <a:schemeClr val="hlink"/>
              </a:solidFill>
              <a:latin typeface="Times" pitchFamily="-108" charset="0"/>
            </a:endParaRPr>
          </a:p>
        </p:txBody>
      </p:sp>
      <p:sp>
        <p:nvSpPr>
          <p:cNvPr id="98310" name="Rectangle 11"/>
          <p:cNvSpPr>
            <a:spLocks noChangeArrowheads="1"/>
          </p:cNvSpPr>
          <p:nvPr/>
        </p:nvSpPr>
        <p:spPr bwMode="auto">
          <a:xfrm>
            <a:off x="381000" y="1600200"/>
            <a:ext cx="2514600" cy="457200"/>
          </a:xfrm>
          <a:prstGeom prst="rect">
            <a:avLst/>
          </a:prstGeom>
          <a:noFill/>
          <a:ln w="9525">
            <a:noFill/>
            <a:miter lim="800000"/>
            <a:headEnd/>
            <a:tailEnd/>
          </a:ln>
        </p:spPr>
        <p:txBody>
          <a:bodyPr lIns="91626" tIns="45812" rIns="91626" bIns="45812">
            <a:prstTxWarp prst="textNoShape">
              <a:avLst/>
            </a:prstTxWarp>
          </a:bodyPr>
          <a:lstStyle/>
          <a:p>
            <a:pPr>
              <a:spcBef>
                <a:spcPct val="20000"/>
              </a:spcBef>
              <a:buClr>
                <a:schemeClr val="hlink"/>
              </a:buClr>
              <a:buSzPct val="50000"/>
              <a:buFont typeface="Monotype Sorts" pitchFamily="-108" charset="2"/>
              <a:buNone/>
            </a:pPr>
            <a:r>
              <a:rPr lang="fr-FR" i="0">
                <a:latin typeface="Arial" pitchFamily="-108" charset="0"/>
              </a:rPr>
              <a:t>Telescope Array</a:t>
            </a:r>
          </a:p>
          <a:p>
            <a:pPr>
              <a:spcBef>
                <a:spcPct val="20000"/>
              </a:spcBef>
              <a:buClr>
                <a:schemeClr val="hlink"/>
              </a:buClr>
              <a:buSzPct val="50000"/>
              <a:buFont typeface="Monotype Sorts" pitchFamily="-108" charset="2"/>
              <a:buNone/>
            </a:pPr>
            <a:r>
              <a:rPr lang="fr-FR" i="0">
                <a:solidFill>
                  <a:srgbClr val="FFFF00"/>
                </a:solidFill>
                <a:latin typeface="Arial" pitchFamily="-108" charset="0"/>
              </a:rPr>
              <a:t>Utah, USA</a:t>
            </a:r>
            <a:endParaRPr lang="fr-FR" i="0">
              <a:latin typeface="Arial" pitchFamily="-108" charset="0"/>
            </a:endParaRPr>
          </a:p>
        </p:txBody>
      </p:sp>
      <p:grpSp>
        <p:nvGrpSpPr>
          <p:cNvPr id="3" name="Group 12"/>
          <p:cNvGrpSpPr>
            <a:grpSpLocks/>
          </p:cNvGrpSpPr>
          <p:nvPr/>
        </p:nvGrpSpPr>
        <p:grpSpPr bwMode="auto">
          <a:xfrm rot="8637892">
            <a:off x="2855498" y="1881692"/>
            <a:ext cx="723900" cy="876300"/>
            <a:chOff x="576" y="576"/>
            <a:chExt cx="672" cy="816"/>
          </a:xfrm>
        </p:grpSpPr>
        <p:sp>
          <p:nvSpPr>
            <p:cNvPr id="98320" name="Oval 13"/>
            <p:cNvSpPr>
              <a:spLocks noChangeArrowheads="1"/>
            </p:cNvSpPr>
            <p:nvPr/>
          </p:nvSpPr>
          <p:spPr bwMode="auto">
            <a:xfrm>
              <a:off x="576" y="576"/>
              <a:ext cx="96" cy="96"/>
            </a:xfrm>
            <a:prstGeom prst="ellipse">
              <a:avLst/>
            </a:prstGeom>
            <a:solidFill>
              <a:srgbClr val="00FFFF"/>
            </a:solidFill>
            <a:ln w="28575">
              <a:solidFill>
                <a:srgbClr val="00FFFF"/>
              </a:solidFill>
              <a:round/>
              <a:headEnd/>
              <a:tailEnd/>
            </a:ln>
          </p:spPr>
          <p:txBody>
            <a:bodyPr wrap="none" anchor="ctr">
              <a:prstTxWarp prst="textNoShape">
                <a:avLst/>
              </a:prstTxWarp>
            </a:bodyPr>
            <a:lstStyle/>
            <a:p>
              <a:endParaRPr lang="en-US"/>
            </a:p>
          </p:txBody>
        </p:sp>
        <p:sp>
          <p:nvSpPr>
            <p:cNvPr id="98321" name="Line 14"/>
            <p:cNvSpPr>
              <a:spLocks noChangeShapeType="1"/>
            </p:cNvSpPr>
            <p:nvPr/>
          </p:nvSpPr>
          <p:spPr bwMode="auto">
            <a:xfrm>
              <a:off x="672" y="672"/>
              <a:ext cx="576" cy="720"/>
            </a:xfrm>
            <a:prstGeom prst="line">
              <a:avLst/>
            </a:prstGeom>
            <a:noFill/>
            <a:ln w="19050">
              <a:solidFill>
                <a:srgbClr val="00FFFF"/>
              </a:solidFill>
              <a:round/>
              <a:headEnd type="triangle" w="med" len="med"/>
              <a:tailEnd/>
            </a:ln>
          </p:spPr>
          <p:txBody>
            <a:bodyPr wrap="none" anchor="ctr">
              <a:prstTxWarp prst="textNoShape">
                <a:avLst/>
              </a:prstTxWarp>
            </a:bodyPr>
            <a:lstStyle/>
            <a:p>
              <a:endParaRPr lang="en-US"/>
            </a:p>
          </p:txBody>
        </p:sp>
        <p:sp>
          <p:nvSpPr>
            <p:cNvPr id="98322" name="Line 15"/>
            <p:cNvSpPr>
              <a:spLocks noChangeShapeType="1"/>
            </p:cNvSpPr>
            <p:nvPr/>
          </p:nvSpPr>
          <p:spPr bwMode="auto">
            <a:xfrm>
              <a:off x="672" y="672"/>
              <a:ext cx="269" cy="336"/>
            </a:xfrm>
            <a:prstGeom prst="line">
              <a:avLst/>
            </a:prstGeom>
            <a:noFill/>
            <a:ln w="19050">
              <a:solidFill>
                <a:srgbClr val="00FFFF"/>
              </a:solidFill>
              <a:round/>
              <a:headEnd type="triangle" w="med" len="med"/>
              <a:tailEnd/>
            </a:ln>
          </p:spPr>
          <p:txBody>
            <a:bodyPr wrap="none" anchor="ctr">
              <a:prstTxWarp prst="textNoShape">
                <a:avLst/>
              </a:prstTxWarp>
            </a:bodyPr>
            <a:lstStyle/>
            <a:p>
              <a:endParaRPr lang="en-US"/>
            </a:p>
          </p:txBody>
        </p:sp>
      </p:grpSp>
      <p:sp>
        <p:nvSpPr>
          <p:cNvPr id="98312" name="Rectangle 16"/>
          <p:cNvSpPr>
            <a:spLocks noChangeArrowheads="1"/>
          </p:cNvSpPr>
          <p:nvPr/>
        </p:nvSpPr>
        <p:spPr bwMode="auto">
          <a:xfrm>
            <a:off x="228600" y="2514609"/>
            <a:ext cx="2667000" cy="712866"/>
          </a:xfrm>
          <a:prstGeom prst="rect">
            <a:avLst/>
          </a:prstGeom>
          <a:noFill/>
          <a:ln w="9525">
            <a:noFill/>
            <a:miter lim="800000"/>
            <a:headEnd/>
            <a:tailEnd/>
          </a:ln>
        </p:spPr>
        <p:txBody>
          <a:bodyPr wrap="square" lIns="90993" tIns="45499" rIns="90993" bIns="45499">
            <a:prstTxWarp prst="textNoShape">
              <a:avLst/>
            </a:prstTxWarp>
            <a:spAutoFit/>
          </a:bodyPr>
          <a:lstStyle/>
          <a:p>
            <a:pPr eaLnBrk="1" hangingPunct="1">
              <a:lnSpc>
                <a:spcPct val="90000"/>
              </a:lnSpc>
              <a:spcBef>
                <a:spcPct val="20000"/>
              </a:spcBef>
            </a:pPr>
            <a:r>
              <a:rPr kumimoji="0" lang="en-US" sz="2000" i="0" dirty="0">
                <a:solidFill>
                  <a:srgbClr val="00FFFF"/>
                </a:solidFill>
                <a:latin typeface="Times" pitchFamily="-108" charset="0"/>
              </a:rPr>
              <a:t>700 km</a:t>
            </a:r>
            <a:r>
              <a:rPr kumimoji="0" lang="en-US" sz="2000" i="0" baseline="30000" dirty="0">
                <a:solidFill>
                  <a:srgbClr val="00FFFF"/>
                </a:solidFill>
                <a:latin typeface="Times" pitchFamily="-108" charset="0"/>
              </a:rPr>
              <a:t>2</a:t>
            </a:r>
            <a:r>
              <a:rPr kumimoji="0" lang="en-US" sz="2000" i="0" dirty="0">
                <a:solidFill>
                  <a:srgbClr val="00FFFF"/>
                </a:solidFill>
                <a:latin typeface="Times" pitchFamily="-108" charset="0"/>
              </a:rPr>
              <a:t> array</a:t>
            </a:r>
          </a:p>
          <a:p>
            <a:pPr eaLnBrk="1" hangingPunct="1">
              <a:lnSpc>
                <a:spcPct val="90000"/>
              </a:lnSpc>
              <a:spcBef>
                <a:spcPct val="20000"/>
              </a:spcBef>
            </a:pPr>
            <a:r>
              <a:rPr kumimoji="0" lang="en-US" sz="2000" i="0" dirty="0">
                <a:solidFill>
                  <a:srgbClr val="00FFFF"/>
                </a:solidFill>
                <a:latin typeface="Times" pitchFamily="-108" charset="0"/>
              </a:rPr>
              <a:t>3 fluorescence sites</a:t>
            </a:r>
            <a:endParaRPr kumimoji="0" lang="en-US" sz="2000" i="0" dirty="0">
              <a:solidFill>
                <a:schemeClr val="hlink"/>
              </a:solidFill>
              <a:latin typeface="Times" pitchFamily="-108" charset="0"/>
            </a:endParaRPr>
          </a:p>
        </p:txBody>
      </p:sp>
      <p:grpSp>
        <p:nvGrpSpPr>
          <p:cNvPr id="4" name="Group 23"/>
          <p:cNvGrpSpPr>
            <a:grpSpLocks/>
          </p:cNvGrpSpPr>
          <p:nvPr/>
        </p:nvGrpSpPr>
        <p:grpSpPr bwMode="auto">
          <a:xfrm rot="8637892" flipH="1" flipV="1">
            <a:off x="5280025" y="4564065"/>
            <a:ext cx="661988" cy="1243012"/>
            <a:chOff x="576" y="576"/>
            <a:chExt cx="672" cy="816"/>
          </a:xfrm>
        </p:grpSpPr>
        <p:sp>
          <p:nvSpPr>
            <p:cNvPr id="98317" name="Oval 24"/>
            <p:cNvSpPr>
              <a:spLocks noChangeArrowheads="1"/>
            </p:cNvSpPr>
            <p:nvPr/>
          </p:nvSpPr>
          <p:spPr bwMode="auto">
            <a:xfrm>
              <a:off x="576" y="576"/>
              <a:ext cx="96" cy="96"/>
            </a:xfrm>
            <a:prstGeom prst="ellipse">
              <a:avLst/>
            </a:prstGeom>
            <a:solidFill>
              <a:srgbClr val="00FFFF"/>
            </a:solidFill>
            <a:ln w="28575">
              <a:solidFill>
                <a:srgbClr val="00FFFF"/>
              </a:solidFill>
              <a:round/>
              <a:headEnd/>
              <a:tailEnd/>
            </a:ln>
          </p:spPr>
          <p:txBody>
            <a:bodyPr wrap="none" anchor="ctr">
              <a:prstTxWarp prst="textNoShape">
                <a:avLst/>
              </a:prstTxWarp>
            </a:bodyPr>
            <a:lstStyle/>
            <a:p>
              <a:endParaRPr lang="en-US"/>
            </a:p>
          </p:txBody>
        </p:sp>
        <p:sp>
          <p:nvSpPr>
            <p:cNvPr id="98318" name="Line 25"/>
            <p:cNvSpPr>
              <a:spLocks noChangeShapeType="1"/>
            </p:cNvSpPr>
            <p:nvPr/>
          </p:nvSpPr>
          <p:spPr bwMode="auto">
            <a:xfrm>
              <a:off x="672" y="672"/>
              <a:ext cx="576" cy="720"/>
            </a:xfrm>
            <a:prstGeom prst="line">
              <a:avLst/>
            </a:prstGeom>
            <a:noFill/>
            <a:ln w="19050">
              <a:solidFill>
                <a:srgbClr val="00FFFF"/>
              </a:solidFill>
              <a:round/>
              <a:headEnd type="triangle" w="med" len="med"/>
              <a:tailEnd/>
            </a:ln>
          </p:spPr>
          <p:txBody>
            <a:bodyPr wrap="none" anchor="ctr">
              <a:prstTxWarp prst="textNoShape">
                <a:avLst/>
              </a:prstTxWarp>
            </a:bodyPr>
            <a:lstStyle/>
            <a:p>
              <a:endParaRPr lang="en-US"/>
            </a:p>
          </p:txBody>
        </p:sp>
        <p:sp>
          <p:nvSpPr>
            <p:cNvPr id="98319" name="Line 26"/>
            <p:cNvSpPr>
              <a:spLocks noChangeShapeType="1"/>
            </p:cNvSpPr>
            <p:nvPr/>
          </p:nvSpPr>
          <p:spPr bwMode="auto">
            <a:xfrm>
              <a:off x="672" y="672"/>
              <a:ext cx="269" cy="336"/>
            </a:xfrm>
            <a:prstGeom prst="line">
              <a:avLst/>
            </a:prstGeom>
            <a:noFill/>
            <a:ln w="19050">
              <a:solidFill>
                <a:srgbClr val="00FFFF"/>
              </a:solidFill>
              <a:round/>
              <a:headEnd type="triangle" w="med" len="med"/>
              <a:tailEnd/>
            </a:ln>
          </p:spPr>
          <p:txBody>
            <a:bodyPr wrap="none" anchor="ctr">
              <a:prstTxWarp prst="textNoShape">
                <a:avLst/>
              </a:prstTxWarp>
            </a:bodyPr>
            <a:lstStyle/>
            <a:p>
              <a:endParaRPr lang="en-US"/>
            </a:p>
          </p:txBody>
        </p:sp>
      </p:gr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1454727" y="0"/>
            <a:ext cx="6629400" cy="914400"/>
          </a:xfrm>
        </p:spPr>
        <p:txBody>
          <a:bodyPr/>
          <a:lstStyle/>
          <a:p>
            <a:r>
              <a:rPr lang="en-US">
                <a:ea typeface="ＭＳ Ｐゴシック" pitchFamily="-108" charset="-128"/>
                <a:cs typeface="ＭＳ Ｐゴシック" pitchFamily="-108" charset="-128"/>
              </a:rPr>
              <a:t>The Pierre Auger Observatory</a:t>
            </a:r>
          </a:p>
        </p:txBody>
      </p:sp>
      <p:pic>
        <p:nvPicPr>
          <p:cNvPr id="132101" name="Picture 5"/>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219200" y="685800"/>
            <a:ext cx="8229600" cy="6324600"/>
          </a:xfrm>
          <a:prstGeom prst="rect">
            <a:avLst/>
          </a:prstGeom>
          <a:noFill/>
          <a:ln w="9525">
            <a:noFill/>
            <a:miter lim="800000"/>
            <a:headEnd/>
            <a:tailEnd/>
          </a:ln>
        </p:spPr>
      </p:pic>
      <p:sp>
        <p:nvSpPr>
          <p:cNvPr id="7" name="Text Box 17"/>
          <p:cNvSpPr txBox="1">
            <a:spLocks noChangeArrowheads="1"/>
          </p:cNvSpPr>
          <p:nvPr/>
        </p:nvSpPr>
        <p:spPr bwMode="auto">
          <a:xfrm>
            <a:off x="0" y="685805"/>
            <a:ext cx="2031325" cy="7041780"/>
          </a:xfrm>
          <a:prstGeom prst="rect">
            <a:avLst/>
          </a:prstGeom>
          <a:noFill/>
          <a:ln w="9525">
            <a:noFill/>
            <a:miter lim="800000"/>
            <a:headEnd/>
            <a:tailEnd/>
          </a:ln>
        </p:spPr>
        <p:txBody>
          <a:bodyPr wrap="square" lIns="90993" tIns="45499" rIns="90993" bIns="45499">
            <a:prstTxWarp prst="textNoShape">
              <a:avLst/>
            </a:prstTxWarp>
            <a:spAutoFit/>
          </a:bodyPr>
          <a:lstStyle/>
          <a:p>
            <a:pPr>
              <a:spcBef>
                <a:spcPct val="20000"/>
              </a:spcBef>
            </a:pPr>
            <a:r>
              <a:rPr kumimoji="0" lang="en-US" sz="1800" b="1" i="0">
                <a:latin typeface="Chalkboard" pitchFamily="-108" charset="0"/>
                <a:ea typeface="ＭＳ Ｐゴシック" pitchFamily="-108" charset="-128"/>
                <a:cs typeface="ＭＳ Ｐゴシック" pitchFamily="-108" charset="-128"/>
              </a:rPr>
              <a:t>Argentina</a:t>
            </a:r>
          </a:p>
          <a:p>
            <a:pPr>
              <a:spcBef>
                <a:spcPct val="20000"/>
              </a:spcBef>
            </a:pPr>
            <a:r>
              <a:rPr kumimoji="0" lang="en-US" sz="1800" b="1" i="0">
                <a:latin typeface="Chalkboard" pitchFamily="-108" charset="0"/>
                <a:ea typeface="ＭＳ Ｐゴシック" pitchFamily="-108" charset="-128"/>
                <a:cs typeface="ＭＳ Ｐゴシック" pitchFamily="-108" charset="-128"/>
              </a:rPr>
              <a:t>Australia</a:t>
            </a:r>
          </a:p>
          <a:p>
            <a:pPr>
              <a:spcBef>
                <a:spcPct val="20000"/>
              </a:spcBef>
            </a:pPr>
            <a:r>
              <a:rPr kumimoji="0" lang="en-US" sz="1800" b="1" i="0">
                <a:latin typeface="Chalkboard" pitchFamily="-108" charset="0"/>
                <a:ea typeface="ＭＳ Ｐゴシック" pitchFamily="-108" charset="-128"/>
                <a:cs typeface="ＭＳ Ｐゴシック" pitchFamily="-108" charset="-128"/>
              </a:rPr>
              <a:t>Brasil</a:t>
            </a:r>
          </a:p>
          <a:p>
            <a:pPr>
              <a:spcBef>
                <a:spcPct val="20000"/>
              </a:spcBef>
            </a:pPr>
            <a:r>
              <a:rPr kumimoji="0" lang="en-US" sz="1800" b="1" i="0">
                <a:latin typeface="Chalkboard" pitchFamily="-108" charset="0"/>
                <a:ea typeface="ＭＳ Ｐゴシック" pitchFamily="-108" charset="-128"/>
                <a:cs typeface="ＭＳ Ｐゴシック" pitchFamily="-108" charset="-128"/>
              </a:rPr>
              <a:t>Bolivia*</a:t>
            </a:r>
          </a:p>
          <a:p>
            <a:pPr>
              <a:spcBef>
                <a:spcPct val="20000"/>
              </a:spcBef>
            </a:pPr>
            <a:r>
              <a:rPr kumimoji="0" lang="en-US" sz="1800" b="1" i="0">
                <a:latin typeface="Chalkboard" pitchFamily="-108" charset="0"/>
                <a:ea typeface="ＭＳ Ｐゴシック" pitchFamily="-108" charset="-128"/>
                <a:cs typeface="ＭＳ Ｐゴシック" pitchFamily="-108" charset="-128"/>
              </a:rPr>
              <a:t>Croatia</a:t>
            </a:r>
          </a:p>
          <a:p>
            <a:pPr>
              <a:spcBef>
                <a:spcPct val="20000"/>
              </a:spcBef>
            </a:pPr>
            <a:r>
              <a:rPr kumimoji="0" lang="en-US" sz="1800" b="1" i="0">
                <a:latin typeface="Chalkboard" pitchFamily="-108" charset="0"/>
                <a:ea typeface="ＭＳ Ｐゴシック" pitchFamily="-108" charset="-128"/>
                <a:cs typeface="ＭＳ Ｐゴシック" pitchFamily="-108" charset="-128"/>
              </a:rPr>
              <a:t>Czech Rep.</a:t>
            </a:r>
          </a:p>
          <a:p>
            <a:pPr eaLnBrk="1" hangingPunct="1">
              <a:lnSpc>
                <a:spcPct val="90000"/>
              </a:lnSpc>
              <a:spcBef>
                <a:spcPct val="20000"/>
              </a:spcBef>
            </a:pPr>
            <a:r>
              <a:rPr kumimoji="0" lang="en-US" sz="1800" b="1" i="0">
                <a:latin typeface="Chalkboard" pitchFamily="-108" charset="0"/>
                <a:ea typeface="ＭＳ Ｐゴシック" pitchFamily="-108" charset="-128"/>
                <a:cs typeface="ＭＳ Ｐゴシック" pitchFamily="-108" charset="-128"/>
              </a:rPr>
              <a:t>France 	 	 </a:t>
            </a:r>
          </a:p>
          <a:p>
            <a:pPr eaLnBrk="1" hangingPunct="1">
              <a:lnSpc>
                <a:spcPct val="90000"/>
              </a:lnSpc>
              <a:spcBef>
                <a:spcPct val="20000"/>
              </a:spcBef>
            </a:pPr>
            <a:r>
              <a:rPr kumimoji="0" lang="en-US" sz="1800" b="1" i="0">
                <a:latin typeface="Chalkboard" pitchFamily="-108" charset="0"/>
                <a:ea typeface="ＭＳ Ｐゴシック" pitchFamily="-108" charset="-128"/>
                <a:cs typeface="ＭＳ Ｐゴシック" pitchFamily="-108" charset="-128"/>
              </a:rPr>
              <a:t>Germany </a:t>
            </a:r>
          </a:p>
          <a:p>
            <a:pPr eaLnBrk="1" hangingPunct="1">
              <a:lnSpc>
                <a:spcPct val="90000"/>
              </a:lnSpc>
              <a:spcBef>
                <a:spcPct val="20000"/>
              </a:spcBef>
            </a:pPr>
            <a:r>
              <a:rPr kumimoji="0" lang="en-US" sz="1800" b="1" i="0">
                <a:latin typeface="Chalkboard" pitchFamily="-108" charset="0"/>
                <a:ea typeface="ＭＳ Ｐゴシック" pitchFamily="-108" charset="-128"/>
                <a:cs typeface="ＭＳ Ｐゴシック" pitchFamily="-108" charset="-128"/>
              </a:rPr>
              <a:t>Italy</a:t>
            </a:r>
          </a:p>
          <a:p>
            <a:pPr>
              <a:spcBef>
                <a:spcPct val="20000"/>
              </a:spcBef>
            </a:pPr>
            <a:r>
              <a:rPr kumimoji="0" lang="en-US" sz="1800" b="1" i="0">
                <a:latin typeface="Chalkboard" pitchFamily="-108" charset="0"/>
                <a:ea typeface="ＭＳ Ｐゴシック" pitchFamily="-108" charset="-128"/>
                <a:cs typeface="ＭＳ Ｐゴシック" pitchFamily="-108" charset="-128"/>
              </a:rPr>
              <a:t>Mexico</a:t>
            </a:r>
          </a:p>
          <a:p>
            <a:pPr eaLnBrk="1" hangingPunct="1">
              <a:lnSpc>
                <a:spcPct val="90000"/>
              </a:lnSpc>
              <a:spcBef>
                <a:spcPct val="20000"/>
              </a:spcBef>
            </a:pPr>
            <a:r>
              <a:rPr kumimoji="0" lang="en-US" sz="1800" b="1" i="0">
                <a:latin typeface="Chalkboard" pitchFamily="-108" charset="0"/>
                <a:ea typeface="ＭＳ Ｐゴシック" pitchFamily="-108" charset="-128"/>
                <a:cs typeface="ＭＳ Ｐゴシック" pitchFamily="-108" charset="-128"/>
              </a:rPr>
              <a:t>Netherlands</a:t>
            </a:r>
          </a:p>
          <a:p>
            <a:pPr marL="341219" indent="-341219">
              <a:lnSpc>
                <a:spcPct val="90000"/>
              </a:lnSpc>
              <a:spcBef>
                <a:spcPct val="20000"/>
              </a:spcBef>
              <a:buClr>
                <a:schemeClr val="hlink"/>
              </a:buClr>
              <a:buSzPct val="50000"/>
            </a:pPr>
            <a:r>
              <a:rPr kumimoji="0" lang="en-US" sz="1800" b="1" i="0">
                <a:latin typeface="Chalkboard" pitchFamily="-108" charset="0"/>
                <a:ea typeface="ＭＳ Ｐゴシック" pitchFamily="-108" charset="-128"/>
                <a:cs typeface="ＭＳ Ｐゴシック" pitchFamily="-108" charset="-128"/>
              </a:rPr>
              <a:t>Poland</a:t>
            </a:r>
          </a:p>
          <a:p>
            <a:pPr marL="341219" indent="-341219">
              <a:lnSpc>
                <a:spcPct val="90000"/>
              </a:lnSpc>
              <a:spcBef>
                <a:spcPct val="20000"/>
              </a:spcBef>
              <a:buClr>
                <a:schemeClr val="hlink"/>
              </a:buClr>
              <a:buSzPct val="50000"/>
            </a:pPr>
            <a:r>
              <a:rPr kumimoji="0" lang="en-US" sz="1800" b="1" i="0">
                <a:latin typeface="Chalkboard" pitchFamily="-108" charset="0"/>
              </a:rPr>
              <a:t>Portugal	</a:t>
            </a:r>
          </a:p>
          <a:p>
            <a:pPr marL="341219" indent="-341219">
              <a:lnSpc>
                <a:spcPct val="90000"/>
              </a:lnSpc>
              <a:spcBef>
                <a:spcPct val="20000"/>
              </a:spcBef>
              <a:buClr>
                <a:schemeClr val="hlink"/>
              </a:buClr>
              <a:buSzPct val="50000"/>
            </a:pPr>
            <a:r>
              <a:rPr kumimoji="0" lang="en-US" sz="1800" b="1" i="0">
                <a:latin typeface="Chalkboard" pitchFamily="-108" charset="0"/>
              </a:rPr>
              <a:t>Romania*</a:t>
            </a:r>
          </a:p>
          <a:p>
            <a:pPr marL="341219" indent="-341219">
              <a:lnSpc>
                <a:spcPct val="90000"/>
              </a:lnSpc>
              <a:spcBef>
                <a:spcPct val="20000"/>
              </a:spcBef>
              <a:buClr>
                <a:schemeClr val="hlink"/>
              </a:buClr>
              <a:buSzPct val="50000"/>
            </a:pPr>
            <a:r>
              <a:rPr kumimoji="0" lang="en-US" sz="1800" b="1" i="0">
                <a:latin typeface="Chalkboard" pitchFamily="-108" charset="0"/>
              </a:rPr>
              <a:t>Slovenia                      </a:t>
            </a:r>
          </a:p>
          <a:p>
            <a:pPr marL="341219" indent="-341219">
              <a:lnSpc>
                <a:spcPct val="90000"/>
              </a:lnSpc>
              <a:spcBef>
                <a:spcPct val="20000"/>
              </a:spcBef>
              <a:buClr>
                <a:schemeClr val="hlink"/>
              </a:buClr>
              <a:buSzPct val="50000"/>
            </a:pPr>
            <a:r>
              <a:rPr kumimoji="0" lang="en-US" sz="1800" b="1" i="0">
                <a:latin typeface="Chalkboard" pitchFamily="-108" charset="0"/>
              </a:rPr>
              <a:t>Spain </a:t>
            </a:r>
          </a:p>
          <a:p>
            <a:pPr marL="341219" indent="-341219">
              <a:lnSpc>
                <a:spcPct val="90000"/>
              </a:lnSpc>
              <a:spcBef>
                <a:spcPct val="20000"/>
              </a:spcBef>
              <a:buClr>
                <a:schemeClr val="hlink"/>
              </a:buClr>
              <a:buSzPct val="50000"/>
            </a:pPr>
            <a:r>
              <a:rPr kumimoji="0" lang="en-US" sz="1800" b="1" i="0">
                <a:latin typeface="Chalkboard" pitchFamily="-108" charset="0"/>
              </a:rPr>
              <a:t>UK	</a:t>
            </a:r>
          </a:p>
          <a:p>
            <a:pPr marL="341219" indent="-341219">
              <a:lnSpc>
                <a:spcPct val="90000"/>
              </a:lnSpc>
              <a:spcBef>
                <a:spcPct val="20000"/>
              </a:spcBef>
              <a:buClr>
                <a:schemeClr val="hlink"/>
              </a:buClr>
              <a:buSzPct val="50000"/>
            </a:pPr>
            <a:r>
              <a:rPr kumimoji="0" lang="en-US" sz="1800" b="1" i="0">
                <a:latin typeface="Chalkboard" pitchFamily="-108" charset="0"/>
              </a:rPr>
              <a:t>USA</a:t>
            </a:r>
          </a:p>
          <a:p>
            <a:pPr marL="341219" indent="-341219">
              <a:lnSpc>
                <a:spcPct val="90000"/>
              </a:lnSpc>
              <a:spcBef>
                <a:spcPct val="20000"/>
              </a:spcBef>
              <a:buClr>
                <a:schemeClr val="hlink"/>
              </a:buClr>
              <a:buSzPct val="50000"/>
            </a:pPr>
            <a:r>
              <a:rPr kumimoji="0" lang="en-US" sz="1800" b="1" i="0">
                <a:latin typeface="Chalkboard" pitchFamily="-108" charset="0"/>
              </a:rPr>
              <a:t>Vietnam*</a:t>
            </a:r>
          </a:p>
          <a:p>
            <a:pPr marL="341219" indent="-341219">
              <a:lnSpc>
                <a:spcPct val="90000"/>
              </a:lnSpc>
              <a:spcBef>
                <a:spcPct val="20000"/>
              </a:spcBef>
              <a:buClr>
                <a:schemeClr val="hlink"/>
              </a:buClr>
              <a:buSzPct val="50000"/>
            </a:pPr>
            <a:r>
              <a:rPr kumimoji="0" lang="en-US" sz="1400" i="0">
                <a:latin typeface="Chalkboard" pitchFamily="-108" charset="0"/>
                <a:ea typeface="ＭＳ Ｐゴシック" pitchFamily="-108" charset="-128"/>
                <a:cs typeface="ＭＳ Ｐゴシック" pitchFamily="-108" charset="-128"/>
              </a:rPr>
              <a:t>*</a:t>
            </a:r>
            <a:r>
              <a:rPr kumimoji="0" lang="en-US" sz="1400">
                <a:latin typeface="Chalkboard" pitchFamily="-108" charset="0"/>
                <a:ea typeface="ＭＳ Ｐゴシック" pitchFamily="-108" charset="-128"/>
                <a:cs typeface="ＭＳ Ｐゴシック" pitchFamily="-108" charset="-128"/>
              </a:rPr>
              <a:t>Associate Countries</a:t>
            </a:r>
          </a:p>
          <a:p>
            <a:pPr eaLnBrk="1" hangingPunct="1">
              <a:lnSpc>
                <a:spcPct val="90000"/>
              </a:lnSpc>
              <a:spcBef>
                <a:spcPct val="20000"/>
              </a:spcBef>
            </a:pPr>
            <a:endParaRPr kumimoji="0" lang="en-US" sz="1800" b="1" i="0">
              <a:latin typeface="Chalkboard" pitchFamily="-108" charset="0"/>
              <a:ea typeface="ＭＳ Ｐゴシック" pitchFamily="-108" charset="-128"/>
              <a:cs typeface="ＭＳ Ｐゴシック" pitchFamily="-108" charset="-128"/>
            </a:endParaRPr>
          </a:p>
          <a:p>
            <a:pPr eaLnBrk="1" hangingPunct="1">
              <a:spcBef>
                <a:spcPct val="20000"/>
              </a:spcBef>
            </a:pPr>
            <a:endParaRPr kumimoji="0" lang="en-US" sz="1200" b="1">
              <a:latin typeface="Chalkboard" pitchFamily="-108" charset="0"/>
              <a:ea typeface="ＭＳ Ｐゴシック" pitchFamily="-108" charset="-128"/>
              <a:cs typeface="ＭＳ Ｐゴシック" pitchFamily="-108" charset="-128"/>
            </a:endParaRPr>
          </a:p>
          <a:p>
            <a:pPr eaLnBrk="1" hangingPunct="1">
              <a:spcBef>
                <a:spcPct val="20000"/>
              </a:spcBef>
            </a:pPr>
            <a:endParaRPr kumimoji="0" lang="en-US" sz="1200" b="1">
              <a:latin typeface="Chalkboard" pitchFamily="-108" charset="0"/>
              <a:ea typeface="ＭＳ Ｐゴシック" pitchFamily="-108" charset="-128"/>
              <a:cs typeface="ＭＳ Ｐゴシック" pitchFamily="-108" charset="-128"/>
            </a:endParaRPr>
          </a:p>
        </p:txBody>
      </p:sp>
      <p:sp>
        <p:nvSpPr>
          <p:cNvPr id="8" name="Rectangle 20"/>
          <p:cNvSpPr>
            <a:spLocks noChangeArrowheads="1"/>
          </p:cNvSpPr>
          <p:nvPr/>
        </p:nvSpPr>
        <p:spPr bwMode="auto">
          <a:xfrm>
            <a:off x="1600200" y="4267200"/>
            <a:ext cx="2133600" cy="2286000"/>
          </a:xfrm>
          <a:prstGeom prst="rect">
            <a:avLst/>
          </a:prstGeom>
          <a:noFill/>
          <a:ln w="9525">
            <a:noFill/>
            <a:miter lim="800000"/>
            <a:headEnd/>
            <a:tailEnd/>
          </a:ln>
        </p:spPr>
        <p:txBody>
          <a:bodyPr lIns="91626" tIns="45812" rIns="91626" bIns="45812">
            <a:prstTxWarp prst="textNoShape">
              <a:avLst/>
            </a:prstTxWarp>
          </a:bodyPr>
          <a:lstStyle/>
          <a:p>
            <a:pPr marL="341219" indent="-341219">
              <a:lnSpc>
                <a:spcPct val="90000"/>
              </a:lnSpc>
              <a:spcBef>
                <a:spcPct val="20000"/>
              </a:spcBef>
              <a:buClr>
                <a:schemeClr val="hlink"/>
              </a:buClr>
              <a:buSzPct val="50000"/>
            </a:pPr>
            <a:endParaRPr kumimoji="0" lang="en-US" sz="1200">
              <a:latin typeface="Chalkboard" pitchFamily="-108" charset="0"/>
              <a:ea typeface="ＭＳ Ｐゴシック" pitchFamily="-108" charset="-128"/>
              <a:cs typeface="ＭＳ Ｐゴシック" pitchFamily="-108" charset="-128"/>
            </a:endParaRPr>
          </a:p>
        </p:txBody>
      </p:sp>
      <p:sp>
        <p:nvSpPr>
          <p:cNvPr id="9" name="Rectangle 18"/>
          <p:cNvSpPr>
            <a:spLocks noChangeArrowheads="1"/>
          </p:cNvSpPr>
          <p:nvPr/>
        </p:nvSpPr>
        <p:spPr bwMode="auto">
          <a:xfrm>
            <a:off x="2819400" y="5181642"/>
            <a:ext cx="4953000" cy="1717393"/>
          </a:xfrm>
          <a:prstGeom prst="rect">
            <a:avLst/>
          </a:prstGeom>
          <a:noFill/>
          <a:ln w="9525">
            <a:noFill/>
            <a:miter lim="800000"/>
            <a:headEnd/>
            <a:tailEnd/>
          </a:ln>
        </p:spPr>
        <p:txBody>
          <a:bodyPr wrap="square" lIns="90993" tIns="45499" rIns="90993" bIns="45499">
            <a:prstTxWarp prst="textNoShape">
              <a:avLst/>
            </a:prstTxWarp>
            <a:spAutoFit/>
          </a:bodyPr>
          <a:lstStyle/>
          <a:p>
            <a:pPr eaLnBrk="1" hangingPunct="1">
              <a:spcBef>
                <a:spcPct val="20000"/>
              </a:spcBef>
            </a:pPr>
            <a:r>
              <a:rPr kumimoji="0" lang="en-US" b="1" i="0">
                <a:solidFill>
                  <a:srgbClr val="FFFF00"/>
                </a:solidFill>
                <a:latin typeface="Chalkboard" pitchFamily="-108" charset="0"/>
                <a:ea typeface="ＭＳ Ｐゴシック" pitchFamily="-108" charset="-128"/>
                <a:cs typeface="ＭＳ Ｐゴシック" pitchFamily="-108" charset="-128"/>
              </a:rPr>
              <a:t>3,000 km</a:t>
            </a:r>
            <a:r>
              <a:rPr kumimoji="0" lang="en-US" b="1" i="0" baseline="30000">
                <a:solidFill>
                  <a:srgbClr val="FFFF00"/>
                </a:solidFill>
                <a:latin typeface="Chalkboard" pitchFamily="-108" charset="0"/>
                <a:ea typeface="ＭＳ Ｐゴシック" pitchFamily="-108" charset="-128"/>
                <a:cs typeface="ＭＳ Ｐゴシック" pitchFamily="-108" charset="-128"/>
              </a:rPr>
              <a:t>2</a:t>
            </a:r>
            <a:r>
              <a:rPr kumimoji="0" lang="en-US" b="1" i="0">
                <a:solidFill>
                  <a:srgbClr val="FFFF00"/>
                </a:solidFill>
                <a:latin typeface="Chalkboard" pitchFamily="-108" charset="0"/>
                <a:ea typeface="ＭＳ Ｐゴシック" pitchFamily="-108" charset="-128"/>
                <a:cs typeface="ＭＳ Ｐゴシック" pitchFamily="-108" charset="-128"/>
              </a:rPr>
              <a:t> water cherenkov detectors array</a:t>
            </a:r>
          </a:p>
          <a:p>
            <a:pPr eaLnBrk="1" hangingPunct="1">
              <a:spcBef>
                <a:spcPct val="20000"/>
              </a:spcBef>
            </a:pPr>
            <a:r>
              <a:rPr kumimoji="0" lang="en-US" b="1" i="0">
                <a:solidFill>
                  <a:srgbClr val="FFFF00"/>
                </a:solidFill>
                <a:latin typeface="Chalkboard" pitchFamily="-108" charset="0"/>
                <a:ea typeface="ＭＳ Ｐゴシック" pitchFamily="-108" charset="-128"/>
                <a:cs typeface="ＭＳ Ｐゴシック" pitchFamily="-108" charset="-128"/>
              </a:rPr>
              <a:t>4 fluorescence Telescopes</a:t>
            </a:r>
          </a:p>
          <a:p>
            <a:pPr eaLnBrk="1" hangingPunct="1">
              <a:spcBef>
                <a:spcPct val="20000"/>
              </a:spcBef>
            </a:pPr>
            <a:r>
              <a:rPr kumimoji="0" lang="en-US" b="1" i="0">
                <a:solidFill>
                  <a:srgbClr val="FFFF00"/>
                </a:solidFill>
                <a:latin typeface="Chalkboard" pitchFamily="-108" charset="0"/>
                <a:ea typeface="ＭＳ Ｐゴシック" pitchFamily="-108" charset="-128"/>
                <a:cs typeface="ＭＳ Ｐゴシック" pitchFamily="-108" charset="-128"/>
              </a:rPr>
              <a:t>Malargue, Argentina</a:t>
            </a: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AugerTankWithAndes"/>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06499" name="Rectangle 3"/>
          <p:cNvSpPr>
            <a:spLocks noGrp="1" noChangeArrowheads="1"/>
          </p:cNvSpPr>
          <p:nvPr>
            <p:ph type="title"/>
          </p:nvPr>
        </p:nvSpPr>
        <p:spPr>
          <a:xfrm>
            <a:off x="609600" y="152400"/>
            <a:ext cx="8077200" cy="457200"/>
          </a:xfrm>
        </p:spPr>
        <p:txBody>
          <a:bodyPr/>
          <a:lstStyle/>
          <a:p>
            <a:r>
              <a:rPr lang="fr-FR">
                <a:solidFill>
                  <a:srgbClr val="003399"/>
                </a:solidFill>
                <a:ea typeface="ＭＳ Ｐゴシック" pitchFamily="-108" charset="-128"/>
                <a:cs typeface="ＭＳ Ｐゴシック" pitchFamily="-108" charset="-128"/>
              </a:rPr>
              <a:t>surface detector</a:t>
            </a:r>
            <a:endParaRPr lang="fr-FR">
              <a:ea typeface="ＭＳ Ｐゴシック" pitchFamily="-108" charset="-128"/>
              <a:cs typeface="ＭＳ Ｐゴシック" pitchFamily="-108" charset="-128"/>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a:lum contrast="40000"/>
          </a:blip>
          <a:srcRect l="30957" t="21027" r="30730" b="40662"/>
          <a:stretch>
            <a:fillRect/>
          </a:stretch>
        </p:blipFill>
        <p:spPr bwMode="auto">
          <a:xfrm>
            <a:off x="0" y="0"/>
            <a:ext cx="9144000" cy="6858000"/>
          </a:xfrm>
          <a:prstGeom prst="rect">
            <a:avLst/>
          </a:prstGeom>
          <a:noFill/>
          <a:ln w="9525">
            <a:noFill/>
            <a:miter lim="800000"/>
            <a:headEnd/>
            <a:tailEnd/>
          </a:ln>
        </p:spPr>
      </p:pic>
      <p:sp>
        <p:nvSpPr>
          <p:cNvPr id="108547" name="Rectangle 3"/>
          <p:cNvSpPr>
            <a:spLocks noGrp="1" noChangeArrowheads="1"/>
          </p:cNvSpPr>
          <p:nvPr>
            <p:ph type="title"/>
          </p:nvPr>
        </p:nvSpPr>
        <p:spPr>
          <a:xfrm>
            <a:off x="1447800" y="-152400"/>
            <a:ext cx="7010400" cy="1295400"/>
          </a:xfrm>
        </p:spPr>
        <p:txBody>
          <a:bodyPr/>
          <a:lstStyle/>
          <a:p>
            <a:r>
              <a:rPr lang="de-DE" sz="2800">
                <a:solidFill>
                  <a:srgbClr val="003399"/>
                </a:solidFill>
                <a:ea typeface="ＭＳ Ｐゴシック" pitchFamily="-108" charset="-128"/>
                <a:cs typeface="ＭＳ Ｐゴシック" pitchFamily="-108" charset="-128"/>
              </a:rPr>
              <a:t>array of tanks</a:t>
            </a:r>
            <a:endParaRPr lang="de-DE" sz="2800">
              <a:ea typeface="ＭＳ Ｐゴシック" pitchFamily="-108" charset="-128"/>
              <a:cs typeface="ＭＳ Ｐゴシック" pitchFamily="-108" charset="-128"/>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LosLeonesFromPlane"/>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125955" name="Picture 4" descr="LosLeones"/>
          <p:cNvPicPr>
            <a:picLocks noChangeAspect="1" noChangeArrowheads="1"/>
          </p:cNvPicPr>
          <p:nvPr/>
        </p:nvPicPr>
        <p:blipFill>
          <a:blip r:embed="rId4"/>
          <a:srcRect/>
          <a:stretch>
            <a:fillRect/>
          </a:stretch>
        </p:blipFill>
        <p:spPr bwMode="auto">
          <a:xfrm>
            <a:off x="3162300" y="4800600"/>
            <a:ext cx="2819400" cy="1879600"/>
          </a:xfrm>
          <a:prstGeom prst="rect">
            <a:avLst/>
          </a:prstGeom>
          <a:noFill/>
          <a:ln w="9525">
            <a:noFill/>
            <a:miter lim="800000"/>
            <a:headEnd/>
            <a:tailEnd/>
          </a:ln>
        </p:spPr>
      </p:pic>
      <p:pic>
        <p:nvPicPr>
          <p:cNvPr id="125956" name="Picture 5" descr="Coihueco"/>
          <p:cNvPicPr>
            <a:picLocks noChangeAspect="1" noChangeArrowheads="1"/>
          </p:cNvPicPr>
          <p:nvPr/>
        </p:nvPicPr>
        <p:blipFill>
          <a:blip r:embed="rId5"/>
          <a:srcRect/>
          <a:stretch>
            <a:fillRect/>
          </a:stretch>
        </p:blipFill>
        <p:spPr bwMode="auto">
          <a:xfrm>
            <a:off x="152400" y="2743201"/>
            <a:ext cx="2819400" cy="1778000"/>
          </a:xfrm>
          <a:prstGeom prst="rect">
            <a:avLst/>
          </a:prstGeom>
          <a:noFill/>
          <a:ln w="9525">
            <a:noFill/>
            <a:miter lim="800000"/>
            <a:headEnd/>
            <a:tailEnd/>
          </a:ln>
        </p:spPr>
      </p:pic>
      <p:pic>
        <p:nvPicPr>
          <p:cNvPr id="125957" name="Picture 6" descr="LosMorados"/>
          <p:cNvPicPr>
            <a:picLocks noChangeAspect="1" noChangeArrowheads="1"/>
          </p:cNvPicPr>
          <p:nvPr/>
        </p:nvPicPr>
        <p:blipFill>
          <a:blip r:embed="rId6"/>
          <a:srcRect/>
          <a:stretch>
            <a:fillRect/>
          </a:stretch>
        </p:blipFill>
        <p:spPr bwMode="auto">
          <a:xfrm>
            <a:off x="6400800" y="2590800"/>
            <a:ext cx="2590800" cy="1993900"/>
          </a:xfrm>
          <a:prstGeom prst="rect">
            <a:avLst/>
          </a:prstGeom>
          <a:noFill/>
          <a:ln w="9525">
            <a:noFill/>
            <a:miter lim="800000"/>
            <a:headEnd/>
            <a:tailEnd/>
          </a:ln>
        </p:spPr>
      </p:pic>
      <p:pic>
        <p:nvPicPr>
          <p:cNvPr id="125958" name="Picture 7" descr="LomaAmarilla"/>
          <p:cNvPicPr>
            <a:picLocks noChangeAspect="1" noChangeArrowheads="1"/>
          </p:cNvPicPr>
          <p:nvPr/>
        </p:nvPicPr>
        <p:blipFill>
          <a:blip r:embed="rId7"/>
          <a:srcRect/>
          <a:stretch>
            <a:fillRect/>
          </a:stretch>
        </p:blipFill>
        <p:spPr bwMode="auto">
          <a:xfrm>
            <a:off x="3124200" y="609600"/>
            <a:ext cx="2895600" cy="2171700"/>
          </a:xfrm>
          <a:prstGeom prst="rect">
            <a:avLst/>
          </a:prstGeom>
          <a:noFill/>
          <a:ln w="9525">
            <a:noFill/>
            <a:miter lim="800000"/>
            <a:headEnd/>
            <a:tailEnd/>
          </a:ln>
        </p:spPr>
      </p:pic>
      <p:sp>
        <p:nvSpPr>
          <p:cNvPr id="125959" name="Rectangle 8"/>
          <p:cNvSpPr>
            <a:spLocks noGrp="1" noChangeArrowheads="1"/>
          </p:cNvSpPr>
          <p:nvPr>
            <p:ph type="title"/>
          </p:nvPr>
        </p:nvSpPr>
        <p:spPr>
          <a:xfrm>
            <a:off x="0" y="0"/>
            <a:ext cx="9144000" cy="685800"/>
          </a:xfrm>
        </p:spPr>
        <p:txBody>
          <a:bodyPr/>
          <a:lstStyle/>
          <a:p>
            <a:r>
              <a:rPr lang="de-DE" sz="2800">
                <a:solidFill>
                  <a:schemeClr val="tx1"/>
                </a:solidFill>
                <a:ea typeface="ＭＳ Ｐゴシック" pitchFamily="-108" charset="-128"/>
                <a:cs typeface="ＭＳ Ｐゴシック" pitchFamily="-108" charset="-128"/>
              </a:rPr>
              <a:t>4 times 6 telescopes overlooking the site</a:t>
            </a:r>
            <a:endParaRPr lang="de-DE" sz="2800">
              <a:ea typeface="ＭＳ Ｐゴシック" pitchFamily="-108" charset="-128"/>
              <a:cs typeface="ＭＳ Ｐゴシック" pitchFamily="-108" charset="-128"/>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355621"/>
            <a:ext cx="9144000" cy="613276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806751" y="0"/>
            <a:ext cx="6908800" cy="889000"/>
          </a:xfrm>
        </p:spPr>
        <p:txBody>
          <a:bodyPr/>
          <a:lstStyle/>
          <a:p>
            <a:r>
              <a:rPr lang="en-US"/>
              <a:t>Telescope Array </a:t>
            </a:r>
          </a:p>
        </p:txBody>
      </p:sp>
      <p:grpSp>
        <p:nvGrpSpPr>
          <p:cNvPr id="2" name="Group 3"/>
          <p:cNvGrpSpPr>
            <a:grpSpLocks/>
          </p:cNvGrpSpPr>
          <p:nvPr/>
        </p:nvGrpSpPr>
        <p:grpSpPr bwMode="auto">
          <a:xfrm>
            <a:off x="1115919" y="1143000"/>
            <a:ext cx="7924800" cy="4191000"/>
            <a:chOff x="0" y="0"/>
            <a:chExt cx="9202" cy="4320"/>
          </a:xfrm>
        </p:grpSpPr>
        <p:sp>
          <p:nvSpPr>
            <p:cNvPr id="7173" name="Rectangle 4"/>
            <p:cNvSpPr>
              <a:spLocks noChangeArrowheads="1"/>
            </p:cNvSpPr>
            <p:nvPr/>
          </p:nvSpPr>
          <p:spPr bwMode="auto">
            <a:xfrm>
              <a:off x="0" y="0"/>
              <a:ext cx="9202" cy="4320"/>
            </a:xfrm>
            <a:prstGeom prst="rect">
              <a:avLst/>
            </a:prstGeom>
            <a:noFill/>
            <a:ln w="9525">
              <a:noFill/>
              <a:round/>
              <a:headEnd/>
              <a:tailEnd/>
            </a:ln>
          </p:spPr>
          <p:txBody>
            <a:bodyPr wrap="none" anchor="ctr">
              <a:prstTxWarp prst="textNoShape">
                <a:avLst/>
              </a:prstTxWarp>
            </a:bodyPr>
            <a:lstStyle/>
            <a:p>
              <a:endParaRPr lang="en-US"/>
            </a:p>
          </p:txBody>
        </p:sp>
        <p:pic>
          <p:nvPicPr>
            <p:cNvPr id="7174" name="Picture 5"/>
            <p:cNvPicPr>
              <a:picLocks noChangeAspect="1" noChangeArrowheads="1"/>
            </p:cNvPicPr>
            <p:nvPr/>
          </p:nvPicPr>
          <p:blipFill>
            <a:blip r:embed="rId2"/>
            <a:srcRect/>
            <a:stretch>
              <a:fillRect/>
            </a:stretch>
          </p:blipFill>
          <p:spPr bwMode="auto">
            <a:xfrm>
              <a:off x="5039" y="0"/>
              <a:ext cx="4162" cy="4162"/>
            </a:xfrm>
            <a:prstGeom prst="rect">
              <a:avLst/>
            </a:prstGeom>
            <a:noFill/>
            <a:ln w="9525">
              <a:noFill/>
              <a:round/>
              <a:headEnd/>
              <a:tailEnd/>
            </a:ln>
          </p:spPr>
        </p:pic>
        <p:sp>
          <p:nvSpPr>
            <p:cNvPr id="7175" name="Line 6"/>
            <p:cNvSpPr>
              <a:spLocks noChangeShapeType="1"/>
            </p:cNvSpPr>
            <p:nvPr/>
          </p:nvSpPr>
          <p:spPr bwMode="auto">
            <a:xfrm flipH="1" flipV="1">
              <a:off x="5030" y="0"/>
              <a:ext cx="1512" cy="2678"/>
            </a:xfrm>
            <a:prstGeom prst="line">
              <a:avLst/>
            </a:prstGeom>
            <a:noFill/>
            <a:ln w="9360">
              <a:solidFill>
                <a:srgbClr val="000000"/>
              </a:solidFill>
              <a:miter lim="800000"/>
              <a:headEnd/>
              <a:tailEnd type="triangle" w="med" len="med"/>
            </a:ln>
          </p:spPr>
          <p:txBody>
            <a:bodyPr>
              <a:prstTxWarp prst="textNoShape">
                <a:avLst/>
              </a:prstTxWarp>
            </a:bodyPr>
            <a:lstStyle/>
            <a:p>
              <a:endParaRPr lang="en-US"/>
            </a:p>
          </p:txBody>
        </p:sp>
        <p:sp>
          <p:nvSpPr>
            <p:cNvPr id="7176" name="Line 7"/>
            <p:cNvSpPr>
              <a:spLocks noChangeShapeType="1"/>
            </p:cNvSpPr>
            <p:nvPr/>
          </p:nvSpPr>
          <p:spPr bwMode="auto">
            <a:xfrm flipH="1">
              <a:off x="5039" y="3483"/>
              <a:ext cx="1512" cy="475"/>
            </a:xfrm>
            <a:prstGeom prst="line">
              <a:avLst/>
            </a:prstGeom>
            <a:noFill/>
            <a:ln w="9360">
              <a:solidFill>
                <a:srgbClr val="000000"/>
              </a:solidFill>
              <a:miter lim="800000"/>
              <a:headEnd/>
              <a:tailEnd type="triangle" w="med" len="med"/>
            </a:ln>
          </p:spPr>
          <p:txBody>
            <a:bodyPr>
              <a:prstTxWarp prst="textNoShape">
                <a:avLst/>
              </a:prstTxWarp>
            </a:bodyPr>
            <a:lstStyle/>
            <a:p>
              <a:endParaRPr lang="en-US"/>
            </a:p>
          </p:txBody>
        </p:sp>
        <p:pic>
          <p:nvPicPr>
            <p:cNvPr id="7177" name="Picture 8"/>
            <p:cNvPicPr>
              <a:picLocks noChangeAspect="1" noChangeArrowheads="1"/>
            </p:cNvPicPr>
            <p:nvPr/>
          </p:nvPicPr>
          <p:blipFill>
            <a:blip r:embed="rId3"/>
            <a:srcRect/>
            <a:stretch>
              <a:fillRect/>
            </a:stretch>
          </p:blipFill>
          <p:spPr bwMode="auto">
            <a:xfrm>
              <a:off x="0" y="0"/>
              <a:ext cx="5040" cy="4319"/>
            </a:xfrm>
            <a:prstGeom prst="rect">
              <a:avLst/>
            </a:prstGeom>
            <a:noFill/>
            <a:ln w="9525">
              <a:noFill/>
              <a:round/>
              <a:headEnd/>
              <a:tailEnd/>
            </a:ln>
          </p:spPr>
        </p:pic>
      </p:grpSp>
      <p:sp>
        <p:nvSpPr>
          <p:cNvPr id="7172" name="Text Box 9"/>
          <p:cNvSpPr txBox="1">
            <a:spLocks noChangeArrowheads="1"/>
          </p:cNvSpPr>
          <p:nvPr/>
        </p:nvSpPr>
        <p:spPr bwMode="auto">
          <a:xfrm>
            <a:off x="207819" y="5333036"/>
            <a:ext cx="6752992" cy="1446443"/>
          </a:xfrm>
          <a:prstGeom prst="rect">
            <a:avLst/>
          </a:prstGeom>
          <a:noFill/>
          <a:ln w="9525">
            <a:noFill/>
            <a:miter lim="800000"/>
            <a:headEnd/>
            <a:tailEnd/>
          </a:ln>
        </p:spPr>
        <p:txBody>
          <a:bodyPr wrap="square" lIns="91035" tIns="45520" rIns="91035" bIns="45520">
            <a:prstTxWarp prst="textNoShape">
              <a:avLst/>
            </a:prstTxWarp>
            <a:spAutoFit/>
          </a:bodyPr>
          <a:lstStyle/>
          <a:p>
            <a:pPr algn="l" eaLnBrk="0" hangingPunct="0">
              <a:spcBef>
                <a:spcPct val="50000"/>
              </a:spcBef>
            </a:pPr>
            <a:r>
              <a:rPr lang="en-US" sz="2200" i="0">
                <a:latin typeface="Palatino Linotype" pitchFamily="18" charset="0"/>
              </a:rPr>
              <a:t>3 FD stations overlooking an array of </a:t>
            </a:r>
          </a:p>
          <a:p>
            <a:pPr algn="l" eaLnBrk="0" hangingPunct="0">
              <a:spcBef>
                <a:spcPct val="50000"/>
              </a:spcBef>
            </a:pPr>
            <a:r>
              <a:rPr lang="en-US" sz="2200" i="0">
                <a:latin typeface="Palatino Linotype" pitchFamily="18" charset="0"/>
              </a:rPr>
              <a:t>507 scintillator surface detectors (SD)  </a:t>
            </a:r>
          </a:p>
          <a:p>
            <a:pPr algn="l" eaLnBrk="0" hangingPunct="0">
              <a:spcBef>
                <a:spcPct val="50000"/>
              </a:spcBef>
            </a:pPr>
            <a:r>
              <a:rPr lang="en-US" sz="2200" i="0">
                <a:latin typeface="Palatino Linotype" pitchFamily="18" charset="0"/>
              </a:rPr>
              <a:t>complete and operational as of ~1/2008. </a:t>
            </a:r>
          </a:p>
        </p:txBody>
      </p:sp>
      <p:pic>
        <p:nvPicPr>
          <p:cNvPr id="10" name="Picture 6" descr="DSCN0810"/>
          <p:cNvPicPr>
            <a:picLocks noChangeAspect="1" noChangeArrowheads="1"/>
          </p:cNvPicPr>
          <p:nvPr/>
        </p:nvPicPr>
        <p:blipFill>
          <a:blip r:embed="rId4"/>
          <a:srcRect l="6667" r="6667" b="10835"/>
          <a:stretch>
            <a:fillRect/>
          </a:stretch>
        </p:blipFill>
        <p:spPr bwMode="auto">
          <a:xfrm>
            <a:off x="207856" y="4101390"/>
            <a:ext cx="1440563" cy="1108125"/>
          </a:xfrm>
          <a:prstGeom prst="rect">
            <a:avLst/>
          </a:prstGeom>
          <a:noFill/>
          <a:ln w="9525">
            <a:noFill/>
            <a:miter lim="800000"/>
            <a:headEnd/>
            <a:tailEnd/>
          </a:ln>
        </p:spPr>
      </p:pic>
      <p:pic>
        <p:nvPicPr>
          <p:cNvPr id="11" name="Picture 34" descr="BRM-FD-open"/>
          <p:cNvPicPr>
            <a:picLocks noChangeAspect="1" noChangeArrowheads="1"/>
          </p:cNvPicPr>
          <p:nvPr/>
        </p:nvPicPr>
        <p:blipFill>
          <a:blip r:embed="rId5"/>
          <a:srcRect/>
          <a:stretch>
            <a:fillRect/>
          </a:stretch>
        </p:blipFill>
        <p:spPr bwMode="auto">
          <a:xfrm>
            <a:off x="4017818" y="3630743"/>
            <a:ext cx="1774371" cy="1329691"/>
          </a:xfrm>
          <a:prstGeom prst="rect">
            <a:avLst/>
          </a:prstGeom>
          <a:noFill/>
          <a:ln w="9525">
            <a:noFill/>
            <a:miter lim="800000"/>
            <a:headEnd/>
            <a:tailEnd/>
          </a:ln>
        </p:spPr>
      </p:pic>
      <p:pic>
        <p:nvPicPr>
          <p:cNvPr id="12" name="Picture 2" descr="C:\Documents and Settings\John Matthews\Desktop\Vaio2006\My Documents\My Pictures\2010_01_12MiddleDrum\IMG_2410.JPG"/>
          <p:cNvPicPr>
            <a:picLocks noChangeAspect="1" noChangeArrowheads="1"/>
          </p:cNvPicPr>
          <p:nvPr/>
        </p:nvPicPr>
        <p:blipFill>
          <a:blip r:embed="rId6"/>
          <a:srcRect t="16667" b="20000"/>
          <a:stretch>
            <a:fillRect/>
          </a:stretch>
        </p:blipFill>
        <p:spPr bwMode="auto">
          <a:xfrm>
            <a:off x="2493856" y="806826"/>
            <a:ext cx="2450495" cy="1163560"/>
          </a:xfrm>
          <a:prstGeom prst="rect">
            <a:avLst/>
          </a:prstGeom>
          <a:noFill/>
          <a:ln w="9525">
            <a:noFill/>
            <a:miter lim="800000"/>
            <a:headEnd/>
            <a:tailEnd/>
          </a:ln>
        </p:spPr>
      </p:pic>
      <p:sp>
        <p:nvSpPr>
          <p:cNvPr id="14" name="TextBox 13"/>
          <p:cNvSpPr txBox="1"/>
          <p:nvPr/>
        </p:nvSpPr>
        <p:spPr>
          <a:xfrm>
            <a:off x="5888184" y="605155"/>
            <a:ext cx="2022733" cy="457379"/>
          </a:xfrm>
          <a:prstGeom prst="rect">
            <a:avLst/>
          </a:prstGeom>
          <a:noFill/>
        </p:spPr>
        <p:txBody>
          <a:bodyPr wrap="none" lIns="91035" tIns="45520" rIns="91035" bIns="45520" rtlCol="0">
            <a:spAutoFit/>
          </a:bodyPr>
          <a:lstStyle/>
          <a:p>
            <a:r>
              <a:rPr lang="en-US" altLang="zh-CN" i="0">
                <a:ea typeface="宋体" charset="-122"/>
                <a:cs typeface="宋体" charset="-122"/>
              </a:rPr>
              <a:t>Area: 680 km</a:t>
            </a:r>
            <a:r>
              <a:rPr lang="en-US" altLang="zh-CN" i="0" baseline="30000">
                <a:ea typeface="宋体" charset="-122"/>
                <a:cs typeface="宋体" charset="-122"/>
              </a:rPr>
              <a:t>2</a:t>
            </a:r>
            <a:endParaRPr lang="en-US" i="0"/>
          </a:p>
        </p:txBody>
      </p:sp>
      <p:sp>
        <p:nvSpPr>
          <p:cNvPr id="15" name="Rectangle 14"/>
          <p:cNvSpPr/>
          <p:nvPr/>
        </p:nvSpPr>
        <p:spPr>
          <a:xfrm>
            <a:off x="0" y="739595"/>
            <a:ext cx="4572000" cy="2866611"/>
          </a:xfrm>
          <a:prstGeom prst="rect">
            <a:avLst/>
          </a:prstGeom>
        </p:spPr>
        <p:txBody>
          <a:bodyPr lIns="81715" tIns="40855" rIns="81715" bIns="40855">
            <a:spAutoFit/>
          </a:bodyPr>
          <a:lstStyle/>
          <a:p>
            <a:pPr>
              <a:spcBef>
                <a:spcPct val="20000"/>
              </a:spcBef>
            </a:pPr>
            <a:r>
              <a:rPr kumimoji="0" lang="en-US" sz="2500" b="1" i="0">
                <a:latin typeface="Chalkboard" pitchFamily="-108" charset="0"/>
                <a:ea typeface="ＭＳ Ｐゴシック" pitchFamily="-108" charset="-128"/>
                <a:cs typeface="ＭＳ Ｐゴシック" pitchFamily="-108" charset="-128"/>
              </a:rPr>
              <a:t>Belgium</a:t>
            </a:r>
          </a:p>
          <a:p>
            <a:pPr>
              <a:spcBef>
                <a:spcPct val="20000"/>
              </a:spcBef>
            </a:pPr>
            <a:r>
              <a:rPr kumimoji="0" lang="en-US" sz="2500" b="1" i="0">
                <a:latin typeface="Chalkboard" pitchFamily="-108" charset="0"/>
                <a:ea typeface="ＭＳ Ｐゴシック" pitchFamily="-108" charset="-128"/>
                <a:cs typeface="ＭＳ Ｐゴシック" pitchFamily="-108" charset="-128"/>
              </a:rPr>
              <a:t>Japan</a:t>
            </a:r>
          </a:p>
          <a:p>
            <a:pPr>
              <a:spcBef>
                <a:spcPct val="20000"/>
              </a:spcBef>
            </a:pPr>
            <a:r>
              <a:rPr kumimoji="0" lang="en-US" sz="2500" b="1" i="0">
                <a:latin typeface="Chalkboard" pitchFamily="-108" charset="0"/>
                <a:ea typeface="ＭＳ Ｐゴシック" pitchFamily="-108" charset="-128"/>
                <a:cs typeface="ＭＳ Ｐゴシック" pitchFamily="-108" charset="-128"/>
              </a:rPr>
              <a:t>Korea</a:t>
            </a:r>
          </a:p>
          <a:p>
            <a:pPr>
              <a:spcBef>
                <a:spcPct val="20000"/>
              </a:spcBef>
            </a:pPr>
            <a:r>
              <a:rPr kumimoji="0" lang="en-US" sz="2500" b="1" i="0">
                <a:latin typeface="Chalkboard" pitchFamily="-108" charset="0"/>
                <a:ea typeface="ＭＳ Ｐゴシック" pitchFamily="-108" charset="-128"/>
                <a:cs typeface="ＭＳ Ｐゴシック" pitchFamily="-108" charset="-128"/>
              </a:rPr>
              <a:t>Russia</a:t>
            </a:r>
            <a:r>
              <a:rPr kumimoji="0" lang="en-US" sz="2500" b="1" i="0">
                <a:latin typeface="Chalkboard" pitchFamily="-108" charset="0"/>
              </a:rPr>
              <a:t>	</a:t>
            </a:r>
          </a:p>
          <a:p>
            <a:pPr marL="341219" indent="-341219">
              <a:lnSpc>
                <a:spcPct val="90000"/>
              </a:lnSpc>
              <a:spcBef>
                <a:spcPct val="20000"/>
              </a:spcBef>
              <a:buClr>
                <a:schemeClr val="hlink"/>
              </a:buClr>
              <a:buSzPct val="50000"/>
            </a:pPr>
            <a:r>
              <a:rPr kumimoji="0" lang="en-US" sz="2500" b="1" i="0">
                <a:latin typeface="Chalkboard" pitchFamily="-108" charset="0"/>
              </a:rPr>
              <a:t>USA</a:t>
            </a:r>
          </a:p>
          <a:p>
            <a:pPr eaLnBrk="1" hangingPunct="1">
              <a:spcBef>
                <a:spcPct val="20000"/>
              </a:spcBef>
            </a:pPr>
            <a:endParaRPr kumimoji="0" lang="en-US" sz="1600" b="1">
              <a:latin typeface="Chalkboard" pitchFamily="-108" charset="0"/>
              <a:ea typeface="ＭＳ Ｐゴシック" pitchFamily="-108" charset="-128"/>
              <a:cs typeface="ＭＳ Ｐゴシック" pitchFamily="-108" charset="-128"/>
            </a:endParaRPr>
          </a:p>
          <a:p>
            <a:pPr eaLnBrk="1" hangingPunct="1">
              <a:spcBef>
                <a:spcPct val="20000"/>
              </a:spcBef>
            </a:pPr>
            <a:endParaRPr kumimoji="0" lang="en-US" sz="1600" b="1">
              <a:latin typeface="Chalkboard" pitchFamily="-108" charset="0"/>
              <a:ea typeface="ＭＳ Ｐゴシック" pitchFamily="-108" charset="-128"/>
              <a:cs typeface="ＭＳ Ｐゴシック" pitchFamily="-108" charset="-128"/>
            </a:endParaRP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A-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0243" name="Text Box 3"/>
          <p:cNvSpPr txBox="1">
            <a:spLocks noChangeArrowheads="1"/>
          </p:cNvSpPr>
          <p:nvPr/>
        </p:nvSpPr>
        <p:spPr bwMode="auto">
          <a:xfrm>
            <a:off x="5105400" y="6248400"/>
            <a:ext cx="3733800" cy="457390"/>
          </a:xfrm>
          <a:prstGeom prst="rect">
            <a:avLst/>
          </a:prstGeom>
          <a:noFill/>
          <a:ln w="9525">
            <a:noFill/>
            <a:miter lim="800000"/>
            <a:headEnd/>
            <a:tailEnd/>
          </a:ln>
        </p:spPr>
        <p:txBody>
          <a:bodyPr lIns="91003" tIns="45504" rIns="91003" bIns="45504">
            <a:prstTxWarp prst="textNoShape">
              <a:avLst/>
            </a:prstTxWarp>
            <a:spAutoFit/>
          </a:bodyPr>
          <a:lstStyle/>
          <a:p>
            <a:pPr>
              <a:spcBef>
                <a:spcPct val="50000"/>
              </a:spcBef>
            </a:pPr>
            <a:endParaRPr lang="en-US"/>
          </a:p>
        </p:txBody>
      </p:sp>
      <p:sp>
        <p:nvSpPr>
          <p:cNvPr id="10244" name="Text Box 4"/>
          <p:cNvSpPr txBox="1">
            <a:spLocks noChangeArrowheads="1"/>
          </p:cNvSpPr>
          <p:nvPr/>
        </p:nvSpPr>
        <p:spPr bwMode="auto">
          <a:xfrm>
            <a:off x="5181600" y="6035675"/>
            <a:ext cx="3962400" cy="769692"/>
          </a:xfrm>
          <a:prstGeom prst="rect">
            <a:avLst/>
          </a:prstGeom>
          <a:noFill/>
          <a:ln w="9525">
            <a:noFill/>
            <a:miter lim="800000"/>
            <a:headEnd/>
            <a:tailEnd/>
          </a:ln>
        </p:spPr>
        <p:txBody>
          <a:bodyPr lIns="91003" tIns="45504" rIns="91003" bIns="45504">
            <a:prstTxWarp prst="textNoShape">
              <a:avLst/>
            </a:prstTxWarp>
            <a:spAutoFit/>
          </a:bodyPr>
          <a:lstStyle/>
          <a:p>
            <a:pPr algn="l"/>
            <a:r>
              <a:rPr lang="en-US" sz="2200" i="0">
                <a:solidFill>
                  <a:srgbClr val="000000"/>
                </a:solidFill>
                <a:latin typeface="Palatino Linotype" pitchFamily="18" charset="0"/>
              </a:rPr>
              <a:t>Deployment (up to 50/day)  485 SDs: 10/2006 - 3/2007</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is the easiest Cosmic Particle or “</a:t>
            </a:r>
            <a:r>
              <a:rPr lang="en-US" sz="2300" dirty="0" err="1"/>
              <a:t>Astroparticle</a:t>
            </a:r>
            <a:r>
              <a:rPr lang="en-US" sz="2300" dirty="0"/>
              <a:t>” to detect? </a:t>
            </a:r>
            <a:r>
              <a:rPr lang="en-US" sz="2300" dirty="0">
                <a:solidFill>
                  <a:schemeClr val="tx1"/>
                </a:solidFill>
              </a:rPr>
              <a:t>Photon!</a:t>
            </a:r>
            <a:br>
              <a:rPr lang="en-US" sz="2300" dirty="0">
                <a:solidFill>
                  <a:schemeClr val="tx1"/>
                </a:solidFill>
              </a:rPr>
            </a:br>
            <a:r>
              <a:rPr lang="en-US" sz="2300" dirty="0"/>
              <a:t/>
            </a:r>
            <a:br>
              <a:rPr lang="en-US" sz="2300" dirty="0"/>
            </a:br>
            <a:r>
              <a:rPr lang="en-US" sz="2300" dirty="0"/>
              <a:t>In what Energy range do we observe them?</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endParaRPr lang="en-US" sz="2300" dirty="0">
              <a:solidFill>
                <a:srgbClr val="FFFFFF"/>
              </a:solidFill>
            </a:endParaRPr>
          </a:p>
        </p:txBody>
      </p:sp>
    </p:spTree>
    <p:extLst>
      <p:ext uri="{BB962C8B-B14F-4D97-AF65-F5344CB8AC3E}">
        <p14:creationId xmlns:p14="http://schemas.microsoft.com/office/powerpoint/2010/main" val="2028714230"/>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57578" y="0"/>
            <a:ext cx="6286425" cy="6858000"/>
          </a:xfrm>
          <a:prstGeom prst="rect">
            <a:avLst/>
          </a:prstGeom>
        </p:spPr>
      </p:pic>
      <p:sp>
        <p:nvSpPr>
          <p:cNvPr id="5" name="TextBox 4"/>
          <p:cNvSpPr txBox="1"/>
          <p:nvPr/>
        </p:nvSpPr>
        <p:spPr>
          <a:xfrm>
            <a:off x="138558" y="4303063"/>
            <a:ext cx="2513514" cy="447965"/>
          </a:xfrm>
          <a:prstGeom prst="rect">
            <a:avLst/>
          </a:prstGeom>
          <a:noFill/>
        </p:spPr>
        <p:txBody>
          <a:bodyPr wrap="none" lIns="81753" tIns="40875" rIns="81753" bIns="40875" rtlCol="0">
            <a:spAutoFit/>
          </a:bodyPr>
          <a:lstStyle/>
          <a:p>
            <a:r>
              <a:rPr lang="en-US" i="0" dirty="0"/>
              <a:t>20% energy shifts</a:t>
            </a:r>
            <a:r>
              <a:rPr lang="en-US" i="0" dirty="0" smtClean="0"/>
              <a:t>,</a:t>
            </a:r>
            <a:endParaRPr lang="en-US" i="0" dirty="0"/>
          </a:p>
        </p:txBody>
      </p:sp>
      <p:sp>
        <p:nvSpPr>
          <p:cNvPr id="7" name="Title 1"/>
          <p:cNvSpPr txBox="1">
            <a:spLocks/>
          </p:cNvSpPr>
          <p:nvPr/>
        </p:nvSpPr>
        <p:spPr bwMode="auto">
          <a:xfrm>
            <a:off x="207818" y="609600"/>
            <a:ext cx="2493818" cy="3357282"/>
          </a:xfrm>
          <a:prstGeom prst="rect">
            <a:avLst/>
          </a:prstGeom>
          <a:noFill/>
          <a:ln w="9525">
            <a:noFill/>
            <a:miter lim="800000"/>
            <a:headEnd/>
            <a:tailEnd/>
          </a:ln>
        </p:spPr>
        <p:txBody>
          <a:bodyPr vert="horz" wrap="square" lIns="91648" tIns="45823" rIns="91648" bIns="45823" numCol="1" anchor="ctr" anchorCtr="0" compatLnSpc="1">
            <a:prstTxWarp prst="textNoShape">
              <a:avLst/>
            </a:prstTxWarp>
          </a:bodyPr>
          <a:lstStyle/>
          <a:p>
            <a:pPr algn="ctr" defTabSz="817418">
              <a:lnSpc>
                <a:spcPct val="70000"/>
              </a:lnSpc>
              <a:spcAft>
                <a:spcPts val="2154"/>
              </a:spcAft>
              <a:defRPr/>
            </a:pPr>
            <a:r>
              <a:rPr lang="en-US" sz="3600" b="1" i="0" kern="0">
                <a:solidFill>
                  <a:srgbClr val="FFFFFF"/>
                </a:solidFill>
                <a:latin typeface="+mj-lt"/>
                <a:ea typeface="ＭＳ Ｐゴシック" pitchFamily="-97" charset="-128"/>
                <a:cs typeface="ＭＳ Ｐゴシック" pitchFamily="-97" charset="-128"/>
              </a:rPr>
              <a:t>2012 CERN</a:t>
            </a:r>
            <a:br>
              <a:rPr lang="en-US" sz="3600" b="1" i="0" kern="0">
                <a:solidFill>
                  <a:srgbClr val="FFFFFF"/>
                </a:solidFill>
                <a:latin typeface="+mj-lt"/>
                <a:ea typeface="ＭＳ Ｐゴシック" pitchFamily="-97" charset="-128"/>
                <a:cs typeface="ＭＳ Ｐゴシック" pitchFamily="-97" charset="-128"/>
              </a:rPr>
            </a:br>
            <a:r>
              <a:rPr lang="en-US" sz="3600" b="1" i="0" kern="0">
                <a:solidFill>
                  <a:srgbClr val="FFFFFF"/>
                </a:solidFill>
                <a:latin typeface="+mj-lt"/>
                <a:ea typeface="ＭＳ Ｐゴシック" pitchFamily="-97" charset="-128"/>
                <a:cs typeface="ＭＳ Ｐゴシック" pitchFamily="-97" charset="-128"/>
              </a:rPr>
              <a:t>Working Group</a:t>
            </a:r>
            <a:br>
              <a:rPr lang="en-US" sz="3600" b="1" i="0" kern="0">
                <a:solidFill>
                  <a:srgbClr val="FFFFFF"/>
                </a:solidFill>
                <a:latin typeface="+mj-lt"/>
                <a:ea typeface="ＭＳ Ｐゴシック" pitchFamily="-97" charset="-128"/>
                <a:cs typeface="ＭＳ Ｐゴシック" pitchFamily="-97" charset="-128"/>
              </a:rPr>
            </a:br>
            <a:r>
              <a:rPr lang="en-US" sz="3600" b="1" i="0" kern="0">
                <a:solidFill>
                  <a:srgbClr val="FFFFFF"/>
                </a:solidFill>
                <a:latin typeface="+mj-lt"/>
                <a:ea typeface="ＭＳ Ｐゴシック" pitchFamily="-97" charset="-128"/>
                <a:cs typeface="ＭＳ Ｐゴシック" pitchFamily="-97" charset="-128"/>
              </a:rPr>
              <a:t/>
            </a:r>
            <a:br>
              <a:rPr lang="en-US" sz="3600" b="1" i="0" kern="0">
                <a:solidFill>
                  <a:srgbClr val="FFFFFF"/>
                </a:solidFill>
                <a:latin typeface="+mj-lt"/>
                <a:ea typeface="ＭＳ Ｐゴシック" pitchFamily="-97" charset="-128"/>
                <a:cs typeface="ＭＳ Ｐゴシック" pitchFamily="-97" charset="-128"/>
              </a:rPr>
            </a:br>
            <a:r>
              <a:rPr lang="en-US" sz="3600" b="1" i="0" kern="0">
                <a:solidFill>
                  <a:srgbClr val="FFFFFF"/>
                </a:solidFill>
                <a:latin typeface="+mj-lt"/>
                <a:ea typeface="ＭＳ Ｐゴシック" pitchFamily="-97" charset="-128"/>
                <a:cs typeface="ＭＳ Ｐゴシック" pitchFamily="-97" charset="-128"/>
              </a:rPr>
              <a:t>Unified Spectrum</a:t>
            </a: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descr="fig_cr_spec_data2011_TArescale.pdf"/>
          <p:cNvPicPr>
            <a:picLocks noGrp="1" noChangeAspect="1"/>
          </p:cNvPicPr>
          <p:nvPr>
            <p:ph idx="1"/>
          </p:nvPr>
        </p:nvPicPr>
        <p:blipFill>
          <a:blip r:embed="rId2"/>
          <a:srcRect l="2118"/>
          <a:stretch>
            <a:fillRect/>
          </a:stretch>
        </p:blipFill>
        <p:spPr>
          <a:xfrm>
            <a:off x="133055" y="-3961"/>
            <a:ext cx="8526036" cy="6861961"/>
          </a:xfrm>
          <a:solidFill>
            <a:schemeClr val="tx1"/>
          </a:solidFill>
        </p:spPr>
      </p:pic>
      <p:sp>
        <p:nvSpPr>
          <p:cNvPr id="9" name="TextBox 8"/>
          <p:cNvSpPr txBox="1"/>
          <p:nvPr/>
        </p:nvSpPr>
        <p:spPr>
          <a:xfrm>
            <a:off x="6934205" y="6488677"/>
            <a:ext cx="1605335" cy="369195"/>
          </a:xfrm>
          <a:prstGeom prst="rect">
            <a:avLst/>
          </a:prstGeom>
          <a:noFill/>
        </p:spPr>
        <p:txBody>
          <a:bodyPr wrap="none" lIns="91301" tIns="45652" rIns="91301" bIns="45652" rtlCol="0">
            <a:spAutoFit/>
          </a:bodyPr>
          <a:lstStyle/>
          <a:p>
            <a:r>
              <a:rPr lang="en-US" sz="1800" i="0">
                <a:solidFill>
                  <a:schemeClr val="bg1"/>
                </a:solidFill>
              </a:rPr>
              <a:t>Kotera, AO ‘11</a:t>
            </a:r>
          </a:p>
        </p:txBody>
      </p:sp>
      <p:sp>
        <p:nvSpPr>
          <p:cNvPr id="10" name="TextBox 9"/>
          <p:cNvSpPr txBox="1"/>
          <p:nvPr/>
        </p:nvSpPr>
        <p:spPr>
          <a:xfrm>
            <a:off x="3692088" y="7"/>
            <a:ext cx="5574005" cy="1923855"/>
          </a:xfrm>
          <a:prstGeom prst="rect">
            <a:avLst/>
          </a:prstGeom>
          <a:solidFill>
            <a:schemeClr val="tx1"/>
          </a:solidFill>
        </p:spPr>
        <p:txBody>
          <a:bodyPr wrap="none" lIns="91301" tIns="45652" rIns="91301" bIns="45652" rtlCol="0">
            <a:spAutoFit/>
          </a:bodyPr>
          <a:lstStyle/>
          <a:p>
            <a:r>
              <a:rPr lang="en-US" i="0">
                <a:solidFill>
                  <a:srgbClr val="0000FF"/>
                </a:solidFill>
                <a:latin typeface="+mj-lt"/>
              </a:rPr>
              <a:t>To fit the spectrum, need:</a:t>
            </a:r>
          </a:p>
          <a:p>
            <a:r>
              <a:rPr lang="en-US" i="0">
                <a:solidFill>
                  <a:srgbClr val="0000FF"/>
                </a:solidFill>
                <a:latin typeface="+mj-lt"/>
              </a:rPr>
              <a:t>  injection spectrum: E</a:t>
            </a:r>
            <a:r>
              <a:rPr lang="en-US" i="0" baseline="30000">
                <a:solidFill>
                  <a:srgbClr val="0000FF"/>
                </a:solidFill>
                <a:latin typeface="+mj-lt"/>
              </a:rPr>
              <a:t>-s</a:t>
            </a:r>
            <a:r>
              <a:rPr lang="en-US" i="0">
                <a:solidFill>
                  <a:srgbClr val="0000FF"/>
                </a:solidFill>
                <a:latin typeface="+mj-lt"/>
              </a:rPr>
              <a:t>, E</a:t>
            </a:r>
            <a:r>
              <a:rPr lang="en-US" i="0" baseline="-25000">
                <a:solidFill>
                  <a:srgbClr val="0000FF"/>
                </a:solidFill>
                <a:latin typeface="+mj-lt"/>
              </a:rPr>
              <a:t>max</a:t>
            </a:r>
          </a:p>
          <a:p>
            <a:r>
              <a:rPr lang="en-US" i="0">
                <a:solidFill>
                  <a:srgbClr val="0000FF"/>
                </a:solidFill>
                <a:latin typeface="+mj-lt"/>
              </a:rPr>
              <a:t>  injection composition</a:t>
            </a:r>
          </a:p>
          <a:p>
            <a:r>
              <a:rPr lang="en-US" i="0">
                <a:solidFill>
                  <a:srgbClr val="0000FF"/>
                </a:solidFill>
                <a:latin typeface="+mj-lt"/>
              </a:rPr>
              <a:t>  Transition Gal/Extragal model</a:t>
            </a:r>
          </a:p>
          <a:p>
            <a:r>
              <a:rPr lang="en-US" i="0">
                <a:solidFill>
                  <a:srgbClr val="0000FF"/>
                </a:solidFill>
                <a:latin typeface="+mj-lt"/>
              </a:rPr>
              <a:t>  Source evolution: FRII, SFR, uniform</a:t>
            </a:r>
          </a:p>
        </p:txBody>
      </p:sp>
    </p:spTree>
    <p:extLst>
      <p:ext uri="{BB962C8B-B14F-4D97-AF65-F5344CB8AC3E}">
        <p14:creationId xmlns:p14="http://schemas.microsoft.com/office/powerpoint/2010/main" val="15835148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43804" y="0"/>
            <a:ext cx="8653833" cy="6858000"/>
          </a:xfrm>
          <a:prstGeom prst="rect">
            <a:avLst/>
          </a:prstGeom>
        </p:spPr>
      </p:pic>
      <p:sp>
        <p:nvSpPr>
          <p:cNvPr id="6" name="TextBox 5"/>
          <p:cNvSpPr txBox="1"/>
          <p:nvPr/>
        </p:nvSpPr>
        <p:spPr>
          <a:xfrm>
            <a:off x="6934228" y="6488689"/>
            <a:ext cx="1758545" cy="368823"/>
          </a:xfrm>
          <a:prstGeom prst="rect">
            <a:avLst/>
          </a:prstGeom>
          <a:noFill/>
        </p:spPr>
        <p:txBody>
          <a:bodyPr wrap="none" lIns="90928" tIns="45468" rIns="90928" bIns="45468" rtlCol="0">
            <a:spAutoFit/>
          </a:bodyPr>
          <a:lstStyle/>
          <a:p>
            <a:r>
              <a:rPr lang="en-US" sz="1800" i="0">
                <a:solidFill>
                  <a:schemeClr val="bg1"/>
                </a:solidFill>
              </a:rPr>
              <a:t>Kotera, AO 2011</a:t>
            </a:r>
          </a:p>
        </p:txBody>
      </p:sp>
      <p:pic>
        <p:nvPicPr>
          <p:cNvPr id="7" name="Picture 6"/>
          <p:cNvPicPr>
            <a:picLocks noChangeAspect="1"/>
          </p:cNvPicPr>
          <p:nvPr/>
        </p:nvPicPr>
        <p:blipFill>
          <a:blip r:embed="rId3"/>
          <a:stretch>
            <a:fillRect/>
          </a:stretch>
        </p:blipFill>
        <p:spPr>
          <a:xfrm>
            <a:off x="3671455" y="0"/>
            <a:ext cx="5541818" cy="3913385"/>
          </a:xfrm>
          <a:prstGeom prst="rect">
            <a:avLst/>
          </a:prstGeom>
        </p:spPr>
      </p:pic>
    </p:spTree>
    <p:extLst>
      <p:ext uri="{BB962C8B-B14F-4D97-AF65-F5344CB8AC3E}">
        <p14:creationId xmlns:p14="http://schemas.microsoft.com/office/powerpoint/2010/main" val="778280736"/>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43804" y="1"/>
            <a:ext cx="8653833" cy="6858000"/>
          </a:xfrm>
          <a:prstGeom prst="rect">
            <a:avLst/>
          </a:prstGeom>
        </p:spPr>
      </p:pic>
      <p:sp>
        <p:nvSpPr>
          <p:cNvPr id="5" name="TextBox 4"/>
          <p:cNvSpPr txBox="1"/>
          <p:nvPr/>
        </p:nvSpPr>
        <p:spPr>
          <a:xfrm>
            <a:off x="3692088" y="47"/>
            <a:ext cx="5574005" cy="1923855"/>
          </a:xfrm>
          <a:prstGeom prst="rect">
            <a:avLst/>
          </a:prstGeom>
          <a:solidFill>
            <a:schemeClr val="tx1"/>
          </a:solidFill>
        </p:spPr>
        <p:txBody>
          <a:bodyPr wrap="none" lIns="90928" tIns="45468" rIns="90928" bIns="45468" rtlCol="0">
            <a:spAutoFit/>
          </a:bodyPr>
          <a:lstStyle/>
          <a:p>
            <a:r>
              <a:rPr lang="en-US" i="0">
                <a:solidFill>
                  <a:srgbClr val="0000FF"/>
                </a:solidFill>
                <a:latin typeface="+mj-lt"/>
              </a:rPr>
              <a:t>To fit the spectrum, need:</a:t>
            </a:r>
          </a:p>
          <a:p>
            <a:r>
              <a:rPr lang="en-US" i="0">
                <a:solidFill>
                  <a:srgbClr val="0000FF"/>
                </a:solidFill>
                <a:latin typeface="+mj-lt"/>
              </a:rPr>
              <a:t>  injection spectrum: E</a:t>
            </a:r>
            <a:r>
              <a:rPr lang="en-US" i="0" baseline="30000">
                <a:solidFill>
                  <a:srgbClr val="0000FF"/>
                </a:solidFill>
                <a:latin typeface="+mj-lt"/>
              </a:rPr>
              <a:t>-s</a:t>
            </a:r>
            <a:r>
              <a:rPr lang="en-US" i="0">
                <a:solidFill>
                  <a:srgbClr val="0000FF"/>
                </a:solidFill>
                <a:latin typeface="+mj-lt"/>
              </a:rPr>
              <a:t>, Emax</a:t>
            </a:r>
          </a:p>
          <a:p>
            <a:r>
              <a:rPr lang="en-US" i="0">
                <a:solidFill>
                  <a:srgbClr val="0000FF"/>
                </a:solidFill>
                <a:latin typeface="+mj-lt"/>
              </a:rPr>
              <a:t>  injection composition</a:t>
            </a:r>
          </a:p>
          <a:p>
            <a:r>
              <a:rPr lang="en-US" i="0">
                <a:solidFill>
                  <a:srgbClr val="0000FF"/>
                </a:solidFill>
                <a:latin typeface="+mj-lt"/>
              </a:rPr>
              <a:t>  Transition Gal/Extragal model</a:t>
            </a:r>
          </a:p>
          <a:p>
            <a:r>
              <a:rPr lang="en-US" i="0">
                <a:solidFill>
                  <a:srgbClr val="0000FF"/>
                </a:solidFill>
                <a:latin typeface="+mj-lt"/>
              </a:rPr>
              <a:t>  Source evolution: FRII, SFR, uniform</a:t>
            </a:r>
          </a:p>
        </p:txBody>
      </p:sp>
      <p:sp>
        <p:nvSpPr>
          <p:cNvPr id="6" name="TextBox 5"/>
          <p:cNvSpPr txBox="1"/>
          <p:nvPr/>
        </p:nvSpPr>
        <p:spPr>
          <a:xfrm rot="20841423">
            <a:off x="273628" y="3522503"/>
            <a:ext cx="7566335" cy="579460"/>
          </a:xfrm>
          <a:prstGeom prst="rect">
            <a:avLst/>
          </a:prstGeom>
          <a:solidFill>
            <a:schemeClr val="tx1"/>
          </a:solidFill>
        </p:spPr>
        <p:txBody>
          <a:bodyPr wrap="none" lIns="90928" tIns="45468" rIns="90928" bIns="45468" rtlCol="0">
            <a:spAutoFit/>
          </a:bodyPr>
          <a:lstStyle/>
          <a:p>
            <a:r>
              <a:rPr lang="en-US" sz="3200" b="1" i="0">
                <a:solidFill>
                  <a:srgbClr val="FF1A1A"/>
                </a:solidFill>
                <a:latin typeface="+mj-lt"/>
              </a:rPr>
              <a:t>MANY WAYS TO FIT THE SPECTRUM!</a:t>
            </a:r>
          </a:p>
        </p:txBody>
      </p:sp>
      <p:sp>
        <p:nvSpPr>
          <p:cNvPr id="7" name="TextBox 6"/>
          <p:cNvSpPr txBox="1"/>
          <p:nvPr/>
        </p:nvSpPr>
        <p:spPr>
          <a:xfrm>
            <a:off x="6934228" y="6488689"/>
            <a:ext cx="1758545" cy="368823"/>
          </a:xfrm>
          <a:prstGeom prst="rect">
            <a:avLst/>
          </a:prstGeom>
          <a:noFill/>
        </p:spPr>
        <p:txBody>
          <a:bodyPr wrap="none" lIns="90928" tIns="45468" rIns="90928" bIns="45468" rtlCol="0">
            <a:spAutoFit/>
          </a:bodyPr>
          <a:lstStyle/>
          <a:p>
            <a:r>
              <a:rPr lang="en-US" sz="1800" i="0">
                <a:solidFill>
                  <a:schemeClr val="bg1"/>
                </a:solidFill>
              </a:rPr>
              <a:t>Kotera, AO 2011</a:t>
            </a:r>
          </a:p>
        </p:txBody>
      </p:sp>
    </p:spTree>
    <p:extLst>
      <p:ext uri="{BB962C8B-B14F-4D97-AF65-F5344CB8AC3E}">
        <p14:creationId xmlns:p14="http://schemas.microsoft.com/office/powerpoint/2010/main" val="1116628148"/>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most energetic Cosmic Particles ever detected? </a:t>
            </a:r>
            <a:r>
              <a:rPr lang="en-US" sz="2300" b="0" dirty="0">
                <a:solidFill>
                  <a:schemeClr val="tx1"/>
                </a:solidFill>
              </a:rPr>
              <a:t>Cosmic Rays of Ultra High Energies (UHECRs)</a:t>
            </a:r>
            <a:br>
              <a:rPr lang="en-US" sz="2300" b="0" dirty="0">
                <a:solidFill>
                  <a:schemeClr val="tx1"/>
                </a:solidFill>
              </a:rPr>
            </a:br>
            <a:r>
              <a:rPr lang="en-US" sz="2300" dirty="0"/>
              <a:t/>
            </a:r>
            <a:br>
              <a:rPr lang="en-US" sz="2300" dirty="0"/>
            </a:br>
            <a:r>
              <a:rPr lang="en-US" sz="2300" dirty="0"/>
              <a:t>In what Energy range do we observe Cosmic Rays?</a:t>
            </a:r>
            <a:br>
              <a:rPr lang="en-US" sz="2300" dirty="0"/>
            </a:br>
            <a:r>
              <a:rPr lang="en-US" sz="2300" b="0" dirty="0">
                <a:solidFill>
                  <a:srgbClr val="FFFFFF"/>
                </a:solidFill>
              </a:rPr>
              <a:t>from 0.1 </a:t>
            </a:r>
            <a:r>
              <a:rPr lang="en-US" sz="2300" b="0" dirty="0" err="1">
                <a:solidFill>
                  <a:srgbClr val="FFFFFF"/>
                </a:solidFill>
              </a:rPr>
              <a:t>GeV</a:t>
            </a:r>
            <a:r>
              <a:rPr lang="en-US" sz="2300" b="0" dirty="0">
                <a:solidFill>
                  <a:srgbClr val="FFFFFF"/>
                </a:solidFill>
              </a:rPr>
              <a:t> to 0.3 </a:t>
            </a:r>
            <a:r>
              <a:rPr lang="en-US" sz="2300" b="0" dirty="0" err="1">
                <a:solidFill>
                  <a:srgbClr val="FFFFFF"/>
                </a:solidFill>
              </a:rPr>
              <a:t>ZeV</a:t>
            </a:r>
            <a:r>
              <a:rPr lang="en-US" sz="2300" b="0" dirty="0">
                <a:solidFill>
                  <a:srgbClr val="FFFFFF"/>
                </a:solidFill>
              </a:rPr>
              <a:t> or from 10</a:t>
            </a:r>
            <a:r>
              <a:rPr lang="en-US" sz="2300" b="0" baseline="30000" dirty="0">
                <a:solidFill>
                  <a:srgbClr val="FFFFFF"/>
                </a:solidFill>
              </a:rPr>
              <a:t>8</a:t>
            </a:r>
            <a:r>
              <a:rPr lang="en-US" sz="2300" b="0" dirty="0">
                <a:solidFill>
                  <a:srgbClr val="FFFFFF"/>
                </a:solidFill>
              </a:rPr>
              <a:t> to </a:t>
            </a:r>
            <a:r>
              <a:rPr lang="en-US" sz="2300" dirty="0">
                <a:solidFill>
                  <a:srgbClr val="FFFFFF"/>
                </a:solidFill>
              </a:rPr>
              <a:t>10</a:t>
            </a:r>
            <a:r>
              <a:rPr lang="en-US" sz="2300" baseline="30000" dirty="0">
                <a:solidFill>
                  <a:srgbClr val="FFFFFF"/>
                </a:solidFill>
              </a:rPr>
              <a:t>20</a:t>
            </a:r>
            <a:r>
              <a:rPr lang="en-US" sz="2300" dirty="0">
                <a:solidFill>
                  <a:srgbClr val="FFFFFF"/>
                </a:solidFill>
              </a:rPr>
              <a:t> </a:t>
            </a:r>
            <a:r>
              <a:rPr lang="en-US" sz="2300" dirty="0" err="1">
                <a:solidFill>
                  <a:srgbClr val="FFFFFF"/>
                </a:solidFill>
              </a:rPr>
              <a:t>eV</a:t>
            </a: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t>How far can we observe them from? </a:t>
            </a:r>
            <a:r>
              <a:rPr lang="nl-NL" sz="2300" b="0" dirty="0" err="1">
                <a:solidFill>
                  <a:srgbClr val="FFFFFF"/>
                </a:solidFill>
              </a:rPr>
              <a:t>Galactic</a:t>
            </a:r>
            <a:r>
              <a:rPr lang="nl-NL" sz="2300" b="0" dirty="0">
                <a:solidFill>
                  <a:srgbClr val="FFFFFF"/>
                </a:solidFill>
              </a:rPr>
              <a:t> E &lt; 10</a:t>
            </a:r>
            <a:r>
              <a:rPr lang="nl-NL" sz="2300" b="0" baseline="30000" dirty="0">
                <a:solidFill>
                  <a:srgbClr val="FFFFFF"/>
                </a:solidFill>
              </a:rPr>
              <a:t>17</a:t>
            </a:r>
            <a:r>
              <a:rPr lang="nl-NL" sz="2300" b="0" dirty="0">
                <a:solidFill>
                  <a:srgbClr val="FFFFFF"/>
                </a:solidFill>
              </a:rPr>
              <a:t> eV ???</a:t>
            </a:r>
            <a:br>
              <a:rPr lang="nl-NL" sz="2300" b="0" dirty="0">
                <a:solidFill>
                  <a:srgbClr val="FFFFFF"/>
                </a:solidFill>
              </a:rPr>
            </a:br>
            <a:r>
              <a:rPr lang="nl-NL" sz="2300" b="0" dirty="0" err="1">
                <a:solidFill>
                  <a:srgbClr val="FFFFFF"/>
                </a:solidFill>
              </a:rPr>
              <a:t>Extragalactic</a:t>
            </a:r>
            <a:r>
              <a:rPr lang="nl-NL" sz="2300" b="0" dirty="0">
                <a:solidFill>
                  <a:srgbClr val="FFFFFF"/>
                </a:solidFill>
              </a:rPr>
              <a:t> E </a:t>
            </a:r>
            <a:r>
              <a:rPr lang="nl-NL" sz="2300" b="0" dirty="0">
                <a:solidFill>
                  <a:srgbClr val="FFFFFF"/>
                </a:solidFill>
                <a:latin typeface="+mn-lt"/>
              </a:rPr>
              <a:t>&gt;</a:t>
            </a:r>
            <a:r>
              <a:rPr lang="nl-NL" sz="2300" b="0" dirty="0">
                <a:solidFill>
                  <a:srgbClr val="FFFFFF"/>
                </a:solidFill>
              </a:rPr>
              <a:t> </a:t>
            </a:r>
            <a:r>
              <a:rPr lang="nl-NL" sz="2300" b="0" dirty="0" err="1">
                <a:solidFill>
                  <a:srgbClr val="FFFFFF"/>
                </a:solidFill>
              </a:rPr>
              <a:t>EeV</a:t>
            </a:r>
            <a:r>
              <a:rPr lang="nl-NL" sz="2300" b="0" dirty="0">
                <a:solidFill>
                  <a:srgbClr val="FFFFFF"/>
                </a:solidFill>
              </a:rPr>
              <a:t> = 10</a:t>
            </a:r>
            <a:r>
              <a:rPr lang="nl-NL" sz="2300" b="0" baseline="30000" dirty="0">
                <a:solidFill>
                  <a:srgbClr val="FFFFFF"/>
                </a:solidFill>
              </a:rPr>
              <a:t>18</a:t>
            </a:r>
            <a:r>
              <a:rPr lang="nl-NL" sz="2300" b="0" dirty="0">
                <a:solidFill>
                  <a:srgbClr val="FFFFFF"/>
                </a:solidFill>
              </a:rPr>
              <a:t> eV; </a:t>
            </a:r>
            <a:r>
              <a:rPr lang="nl-NL" sz="2300" b="0" dirty="0" err="1">
                <a:solidFill>
                  <a:srgbClr val="FFFFFF"/>
                </a:solidFill>
              </a:rPr>
              <a:t>z</a:t>
            </a:r>
            <a:r>
              <a:rPr lang="nl-NL" sz="2300" b="0" baseline="-25000" dirty="0" err="1">
                <a:solidFill>
                  <a:srgbClr val="FFFFFF"/>
                </a:solidFill>
              </a:rPr>
              <a:t>sources</a:t>
            </a:r>
            <a:r>
              <a:rPr lang="nl-NL" sz="2300" b="0" dirty="0">
                <a:solidFill>
                  <a:srgbClr val="FFFFFF"/>
                </a:solidFill>
              </a:rPr>
              <a:t> = 10? </a:t>
            </a:r>
            <a:br>
              <a:rPr lang="nl-NL" sz="2300" b="0" dirty="0">
                <a:solidFill>
                  <a:srgbClr val="FFFFFF"/>
                </a:solidFill>
              </a:rPr>
            </a:br>
            <a:r>
              <a:rPr lang="nl-NL" sz="2300" b="0" dirty="0">
                <a:solidFill>
                  <a:srgbClr val="FFFFFF"/>
                </a:solidFill>
              </a:rPr>
              <a:t>E </a:t>
            </a:r>
            <a:r>
              <a:rPr lang="nl-NL" sz="2300" b="0" dirty="0">
                <a:solidFill>
                  <a:srgbClr val="FFFFFF"/>
                </a:solidFill>
                <a:latin typeface="+mn-lt"/>
              </a:rPr>
              <a:t>&gt;</a:t>
            </a:r>
            <a:r>
              <a:rPr lang="nl-NL" sz="2300" b="0" dirty="0">
                <a:solidFill>
                  <a:srgbClr val="FFFFFF"/>
                </a:solidFill>
              </a:rPr>
              <a:t> 50 </a:t>
            </a:r>
            <a:r>
              <a:rPr lang="nl-NL" sz="2300" b="0" dirty="0" err="1">
                <a:solidFill>
                  <a:srgbClr val="FFFFFF"/>
                </a:solidFill>
              </a:rPr>
              <a:t>EeV</a:t>
            </a:r>
            <a:r>
              <a:rPr lang="nl-NL" sz="2300" b="0" dirty="0">
                <a:solidFill>
                  <a:srgbClr val="FFFFFF"/>
                </a:solidFill>
              </a:rPr>
              <a:t>,  </a:t>
            </a:r>
            <a:r>
              <a:rPr lang="nl-NL" sz="2300" b="0" dirty="0" err="1">
                <a:solidFill>
                  <a:srgbClr val="FFFFFF"/>
                </a:solidFill>
              </a:rPr>
              <a:t>distances</a:t>
            </a:r>
            <a:r>
              <a:rPr lang="nl-NL" sz="2300" b="0" dirty="0">
                <a:solidFill>
                  <a:srgbClr val="FFFFFF"/>
                </a:solidFill>
              </a:rPr>
              <a:t> of &lt; 100 </a:t>
            </a:r>
            <a:r>
              <a:rPr lang="nl-NL" sz="2300" b="0" dirty="0" err="1">
                <a:solidFill>
                  <a:srgbClr val="FFFFFF"/>
                </a:solidFill>
              </a:rPr>
              <a:t>Mpc</a:t>
            </a:r>
            <a:r>
              <a:rPr lang="nl-NL" sz="2300" b="0" dirty="0">
                <a:solidFill>
                  <a:srgbClr val="FFFFFF"/>
                </a:solidFill>
              </a:rPr>
              <a:t> </a:t>
            </a:r>
            <a:br>
              <a:rPr lang="nl-NL" sz="2300" b="0" dirty="0">
                <a:solidFill>
                  <a:srgbClr val="FFFFFF"/>
                </a:solidFill>
              </a:rPr>
            </a:br>
            <a:r>
              <a:rPr lang="nl-NL" sz="2300" b="0" dirty="0">
                <a:solidFill>
                  <a:srgbClr val="FFFFFF"/>
                </a:solidFill>
              </a:rPr>
              <a:t/>
            </a:r>
            <a:br>
              <a:rPr lang="nl-NL" sz="2300" b="0" dirty="0">
                <a:solidFill>
                  <a:srgbClr val="FFFFFF"/>
                </a:solidFill>
              </a:rPr>
            </a:br>
            <a:r>
              <a:rPr lang="en-US" sz="2300" dirty="0"/>
              <a:t>How are they observed?</a:t>
            </a:r>
            <a:br>
              <a:rPr lang="en-US" sz="2300" dirty="0"/>
            </a:br>
            <a:r>
              <a:rPr lang="en-US" sz="2300" b="0" dirty="0">
                <a:solidFill>
                  <a:srgbClr val="FFFFFF"/>
                </a:solidFill>
              </a:rPr>
              <a:t>Detectors in Balloons, Space, Underground, Giant Ground Arrays</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dirty="0"/>
              <a:t>What is the Cosmic Ray composition? </a:t>
            </a:r>
            <a:br>
              <a:rPr lang="en-US" sz="2300" dirty="0"/>
            </a:br>
            <a:r>
              <a:rPr lang="en-US" sz="2300" dirty="0"/>
              <a:t/>
            </a:r>
            <a:br>
              <a:rPr lang="en-US" sz="2300" dirty="0"/>
            </a:br>
            <a:r>
              <a:rPr lang="en-US" sz="2300" dirty="0"/>
              <a:t/>
            </a:r>
            <a:br>
              <a:rPr lang="en-US" sz="2300" dirty="0"/>
            </a:br>
            <a:endParaRPr lang="en-US" sz="2300" b="0" dirty="0">
              <a:solidFill>
                <a:srgbClr val="FFFFFF"/>
              </a:solidFill>
            </a:endParaRPr>
          </a:p>
        </p:txBody>
      </p:sp>
    </p:spTree>
    <p:extLst>
      <p:ext uri="{BB962C8B-B14F-4D97-AF65-F5344CB8AC3E}">
        <p14:creationId xmlns:p14="http://schemas.microsoft.com/office/powerpoint/2010/main" val="3314338032"/>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most energetic Cosmic Particles ever detected? </a:t>
            </a:r>
            <a:r>
              <a:rPr lang="en-US" sz="2300" b="0" dirty="0">
                <a:solidFill>
                  <a:schemeClr val="tx1"/>
                </a:solidFill>
              </a:rPr>
              <a:t>Cosmic Rays of Ultra High Energies (UHECRs)</a:t>
            </a:r>
            <a:br>
              <a:rPr lang="en-US" sz="2300" b="0" dirty="0">
                <a:solidFill>
                  <a:schemeClr val="tx1"/>
                </a:solidFill>
              </a:rPr>
            </a:br>
            <a:r>
              <a:rPr lang="en-US" sz="2300" dirty="0"/>
              <a:t/>
            </a:r>
            <a:br>
              <a:rPr lang="en-US" sz="2300" dirty="0"/>
            </a:br>
            <a:r>
              <a:rPr lang="en-US" sz="2300" dirty="0"/>
              <a:t>In what Energy range do we observe Cosmic Rays?</a:t>
            </a:r>
            <a:br>
              <a:rPr lang="en-US" sz="2300" dirty="0"/>
            </a:br>
            <a:r>
              <a:rPr lang="en-US" sz="2300" b="0" dirty="0">
                <a:solidFill>
                  <a:srgbClr val="FFFFFF"/>
                </a:solidFill>
              </a:rPr>
              <a:t>from 0.1 </a:t>
            </a:r>
            <a:r>
              <a:rPr lang="en-US" sz="2300" b="0" dirty="0" err="1">
                <a:solidFill>
                  <a:srgbClr val="FFFFFF"/>
                </a:solidFill>
              </a:rPr>
              <a:t>GeV</a:t>
            </a:r>
            <a:r>
              <a:rPr lang="en-US" sz="2300" b="0" dirty="0">
                <a:solidFill>
                  <a:srgbClr val="FFFFFF"/>
                </a:solidFill>
              </a:rPr>
              <a:t> to 0.3 </a:t>
            </a:r>
            <a:r>
              <a:rPr lang="en-US" sz="2300" b="0" dirty="0" err="1">
                <a:solidFill>
                  <a:srgbClr val="FFFFFF"/>
                </a:solidFill>
              </a:rPr>
              <a:t>ZeV</a:t>
            </a:r>
            <a:r>
              <a:rPr lang="en-US" sz="2300" b="0" dirty="0">
                <a:solidFill>
                  <a:srgbClr val="FFFFFF"/>
                </a:solidFill>
              </a:rPr>
              <a:t> or from 10</a:t>
            </a:r>
            <a:r>
              <a:rPr lang="en-US" sz="2300" b="0" baseline="30000" dirty="0">
                <a:solidFill>
                  <a:srgbClr val="FFFFFF"/>
                </a:solidFill>
              </a:rPr>
              <a:t>8</a:t>
            </a:r>
            <a:r>
              <a:rPr lang="en-US" sz="2300" b="0" dirty="0">
                <a:solidFill>
                  <a:srgbClr val="FFFFFF"/>
                </a:solidFill>
              </a:rPr>
              <a:t> to </a:t>
            </a:r>
            <a:r>
              <a:rPr lang="en-US" sz="2300" dirty="0">
                <a:solidFill>
                  <a:srgbClr val="FFFFFF"/>
                </a:solidFill>
              </a:rPr>
              <a:t>10</a:t>
            </a:r>
            <a:r>
              <a:rPr lang="en-US" sz="2300" baseline="30000" dirty="0">
                <a:solidFill>
                  <a:srgbClr val="FFFFFF"/>
                </a:solidFill>
              </a:rPr>
              <a:t>20</a:t>
            </a:r>
            <a:r>
              <a:rPr lang="en-US" sz="2300" dirty="0">
                <a:solidFill>
                  <a:srgbClr val="FFFFFF"/>
                </a:solidFill>
              </a:rPr>
              <a:t> </a:t>
            </a:r>
            <a:r>
              <a:rPr lang="en-US" sz="2300" dirty="0" err="1">
                <a:solidFill>
                  <a:srgbClr val="FFFFFF"/>
                </a:solidFill>
              </a:rPr>
              <a:t>eV</a:t>
            </a: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t>How far can we observe them from? </a:t>
            </a:r>
            <a:r>
              <a:rPr lang="nl-NL" sz="2300" b="0" dirty="0" err="1">
                <a:solidFill>
                  <a:srgbClr val="FFFFFF"/>
                </a:solidFill>
              </a:rPr>
              <a:t>Galactic</a:t>
            </a:r>
            <a:r>
              <a:rPr lang="nl-NL" sz="2300" b="0" dirty="0">
                <a:solidFill>
                  <a:srgbClr val="FFFFFF"/>
                </a:solidFill>
              </a:rPr>
              <a:t> E &lt; 10</a:t>
            </a:r>
            <a:r>
              <a:rPr lang="nl-NL" sz="2300" b="0" baseline="30000" dirty="0">
                <a:solidFill>
                  <a:srgbClr val="FFFFFF"/>
                </a:solidFill>
              </a:rPr>
              <a:t>17</a:t>
            </a:r>
            <a:r>
              <a:rPr lang="nl-NL" sz="2300" b="0" dirty="0">
                <a:solidFill>
                  <a:srgbClr val="FFFFFF"/>
                </a:solidFill>
              </a:rPr>
              <a:t> eV ???</a:t>
            </a:r>
            <a:br>
              <a:rPr lang="nl-NL" sz="2300" b="0" dirty="0">
                <a:solidFill>
                  <a:srgbClr val="FFFFFF"/>
                </a:solidFill>
              </a:rPr>
            </a:br>
            <a:r>
              <a:rPr lang="nl-NL" sz="2300" b="0" dirty="0" err="1">
                <a:solidFill>
                  <a:srgbClr val="FFFFFF"/>
                </a:solidFill>
              </a:rPr>
              <a:t>Extragalactic</a:t>
            </a:r>
            <a:r>
              <a:rPr lang="nl-NL" sz="2300" b="0" dirty="0">
                <a:solidFill>
                  <a:srgbClr val="FFFFFF"/>
                </a:solidFill>
              </a:rPr>
              <a:t> E </a:t>
            </a:r>
            <a:r>
              <a:rPr lang="nl-NL" sz="2300" b="0" dirty="0">
                <a:solidFill>
                  <a:srgbClr val="FFFFFF"/>
                </a:solidFill>
                <a:latin typeface="+mn-lt"/>
              </a:rPr>
              <a:t>&gt;</a:t>
            </a:r>
            <a:r>
              <a:rPr lang="nl-NL" sz="2300" b="0" dirty="0">
                <a:solidFill>
                  <a:srgbClr val="FFFFFF"/>
                </a:solidFill>
              </a:rPr>
              <a:t> </a:t>
            </a:r>
            <a:r>
              <a:rPr lang="nl-NL" sz="2300" b="0" dirty="0" err="1">
                <a:solidFill>
                  <a:srgbClr val="FFFFFF"/>
                </a:solidFill>
              </a:rPr>
              <a:t>EeV</a:t>
            </a:r>
            <a:r>
              <a:rPr lang="nl-NL" sz="2300" b="0" dirty="0">
                <a:solidFill>
                  <a:srgbClr val="FFFFFF"/>
                </a:solidFill>
              </a:rPr>
              <a:t> = 10</a:t>
            </a:r>
            <a:r>
              <a:rPr lang="nl-NL" sz="2300" b="0" baseline="30000" dirty="0">
                <a:solidFill>
                  <a:srgbClr val="FFFFFF"/>
                </a:solidFill>
              </a:rPr>
              <a:t>18</a:t>
            </a:r>
            <a:r>
              <a:rPr lang="nl-NL" sz="2300" b="0" dirty="0">
                <a:solidFill>
                  <a:srgbClr val="FFFFFF"/>
                </a:solidFill>
              </a:rPr>
              <a:t> eV; </a:t>
            </a:r>
            <a:r>
              <a:rPr lang="nl-NL" sz="2300" b="0" dirty="0" err="1">
                <a:solidFill>
                  <a:srgbClr val="FFFFFF"/>
                </a:solidFill>
              </a:rPr>
              <a:t>z</a:t>
            </a:r>
            <a:r>
              <a:rPr lang="nl-NL" sz="2300" b="0" baseline="-25000" dirty="0" err="1">
                <a:solidFill>
                  <a:srgbClr val="FFFFFF"/>
                </a:solidFill>
              </a:rPr>
              <a:t>sources</a:t>
            </a:r>
            <a:r>
              <a:rPr lang="nl-NL" sz="2300" b="0" dirty="0">
                <a:solidFill>
                  <a:srgbClr val="FFFFFF"/>
                </a:solidFill>
              </a:rPr>
              <a:t> = 10? </a:t>
            </a:r>
            <a:br>
              <a:rPr lang="nl-NL" sz="2300" b="0" dirty="0">
                <a:solidFill>
                  <a:srgbClr val="FFFFFF"/>
                </a:solidFill>
              </a:rPr>
            </a:br>
            <a:r>
              <a:rPr lang="nl-NL" sz="2300" b="0" dirty="0">
                <a:solidFill>
                  <a:srgbClr val="FFFFFF"/>
                </a:solidFill>
              </a:rPr>
              <a:t>E </a:t>
            </a:r>
            <a:r>
              <a:rPr lang="nl-NL" sz="2300" b="0" dirty="0">
                <a:solidFill>
                  <a:srgbClr val="FFFFFF"/>
                </a:solidFill>
                <a:latin typeface="+mn-lt"/>
              </a:rPr>
              <a:t>&gt;</a:t>
            </a:r>
            <a:r>
              <a:rPr lang="nl-NL" sz="2300" b="0" dirty="0">
                <a:solidFill>
                  <a:srgbClr val="FFFFFF"/>
                </a:solidFill>
              </a:rPr>
              <a:t> 50 </a:t>
            </a:r>
            <a:r>
              <a:rPr lang="nl-NL" sz="2300" b="0" dirty="0" err="1">
                <a:solidFill>
                  <a:srgbClr val="FFFFFF"/>
                </a:solidFill>
              </a:rPr>
              <a:t>EeV</a:t>
            </a:r>
            <a:r>
              <a:rPr lang="nl-NL" sz="2300" b="0" dirty="0">
                <a:solidFill>
                  <a:srgbClr val="FFFFFF"/>
                </a:solidFill>
              </a:rPr>
              <a:t>,  </a:t>
            </a:r>
            <a:r>
              <a:rPr lang="nl-NL" sz="2300" b="0" dirty="0" err="1">
                <a:solidFill>
                  <a:srgbClr val="FFFFFF"/>
                </a:solidFill>
              </a:rPr>
              <a:t>distances</a:t>
            </a:r>
            <a:r>
              <a:rPr lang="nl-NL" sz="2300" b="0" dirty="0">
                <a:solidFill>
                  <a:srgbClr val="FFFFFF"/>
                </a:solidFill>
              </a:rPr>
              <a:t> of &lt; 100 </a:t>
            </a:r>
            <a:r>
              <a:rPr lang="nl-NL" sz="2300" b="0" dirty="0" err="1">
                <a:solidFill>
                  <a:srgbClr val="FFFFFF"/>
                </a:solidFill>
              </a:rPr>
              <a:t>Mpc</a:t>
            </a:r>
            <a:r>
              <a:rPr lang="nl-NL" sz="2300" b="0" dirty="0">
                <a:solidFill>
                  <a:srgbClr val="FFFFFF"/>
                </a:solidFill>
              </a:rPr>
              <a:t> </a:t>
            </a:r>
            <a:br>
              <a:rPr lang="nl-NL" sz="2300" b="0" dirty="0">
                <a:solidFill>
                  <a:srgbClr val="FFFFFF"/>
                </a:solidFill>
              </a:rPr>
            </a:br>
            <a:r>
              <a:rPr lang="nl-NL" sz="2300" b="0" dirty="0">
                <a:solidFill>
                  <a:srgbClr val="FFFFFF"/>
                </a:solidFill>
              </a:rPr>
              <a:t/>
            </a:r>
            <a:br>
              <a:rPr lang="nl-NL" sz="2300" b="0" dirty="0">
                <a:solidFill>
                  <a:srgbClr val="FFFFFF"/>
                </a:solidFill>
              </a:rPr>
            </a:br>
            <a:r>
              <a:rPr lang="en-US" sz="2300" dirty="0"/>
              <a:t>How are they observed?</a:t>
            </a:r>
            <a:br>
              <a:rPr lang="en-US" sz="2300" dirty="0"/>
            </a:br>
            <a:r>
              <a:rPr lang="en-US" sz="2300" b="0" dirty="0">
                <a:solidFill>
                  <a:srgbClr val="FFFFFF"/>
                </a:solidFill>
              </a:rPr>
              <a:t>Detectors in Balloons, Space, Underground, Giant Ground Arrays</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dirty="0"/>
              <a:t>What is the Cosmic Ray composition? </a:t>
            </a:r>
            <a:r>
              <a:rPr lang="en-US" sz="2300" b="0" dirty="0">
                <a:solidFill>
                  <a:srgbClr val="FFFFFF"/>
                </a:solidFill>
              </a:rPr>
              <a:t>Protons, </a:t>
            </a:r>
            <a:r>
              <a:rPr lang="en-US" sz="2300" b="0" dirty="0">
                <a:solidFill>
                  <a:schemeClr val="tx1"/>
                </a:solidFill>
              </a:rPr>
              <a:t>Nuclei, e</a:t>
            </a:r>
            <a:r>
              <a:rPr lang="en-US" sz="2300" b="0" baseline="30000" dirty="0">
                <a:solidFill>
                  <a:schemeClr val="tx1"/>
                </a:solidFill>
              </a:rPr>
              <a:t>+</a:t>
            </a:r>
            <a:r>
              <a:rPr lang="en-US" sz="2300" b="0" dirty="0">
                <a:solidFill>
                  <a:schemeClr val="tx1"/>
                </a:solidFill>
              </a:rPr>
              <a:t> e</a:t>
            </a:r>
            <a:r>
              <a:rPr lang="en-US" sz="2300" b="0" baseline="30000" dirty="0">
                <a:solidFill>
                  <a:schemeClr val="tx1"/>
                </a:solidFill>
              </a:rPr>
              <a:t>-</a:t>
            </a: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endParaRPr lang="en-US" sz="2300" dirty="0">
              <a:solidFill>
                <a:srgbClr val="FFFFFF"/>
              </a:solidFill>
            </a:endParaRPr>
          </a:p>
        </p:txBody>
      </p:sp>
    </p:spTree>
    <p:extLst>
      <p:ext uri="{BB962C8B-B14F-4D97-AF65-F5344CB8AC3E}">
        <p14:creationId xmlns:p14="http://schemas.microsoft.com/office/powerpoint/2010/main" val="2562520385"/>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097938" y="76200"/>
            <a:ext cx="6369699" cy="6705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ectru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61" y="0"/>
            <a:ext cx="5642968" cy="6858000"/>
          </a:xfrm>
          <a:prstGeom prst="rect">
            <a:avLst/>
          </a:prstGeom>
        </p:spPr>
      </p:pic>
    </p:spTree>
    <p:extLst>
      <p:ext uri="{BB962C8B-B14F-4D97-AF65-F5344CB8AC3E}">
        <p14:creationId xmlns:p14="http://schemas.microsoft.com/office/powerpoint/2010/main" val="2025989695"/>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8599" name="Rectangle 7"/>
          <p:cNvSpPr>
            <a:spLocks noChangeArrowheads="1"/>
          </p:cNvSpPr>
          <p:nvPr/>
        </p:nvSpPr>
        <p:spPr bwMode="auto">
          <a:xfrm>
            <a:off x="4800600" y="762000"/>
            <a:ext cx="4038600" cy="1447800"/>
          </a:xfrm>
          <a:prstGeom prst="rect">
            <a:avLst/>
          </a:prstGeom>
          <a:noFill/>
          <a:ln w="9525">
            <a:noFill/>
            <a:miter lim="800000"/>
            <a:headEnd/>
            <a:tailEnd/>
          </a:ln>
          <a:effectLst>
            <a:outerShdw dist="20138" dir="2700000" algn="ctr" rotWithShape="0">
              <a:schemeClr val="tx1">
                <a:alpha val="74998"/>
              </a:schemeClr>
            </a:outerShdw>
          </a:effectLst>
        </p:spPr>
        <p:txBody>
          <a:bodyPr lIns="91765" tIns="45882" rIns="91765" bIns="45882" anchor="ctr">
            <a:prstTxWarp prst="textNoShape">
              <a:avLst/>
            </a:prstTxWarp>
          </a:bodyPr>
          <a:lstStyle/>
          <a:p>
            <a:pPr algn="ctr"/>
            <a:r>
              <a:rPr lang="en-GB" sz="2800" b="1" i="0">
                <a:solidFill>
                  <a:schemeClr val="tx2"/>
                </a:solidFill>
                <a:latin typeface="Chalkboard" pitchFamily="-108" charset="0"/>
              </a:rPr>
              <a:t>Composition observable: </a:t>
            </a:r>
            <a:br>
              <a:rPr lang="en-GB" sz="2800" b="1" i="0">
                <a:solidFill>
                  <a:schemeClr val="tx2"/>
                </a:solidFill>
                <a:latin typeface="Chalkboard" pitchFamily="-108" charset="0"/>
              </a:rPr>
            </a:br>
            <a:r>
              <a:rPr lang="en-GB" sz="2800" b="1" i="0">
                <a:solidFill>
                  <a:schemeClr val="tx2"/>
                </a:solidFill>
                <a:latin typeface="Chalkboard" pitchFamily="-108" charset="0"/>
              </a:rPr>
              <a:t>shower maximum</a:t>
            </a:r>
          </a:p>
        </p:txBody>
      </p:sp>
      <p:pic>
        <p:nvPicPr>
          <p:cNvPr id="159748" name="Picture 10"/>
          <p:cNvPicPr>
            <a:picLocks noChangeAspect="1" noChangeArrowheads="1"/>
          </p:cNvPicPr>
          <p:nvPr/>
        </p:nvPicPr>
        <p:blipFill>
          <a:blip r:embed="rId4"/>
          <a:srcRect/>
          <a:stretch>
            <a:fillRect/>
          </a:stretch>
        </p:blipFill>
        <p:spPr bwMode="auto">
          <a:xfrm>
            <a:off x="0" y="0"/>
            <a:ext cx="4719638" cy="3048000"/>
          </a:xfrm>
          <a:prstGeom prst="rect">
            <a:avLst/>
          </a:prstGeom>
          <a:noFill/>
          <a:ln w="9525">
            <a:noFill/>
            <a:miter lim="800000"/>
            <a:headEnd/>
            <a:tailEnd/>
          </a:ln>
        </p:spPr>
      </p:pic>
      <p:graphicFrame>
        <p:nvGraphicFramePr>
          <p:cNvPr id="159746" name="Object 2"/>
          <p:cNvGraphicFramePr>
            <a:graphicFrameLocks noChangeAspect="1"/>
          </p:cNvGraphicFramePr>
          <p:nvPr/>
        </p:nvGraphicFramePr>
        <p:xfrm>
          <a:off x="4572000" y="2398712"/>
          <a:ext cx="4495800" cy="4459288"/>
        </p:xfrm>
        <a:graphic>
          <a:graphicData uri="http://schemas.openxmlformats.org/presentationml/2006/ole">
            <mc:AlternateContent xmlns:mc="http://schemas.openxmlformats.org/markup-compatibility/2006">
              <mc:Choice xmlns:v="urn:schemas-microsoft-com:vml" Requires="v">
                <p:oleObj spid="_x0000_s5172" name="Photo Editor Photo" r:id="rId5" imgW="5852667" imgH="5631668" progId="">
                  <p:embed/>
                </p:oleObj>
              </mc:Choice>
              <mc:Fallback>
                <p:oleObj name="Photo Editor Photo" r:id="rId5" imgW="5852667" imgH="563166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2398712"/>
                        <a:ext cx="4495800" cy="445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5383786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72000" y="403412"/>
            <a:ext cx="1018927" cy="448086"/>
          </a:xfrm>
          <a:prstGeom prst="rect">
            <a:avLst/>
          </a:prstGeom>
          <a:noFill/>
        </p:spPr>
        <p:txBody>
          <a:bodyPr wrap="none" lIns="81763" tIns="40880" rIns="81763" bIns="40880" rtlCol="0">
            <a:spAutoFit/>
          </a:bodyPr>
          <a:lstStyle/>
          <a:p>
            <a:r>
              <a:rPr lang="en-US" b="1" i="0">
                <a:solidFill>
                  <a:schemeClr val="accent2"/>
                </a:solidFill>
              </a:rPr>
              <a:t>Auger</a:t>
            </a:r>
          </a:p>
        </p:txBody>
      </p:sp>
      <p:sp>
        <p:nvSpPr>
          <p:cNvPr id="10" name="TextBox 9"/>
          <p:cNvSpPr txBox="1"/>
          <p:nvPr/>
        </p:nvSpPr>
        <p:spPr>
          <a:xfrm>
            <a:off x="4502760" y="3630706"/>
            <a:ext cx="575915" cy="448086"/>
          </a:xfrm>
          <a:prstGeom prst="rect">
            <a:avLst/>
          </a:prstGeom>
          <a:noFill/>
        </p:spPr>
        <p:txBody>
          <a:bodyPr wrap="none" lIns="81763" tIns="40880" rIns="81763" bIns="40880" rtlCol="0">
            <a:spAutoFit/>
          </a:bodyPr>
          <a:lstStyle/>
          <a:p>
            <a:r>
              <a:rPr lang="en-US" b="1" i="0">
                <a:solidFill>
                  <a:schemeClr val="accent2"/>
                </a:solidFill>
              </a:rPr>
              <a:t>TA</a:t>
            </a:r>
          </a:p>
        </p:txBody>
      </p:sp>
      <p:pic>
        <p:nvPicPr>
          <p:cNvPr id="2" name="Picture 1"/>
          <p:cNvPicPr>
            <a:picLocks noChangeAspect="1"/>
          </p:cNvPicPr>
          <p:nvPr/>
        </p:nvPicPr>
        <p:blipFill>
          <a:blip r:embed="rId3"/>
          <a:stretch>
            <a:fillRect/>
          </a:stretch>
        </p:blipFill>
        <p:spPr>
          <a:xfrm>
            <a:off x="9827" y="0"/>
            <a:ext cx="5753100" cy="5600700"/>
          </a:xfrm>
          <a:prstGeom prst="rect">
            <a:avLst/>
          </a:prstGeom>
        </p:spPr>
      </p:pic>
      <p:pic>
        <p:nvPicPr>
          <p:cNvPr id="3" name="Picture 2"/>
          <p:cNvPicPr>
            <a:picLocks noChangeAspect="1"/>
          </p:cNvPicPr>
          <p:nvPr/>
        </p:nvPicPr>
        <p:blipFill>
          <a:blip r:embed="rId4"/>
          <a:stretch>
            <a:fillRect/>
          </a:stretch>
        </p:blipFill>
        <p:spPr>
          <a:xfrm>
            <a:off x="4476626" y="3356992"/>
            <a:ext cx="4549471" cy="3501008"/>
          </a:xfrm>
          <a:prstGeom prst="rect">
            <a:avLst/>
          </a:prstGeom>
        </p:spPr>
      </p:pic>
      <p:sp>
        <p:nvSpPr>
          <p:cNvPr id="4" name="TextBox 3"/>
          <p:cNvSpPr txBox="1"/>
          <p:nvPr/>
        </p:nvSpPr>
        <p:spPr>
          <a:xfrm>
            <a:off x="5364109" y="4077072"/>
            <a:ext cx="1854419" cy="400110"/>
          </a:xfrm>
          <a:prstGeom prst="rect">
            <a:avLst/>
          </a:prstGeom>
          <a:noFill/>
        </p:spPr>
        <p:txBody>
          <a:bodyPr wrap="none" lIns="91216" tIns="45609" rIns="91216" bIns="45609" rtlCol="0">
            <a:spAutoFit/>
          </a:bodyPr>
          <a:lstStyle/>
          <a:p>
            <a:r>
              <a:rPr lang="en-US" sz="2000" i="0" dirty="0">
                <a:solidFill>
                  <a:schemeClr val="bg1"/>
                </a:solidFill>
              </a:rPr>
              <a:t>Telescope Array</a:t>
            </a: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is the easiest Cosmic Particle or “</a:t>
            </a:r>
            <a:r>
              <a:rPr lang="en-US" sz="2300" dirty="0" err="1"/>
              <a:t>Astroparticle</a:t>
            </a:r>
            <a:r>
              <a:rPr lang="en-US" sz="2300" dirty="0"/>
              <a:t>” to detect? </a:t>
            </a:r>
            <a:r>
              <a:rPr lang="en-US" sz="2300" dirty="0">
                <a:solidFill>
                  <a:schemeClr val="tx1"/>
                </a:solidFill>
              </a:rPr>
              <a:t>Photon!</a:t>
            </a:r>
            <a:br>
              <a:rPr lang="en-US" sz="2300" dirty="0">
                <a:solidFill>
                  <a:schemeClr val="tx1"/>
                </a:solidFill>
              </a:rPr>
            </a:br>
            <a:r>
              <a:rPr lang="en-US" sz="2300" dirty="0"/>
              <a:t/>
            </a:r>
            <a:br>
              <a:rPr lang="en-US" sz="2300" dirty="0"/>
            </a:br>
            <a:r>
              <a:rPr lang="en-US" sz="2300" dirty="0"/>
              <a:t>In what Energy range do we observe them?</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r>
              <a:rPr lang="en-US" sz="2300" dirty="0"/>
              <a:t/>
            </a:r>
            <a:br>
              <a:rPr lang="en-US" sz="2300" dirty="0"/>
            </a:br>
            <a:endParaRPr lang="en-US" sz="2300" dirty="0">
              <a:solidFill>
                <a:srgbClr val="FFFFFF"/>
              </a:solidFill>
            </a:endParaRPr>
          </a:p>
        </p:txBody>
      </p:sp>
      <p:pic>
        <p:nvPicPr>
          <p:cNvPr id="3" name="Picture 2"/>
          <p:cNvPicPr>
            <a:picLocks noChangeAspect="1"/>
          </p:cNvPicPr>
          <p:nvPr/>
        </p:nvPicPr>
        <p:blipFill rotWithShape="1">
          <a:blip r:embed="rId2"/>
          <a:srcRect t="-7269"/>
          <a:stretch/>
        </p:blipFill>
        <p:spPr>
          <a:xfrm>
            <a:off x="0" y="3123644"/>
            <a:ext cx="8993012" cy="2557734"/>
          </a:xfrm>
          <a:prstGeom prst="rect">
            <a:avLst/>
          </a:prstGeom>
          <a:solidFill>
            <a:schemeClr val="tx1"/>
          </a:solidFill>
        </p:spPr>
      </p:pic>
    </p:spTree>
    <p:extLst>
      <p:ext uri="{BB962C8B-B14F-4D97-AF65-F5344CB8AC3E}">
        <p14:creationId xmlns:p14="http://schemas.microsoft.com/office/powerpoint/2010/main" val="3337683988"/>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most energetic Cosmic Particles ever detected? </a:t>
            </a:r>
            <a:r>
              <a:rPr lang="en-US" sz="2300" b="0" dirty="0">
                <a:solidFill>
                  <a:schemeClr val="tx1"/>
                </a:solidFill>
              </a:rPr>
              <a:t>Cosmic Rays of Ultra High Energies (UHECRs)</a:t>
            </a:r>
            <a:br>
              <a:rPr lang="en-US" sz="2300" b="0" dirty="0">
                <a:solidFill>
                  <a:schemeClr val="tx1"/>
                </a:solidFill>
              </a:rPr>
            </a:br>
            <a:r>
              <a:rPr lang="en-US" sz="2300" dirty="0"/>
              <a:t/>
            </a:r>
            <a:br>
              <a:rPr lang="en-US" sz="2300" dirty="0"/>
            </a:br>
            <a:r>
              <a:rPr lang="en-US" sz="2300" dirty="0"/>
              <a:t>In what Energy range do we observe Cosmic Rays?</a:t>
            </a:r>
            <a:br>
              <a:rPr lang="en-US" sz="2300" dirty="0"/>
            </a:br>
            <a:r>
              <a:rPr lang="en-US" sz="2300" b="0" dirty="0">
                <a:solidFill>
                  <a:srgbClr val="FFFFFF"/>
                </a:solidFill>
              </a:rPr>
              <a:t>from 0.1 </a:t>
            </a:r>
            <a:r>
              <a:rPr lang="en-US" sz="2300" b="0" dirty="0" err="1">
                <a:solidFill>
                  <a:srgbClr val="FFFFFF"/>
                </a:solidFill>
              </a:rPr>
              <a:t>GeV</a:t>
            </a:r>
            <a:r>
              <a:rPr lang="en-US" sz="2300" b="0" dirty="0">
                <a:solidFill>
                  <a:srgbClr val="FFFFFF"/>
                </a:solidFill>
              </a:rPr>
              <a:t> to 0.3 </a:t>
            </a:r>
            <a:r>
              <a:rPr lang="en-US" sz="2300" b="0" dirty="0" err="1">
                <a:solidFill>
                  <a:srgbClr val="FFFFFF"/>
                </a:solidFill>
              </a:rPr>
              <a:t>ZeV</a:t>
            </a:r>
            <a:r>
              <a:rPr lang="en-US" sz="2300" b="0" dirty="0">
                <a:solidFill>
                  <a:srgbClr val="FFFFFF"/>
                </a:solidFill>
              </a:rPr>
              <a:t> or from 10</a:t>
            </a:r>
            <a:r>
              <a:rPr lang="en-US" sz="2300" b="0" baseline="30000" dirty="0">
                <a:solidFill>
                  <a:srgbClr val="FFFFFF"/>
                </a:solidFill>
              </a:rPr>
              <a:t>8</a:t>
            </a:r>
            <a:r>
              <a:rPr lang="en-US" sz="2300" b="0" dirty="0">
                <a:solidFill>
                  <a:srgbClr val="FFFFFF"/>
                </a:solidFill>
              </a:rPr>
              <a:t> to </a:t>
            </a:r>
            <a:r>
              <a:rPr lang="en-US" sz="2300" dirty="0">
                <a:solidFill>
                  <a:srgbClr val="FFFFFF"/>
                </a:solidFill>
              </a:rPr>
              <a:t>10</a:t>
            </a:r>
            <a:r>
              <a:rPr lang="en-US" sz="2300" baseline="30000" dirty="0">
                <a:solidFill>
                  <a:srgbClr val="FFFFFF"/>
                </a:solidFill>
              </a:rPr>
              <a:t>20</a:t>
            </a:r>
            <a:r>
              <a:rPr lang="en-US" sz="2300" dirty="0">
                <a:solidFill>
                  <a:srgbClr val="FFFFFF"/>
                </a:solidFill>
              </a:rPr>
              <a:t> </a:t>
            </a:r>
            <a:r>
              <a:rPr lang="en-US" sz="2300" dirty="0" err="1">
                <a:solidFill>
                  <a:srgbClr val="FFFFFF"/>
                </a:solidFill>
              </a:rPr>
              <a:t>eV</a:t>
            </a: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t>How far can we observe them from? </a:t>
            </a:r>
            <a:r>
              <a:rPr lang="nl-NL" sz="2300" b="0" dirty="0" err="1">
                <a:solidFill>
                  <a:srgbClr val="FFFFFF"/>
                </a:solidFill>
              </a:rPr>
              <a:t>Galactic</a:t>
            </a:r>
            <a:r>
              <a:rPr lang="nl-NL" sz="2300" b="0" dirty="0">
                <a:solidFill>
                  <a:srgbClr val="FFFFFF"/>
                </a:solidFill>
              </a:rPr>
              <a:t> E &lt; 10</a:t>
            </a:r>
            <a:r>
              <a:rPr lang="nl-NL" sz="2300" b="0" baseline="30000" dirty="0">
                <a:solidFill>
                  <a:srgbClr val="FFFFFF"/>
                </a:solidFill>
              </a:rPr>
              <a:t>17</a:t>
            </a:r>
            <a:r>
              <a:rPr lang="nl-NL" sz="2300" b="0" dirty="0">
                <a:solidFill>
                  <a:srgbClr val="FFFFFF"/>
                </a:solidFill>
              </a:rPr>
              <a:t> eV ???</a:t>
            </a:r>
            <a:br>
              <a:rPr lang="nl-NL" sz="2300" b="0" dirty="0">
                <a:solidFill>
                  <a:srgbClr val="FFFFFF"/>
                </a:solidFill>
              </a:rPr>
            </a:br>
            <a:r>
              <a:rPr lang="nl-NL" sz="2300" b="0" dirty="0" err="1">
                <a:solidFill>
                  <a:srgbClr val="FFFFFF"/>
                </a:solidFill>
              </a:rPr>
              <a:t>Extragalactic</a:t>
            </a:r>
            <a:r>
              <a:rPr lang="nl-NL" sz="2300" b="0" dirty="0">
                <a:solidFill>
                  <a:srgbClr val="FFFFFF"/>
                </a:solidFill>
              </a:rPr>
              <a:t> E </a:t>
            </a:r>
            <a:r>
              <a:rPr lang="nl-NL" sz="2300" b="0" dirty="0">
                <a:solidFill>
                  <a:srgbClr val="FFFFFF"/>
                </a:solidFill>
                <a:latin typeface="+mn-lt"/>
              </a:rPr>
              <a:t>&gt;</a:t>
            </a:r>
            <a:r>
              <a:rPr lang="nl-NL" sz="2300" b="0" dirty="0">
                <a:solidFill>
                  <a:srgbClr val="FFFFFF"/>
                </a:solidFill>
              </a:rPr>
              <a:t> </a:t>
            </a:r>
            <a:r>
              <a:rPr lang="nl-NL" sz="2300" b="0" dirty="0" err="1">
                <a:solidFill>
                  <a:srgbClr val="FFFFFF"/>
                </a:solidFill>
              </a:rPr>
              <a:t>EeV</a:t>
            </a:r>
            <a:r>
              <a:rPr lang="nl-NL" sz="2300" b="0" dirty="0">
                <a:solidFill>
                  <a:srgbClr val="FFFFFF"/>
                </a:solidFill>
              </a:rPr>
              <a:t> = 10</a:t>
            </a:r>
            <a:r>
              <a:rPr lang="nl-NL" sz="2300" b="0" baseline="30000" dirty="0">
                <a:solidFill>
                  <a:srgbClr val="FFFFFF"/>
                </a:solidFill>
              </a:rPr>
              <a:t>18</a:t>
            </a:r>
            <a:r>
              <a:rPr lang="nl-NL" sz="2300" b="0" dirty="0">
                <a:solidFill>
                  <a:srgbClr val="FFFFFF"/>
                </a:solidFill>
              </a:rPr>
              <a:t> eV; </a:t>
            </a:r>
            <a:r>
              <a:rPr lang="nl-NL" sz="2300" b="0" dirty="0" err="1">
                <a:solidFill>
                  <a:srgbClr val="FFFFFF"/>
                </a:solidFill>
              </a:rPr>
              <a:t>z</a:t>
            </a:r>
            <a:r>
              <a:rPr lang="nl-NL" sz="2300" b="0" baseline="-25000" dirty="0" err="1">
                <a:solidFill>
                  <a:srgbClr val="FFFFFF"/>
                </a:solidFill>
              </a:rPr>
              <a:t>sources</a:t>
            </a:r>
            <a:r>
              <a:rPr lang="nl-NL" sz="2300" b="0" dirty="0">
                <a:solidFill>
                  <a:srgbClr val="FFFFFF"/>
                </a:solidFill>
              </a:rPr>
              <a:t> = 10? </a:t>
            </a:r>
            <a:br>
              <a:rPr lang="nl-NL" sz="2300" b="0" dirty="0">
                <a:solidFill>
                  <a:srgbClr val="FFFFFF"/>
                </a:solidFill>
              </a:rPr>
            </a:br>
            <a:r>
              <a:rPr lang="nl-NL" sz="2300" b="0" dirty="0">
                <a:solidFill>
                  <a:srgbClr val="FFFFFF"/>
                </a:solidFill>
              </a:rPr>
              <a:t>E </a:t>
            </a:r>
            <a:r>
              <a:rPr lang="nl-NL" sz="2300" b="0" dirty="0">
                <a:solidFill>
                  <a:srgbClr val="FFFFFF"/>
                </a:solidFill>
                <a:latin typeface="+mn-lt"/>
              </a:rPr>
              <a:t>&gt;</a:t>
            </a:r>
            <a:r>
              <a:rPr lang="nl-NL" sz="2300" b="0" dirty="0">
                <a:solidFill>
                  <a:srgbClr val="FFFFFF"/>
                </a:solidFill>
              </a:rPr>
              <a:t> 50 </a:t>
            </a:r>
            <a:r>
              <a:rPr lang="nl-NL" sz="2300" b="0" dirty="0" err="1">
                <a:solidFill>
                  <a:srgbClr val="FFFFFF"/>
                </a:solidFill>
              </a:rPr>
              <a:t>EeV</a:t>
            </a:r>
            <a:r>
              <a:rPr lang="nl-NL" sz="2300" b="0" dirty="0">
                <a:solidFill>
                  <a:srgbClr val="FFFFFF"/>
                </a:solidFill>
              </a:rPr>
              <a:t>,  </a:t>
            </a:r>
            <a:r>
              <a:rPr lang="nl-NL" sz="2300" b="0" dirty="0" err="1">
                <a:solidFill>
                  <a:srgbClr val="FFFFFF"/>
                </a:solidFill>
              </a:rPr>
              <a:t>distances</a:t>
            </a:r>
            <a:r>
              <a:rPr lang="nl-NL" sz="2300" b="0" dirty="0">
                <a:solidFill>
                  <a:srgbClr val="FFFFFF"/>
                </a:solidFill>
              </a:rPr>
              <a:t> of &lt; 100 </a:t>
            </a:r>
            <a:r>
              <a:rPr lang="nl-NL" sz="2300" b="0" dirty="0" err="1">
                <a:solidFill>
                  <a:srgbClr val="FFFFFF"/>
                </a:solidFill>
              </a:rPr>
              <a:t>Mpc</a:t>
            </a:r>
            <a:r>
              <a:rPr lang="nl-NL" sz="2300" b="0" dirty="0">
                <a:solidFill>
                  <a:srgbClr val="FFFFFF"/>
                </a:solidFill>
              </a:rPr>
              <a:t> </a:t>
            </a:r>
            <a:br>
              <a:rPr lang="nl-NL" sz="2300" b="0" dirty="0">
                <a:solidFill>
                  <a:srgbClr val="FFFFFF"/>
                </a:solidFill>
              </a:rPr>
            </a:br>
            <a:r>
              <a:rPr lang="nl-NL" sz="2300" b="0" dirty="0">
                <a:solidFill>
                  <a:srgbClr val="FFFFFF"/>
                </a:solidFill>
              </a:rPr>
              <a:t/>
            </a:r>
            <a:br>
              <a:rPr lang="nl-NL" sz="2300" b="0" dirty="0">
                <a:solidFill>
                  <a:srgbClr val="FFFFFF"/>
                </a:solidFill>
              </a:rPr>
            </a:br>
            <a:r>
              <a:rPr lang="en-US" sz="2300" dirty="0"/>
              <a:t>How are they observed?</a:t>
            </a:r>
            <a:br>
              <a:rPr lang="en-US" sz="2300" dirty="0"/>
            </a:br>
            <a:r>
              <a:rPr lang="en-US" sz="2300" b="0" dirty="0">
                <a:solidFill>
                  <a:srgbClr val="FFFFFF"/>
                </a:solidFill>
              </a:rPr>
              <a:t>Detectors in Balloons, Space, Underground, Giant Ground Arrays</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dirty="0"/>
              <a:t>What is the Cosmic Ray composition? </a:t>
            </a:r>
            <a:r>
              <a:rPr lang="en-US" sz="2300" b="0" dirty="0">
                <a:solidFill>
                  <a:srgbClr val="FFFFFF"/>
                </a:solidFill>
              </a:rPr>
              <a:t>Protons, </a:t>
            </a:r>
            <a:r>
              <a:rPr lang="en-US" sz="2300" b="0" dirty="0">
                <a:solidFill>
                  <a:schemeClr val="tx1"/>
                </a:solidFill>
              </a:rPr>
              <a:t>Nuclei, e</a:t>
            </a:r>
            <a:r>
              <a:rPr lang="en-US" sz="2300" b="0" baseline="30000" dirty="0">
                <a:solidFill>
                  <a:schemeClr val="tx1"/>
                </a:solidFill>
              </a:rPr>
              <a:t>+</a:t>
            </a:r>
            <a:r>
              <a:rPr lang="en-US" sz="2300" b="0" dirty="0">
                <a:solidFill>
                  <a:schemeClr val="tx1"/>
                </a:solidFill>
              </a:rPr>
              <a:t> e</a:t>
            </a:r>
            <a:r>
              <a:rPr lang="en-US" sz="2300" b="0" baseline="30000" dirty="0">
                <a:solidFill>
                  <a:schemeClr val="tx1"/>
                </a:solidFill>
              </a:rPr>
              <a:t>-</a:t>
            </a: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dirty="0"/>
              <a:t>How are they generated? </a:t>
            </a:r>
            <a:br>
              <a:rPr lang="en-US" sz="2300" dirty="0"/>
            </a:br>
            <a:endParaRPr lang="en-US" sz="2300" b="0" dirty="0">
              <a:solidFill>
                <a:srgbClr val="FFFFFF"/>
              </a:solidFill>
            </a:endParaRPr>
          </a:p>
        </p:txBody>
      </p:sp>
    </p:spTree>
    <p:extLst>
      <p:ext uri="{BB962C8B-B14F-4D97-AF65-F5344CB8AC3E}">
        <p14:creationId xmlns:p14="http://schemas.microsoft.com/office/powerpoint/2010/main" val="763625223"/>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820472" cy="6336704"/>
          </a:xfrm>
        </p:spPr>
        <p:txBody>
          <a:bodyPr/>
          <a:lstStyle/>
          <a:p>
            <a:pPr algn="l">
              <a:lnSpc>
                <a:spcPct val="100000"/>
              </a:lnSpc>
              <a:spcBef>
                <a:spcPts val="0"/>
              </a:spcBef>
              <a:spcAft>
                <a:spcPts val="0"/>
              </a:spcAft>
            </a:pPr>
            <a:r>
              <a:rPr lang="en-US" sz="2300" dirty="0"/>
              <a:t>What are the most energetic Cosmic Particles ever detected? </a:t>
            </a:r>
            <a:r>
              <a:rPr lang="en-US" sz="2300" b="0" dirty="0">
                <a:solidFill>
                  <a:schemeClr val="tx1"/>
                </a:solidFill>
              </a:rPr>
              <a:t>Cosmic Rays of Ultra High Energies (UHECRs)</a:t>
            </a:r>
            <a:br>
              <a:rPr lang="en-US" sz="2300" b="0" dirty="0">
                <a:solidFill>
                  <a:schemeClr val="tx1"/>
                </a:solidFill>
              </a:rPr>
            </a:br>
            <a:r>
              <a:rPr lang="en-US" sz="2300" dirty="0"/>
              <a:t/>
            </a:r>
            <a:br>
              <a:rPr lang="en-US" sz="2300" dirty="0"/>
            </a:br>
            <a:r>
              <a:rPr lang="en-US" sz="2300" dirty="0"/>
              <a:t>In what Energy range do we observe Cosmic Rays?</a:t>
            </a:r>
            <a:br>
              <a:rPr lang="en-US" sz="2300" dirty="0"/>
            </a:br>
            <a:r>
              <a:rPr lang="en-US" sz="2300" b="0" dirty="0">
                <a:solidFill>
                  <a:srgbClr val="FFFFFF"/>
                </a:solidFill>
              </a:rPr>
              <a:t>from 0.1 </a:t>
            </a:r>
            <a:r>
              <a:rPr lang="en-US" sz="2300" b="0" dirty="0" err="1">
                <a:solidFill>
                  <a:srgbClr val="FFFFFF"/>
                </a:solidFill>
              </a:rPr>
              <a:t>GeV</a:t>
            </a:r>
            <a:r>
              <a:rPr lang="en-US" sz="2300" b="0" dirty="0">
                <a:solidFill>
                  <a:srgbClr val="FFFFFF"/>
                </a:solidFill>
              </a:rPr>
              <a:t> to 0.3 </a:t>
            </a:r>
            <a:r>
              <a:rPr lang="en-US" sz="2300" b="0" dirty="0" err="1">
                <a:solidFill>
                  <a:srgbClr val="FFFFFF"/>
                </a:solidFill>
              </a:rPr>
              <a:t>ZeV</a:t>
            </a:r>
            <a:r>
              <a:rPr lang="en-US" sz="2300" b="0" dirty="0">
                <a:solidFill>
                  <a:srgbClr val="FFFFFF"/>
                </a:solidFill>
              </a:rPr>
              <a:t> or from 10</a:t>
            </a:r>
            <a:r>
              <a:rPr lang="en-US" sz="2300" b="0" baseline="30000" dirty="0">
                <a:solidFill>
                  <a:srgbClr val="FFFFFF"/>
                </a:solidFill>
              </a:rPr>
              <a:t>8</a:t>
            </a:r>
            <a:r>
              <a:rPr lang="en-US" sz="2300" b="0" dirty="0">
                <a:solidFill>
                  <a:srgbClr val="FFFFFF"/>
                </a:solidFill>
              </a:rPr>
              <a:t> to </a:t>
            </a:r>
            <a:r>
              <a:rPr lang="en-US" sz="2300" dirty="0">
                <a:solidFill>
                  <a:srgbClr val="FFFFFF"/>
                </a:solidFill>
              </a:rPr>
              <a:t>10</a:t>
            </a:r>
            <a:r>
              <a:rPr lang="en-US" sz="2300" baseline="30000" dirty="0">
                <a:solidFill>
                  <a:srgbClr val="FFFFFF"/>
                </a:solidFill>
              </a:rPr>
              <a:t>20</a:t>
            </a:r>
            <a:r>
              <a:rPr lang="en-US" sz="2300" dirty="0">
                <a:solidFill>
                  <a:srgbClr val="FFFFFF"/>
                </a:solidFill>
              </a:rPr>
              <a:t> </a:t>
            </a:r>
            <a:r>
              <a:rPr lang="en-US" sz="2300" dirty="0" err="1">
                <a:solidFill>
                  <a:srgbClr val="FFFFFF"/>
                </a:solidFill>
              </a:rPr>
              <a:t>eV</a:t>
            </a:r>
            <a:r>
              <a:rPr lang="en-US" sz="2300" dirty="0">
                <a:solidFill>
                  <a:srgbClr val="FFFFFF"/>
                </a:solidFill>
              </a:rPr>
              <a:t/>
            </a:r>
            <a:br>
              <a:rPr lang="en-US" sz="2300" dirty="0">
                <a:solidFill>
                  <a:srgbClr val="FFFFFF"/>
                </a:solidFill>
              </a:rPr>
            </a:br>
            <a:r>
              <a:rPr lang="en-US" sz="2300" dirty="0">
                <a:solidFill>
                  <a:srgbClr val="FFFFFF"/>
                </a:solidFill>
              </a:rPr>
              <a:t/>
            </a:r>
            <a:br>
              <a:rPr lang="en-US" sz="2300" dirty="0">
                <a:solidFill>
                  <a:srgbClr val="FFFFFF"/>
                </a:solidFill>
              </a:rPr>
            </a:br>
            <a:r>
              <a:rPr lang="en-US" sz="2300" dirty="0"/>
              <a:t>How far can we observe them from? </a:t>
            </a:r>
            <a:r>
              <a:rPr lang="nl-NL" sz="2300" b="0" dirty="0" err="1">
                <a:solidFill>
                  <a:srgbClr val="FFFFFF"/>
                </a:solidFill>
              </a:rPr>
              <a:t>Galactic</a:t>
            </a:r>
            <a:r>
              <a:rPr lang="nl-NL" sz="2300" b="0" dirty="0">
                <a:solidFill>
                  <a:srgbClr val="FFFFFF"/>
                </a:solidFill>
              </a:rPr>
              <a:t> E &lt; 10</a:t>
            </a:r>
            <a:r>
              <a:rPr lang="nl-NL" sz="2300" b="0" baseline="30000" dirty="0">
                <a:solidFill>
                  <a:srgbClr val="FFFFFF"/>
                </a:solidFill>
              </a:rPr>
              <a:t>17</a:t>
            </a:r>
            <a:r>
              <a:rPr lang="nl-NL" sz="2300" b="0" dirty="0">
                <a:solidFill>
                  <a:srgbClr val="FFFFFF"/>
                </a:solidFill>
              </a:rPr>
              <a:t> eV ???</a:t>
            </a:r>
            <a:br>
              <a:rPr lang="nl-NL" sz="2300" b="0" dirty="0">
                <a:solidFill>
                  <a:srgbClr val="FFFFFF"/>
                </a:solidFill>
              </a:rPr>
            </a:br>
            <a:r>
              <a:rPr lang="nl-NL" sz="2300" b="0" dirty="0" err="1">
                <a:solidFill>
                  <a:srgbClr val="FFFFFF"/>
                </a:solidFill>
              </a:rPr>
              <a:t>Extragalactic</a:t>
            </a:r>
            <a:r>
              <a:rPr lang="nl-NL" sz="2300" b="0" dirty="0">
                <a:solidFill>
                  <a:srgbClr val="FFFFFF"/>
                </a:solidFill>
              </a:rPr>
              <a:t> E </a:t>
            </a:r>
            <a:r>
              <a:rPr lang="nl-NL" sz="2300" b="0" dirty="0">
                <a:solidFill>
                  <a:srgbClr val="FFFFFF"/>
                </a:solidFill>
                <a:latin typeface="+mn-lt"/>
              </a:rPr>
              <a:t>&gt;</a:t>
            </a:r>
            <a:r>
              <a:rPr lang="nl-NL" sz="2300" b="0" dirty="0">
                <a:solidFill>
                  <a:srgbClr val="FFFFFF"/>
                </a:solidFill>
              </a:rPr>
              <a:t> </a:t>
            </a:r>
            <a:r>
              <a:rPr lang="nl-NL" sz="2300" b="0" dirty="0" err="1">
                <a:solidFill>
                  <a:srgbClr val="FFFFFF"/>
                </a:solidFill>
              </a:rPr>
              <a:t>EeV</a:t>
            </a:r>
            <a:r>
              <a:rPr lang="nl-NL" sz="2300" b="0" dirty="0">
                <a:solidFill>
                  <a:srgbClr val="FFFFFF"/>
                </a:solidFill>
              </a:rPr>
              <a:t> = 10</a:t>
            </a:r>
            <a:r>
              <a:rPr lang="nl-NL" sz="2300" b="0" baseline="30000" dirty="0">
                <a:solidFill>
                  <a:srgbClr val="FFFFFF"/>
                </a:solidFill>
              </a:rPr>
              <a:t>18</a:t>
            </a:r>
            <a:r>
              <a:rPr lang="nl-NL" sz="2300" b="0" dirty="0">
                <a:solidFill>
                  <a:srgbClr val="FFFFFF"/>
                </a:solidFill>
              </a:rPr>
              <a:t> eV; </a:t>
            </a:r>
            <a:r>
              <a:rPr lang="nl-NL" sz="2300" b="0" dirty="0" err="1">
                <a:solidFill>
                  <a:srgbClr val="FFFFFF"/>
                </a:solidFill>
              </a:rPr>
              <a:t>z</a:t>
            </a:r>
            <a:r>
              <a:rPr lang="nl-NL" sz="2300" b="0" baseline="-25000" dirty="0" err="1">
                <a:solidFill>
                  <a:srgbClr val="FFFFFF"/>
                </a:solidFill>
              </a:rPr>
              <a:t>sources</a:t>
            </a:r>
            <a:r>
              <a:rPr lang="nl-NL" sz="2300" b="0" dirty="0">
                <a:solidFill>
                  <a:srgbClr val="FFFFFF"/>
                </a:solidFill>
              </a:rPr>
              <a:t> = 10? </a:t>
            </a:r>
            <a:br>
              <a:rPr lang="nl-NL" sz="2300" b="0" dirty="0">
                <a:solidFill>
                  <a:srgbClr val="FFFFFF"/>
                </a:solidFill>
              </a:rPr>
            </a:br>
            <a:r>
              <a:rPr lang="nl-NL" sz="2300" b="0" dirty="0">
                <a:solidFill>
                  <a:srgbClr val="FFFFFF"/>
                </a:solidFill>
              </a:rPr>
              <a:t>E </a:t>
            </a:r>
            <a:r>
              <a:rPr lang="nl-NL" sz="2300" b="0" dirty="0">
                <a:solidFill>
                  <a:srgbClr val="FFFFFF"/>
                </a:solidFill>
                <a:latin typeface="+mn-lt"/>
              </a:rPr>
              <a:t>&gt;</a:t>
            </a:r>
            <a:r>
              <a:rPr lang="nl-NL" sz="2300" b="0" dirty="0">
                <a:solidFill>
                  <a:srgbClr val="FFFFFF"/>
                </a:solidFill>
              </a:rPr>
              <a:t> 50 </a:t>
            </a:r>
            <a:r>
              <a:rPr lang="nl-NL" sz="2300" b="0" dirty="0" err="1">
                <a:solidFill>
                  <a:srgbClr val="FFFFFF"/>
                </a:solidFill>
              </a:rPr>
              <a:t>EeV</a:t>
            </a:r>
            <a:r>
              <a:rPr lang="nl-NL" sz="2300" b="0" dirty="0">
                <a:solidFill>
                  <a:srgbClr val="FFFFFF"/>
                </a:solidFill>
              </a:rPr>
              <a:t>,  </a:t>
            </a:r>
            <a:r>
              <a:rPr lang="nl-NL" sz="2300" b="0" dirty="0" err="1">
                <a:solidFill>
                  <a:srgbClr val="FFFFFF"/>
                </a:solidFill>
              </a:rPr>
              <a:t>distances</a:t>
            </a:r>
            <a:r>
              <a:rPr lang="nl-NL" sz="2300" b="0" dirty="0">
                <a:solidFill>
                  <a:srgbClr val="FFFFFF"/>
                </a:solidFill>
              </a:rPr>
              <a:t> of &lt; 100 </a:t>
            </a:r>
            <a:r>
              <a:rPr lang="nl-NL" sz="2300" b="0" dirty="0" err="1">
                <a:solidFill>
                  <a:srgbClr val="FFFFFF"/>
                </a:solidFill>
              </a:rPr>
              <a:t>Mpc</a:t>
            </a:r>
            <a:r>
              <a:rPr lang="nl-NL" sz="2300" b="0" dirty="0">
                <a:solidFill>
                  <a:srgbClr val="FFFFFF"/>
                </a:solidFill>
              </a:rPr>
              <a:t> </a:t>
            </a:r>
            <a:br>
              <a:rPr lang="nl-NL" sz="2300" b="0" dirty="0">
                <a:solidFill>
                  <a:srgbClr val="FFFFFF"/>
                </a:solidFill>
              </a:rPr>
            </a:br>
            <a:r>
              <a:rPr lang="nl-NL" sz="2300" b="0" dirty="0">
                <a:solidFill>
                  <a:srgbClr val="FFFFFF"/>
                </a:solidFill>
              </a:rPr>
              <a:t/>
            </a:r>
            <a:br>
              <a:rPr lang="nl-NL" sz="2300" b="0" dirty="0">
                <a:solidFill>
                  <a:srgbClr val="FFFFFF"/>
                </a:solidFill>
              </a:rPr>
            </a:br>
            <a:r>
              <a:rPr lang="en-US" sz="2300" dirty="0"/>
              <a:t>How are they observed?</a:t>
            </a:r>
            <a:br>
              <a:rPr lang="en-US" sz="2300" dirty="0"/>
            </a:br>
            <a:r>
              <a:rPr lang="en-US" sz="2300" b="0" dirty="0">
                <a:solidFill>
                  <a:srgbClr val="FFFFFF"/>
                </a:solidFill>
              </a:rPr>
              <a:t>Detectors in Balloons, Space, Underground, Giant Ground Arrays</a:t>
            </a:r>
            <a:br>
              <a:rPr lang="en-US" sz="2300" b="0" dirty="0">
                <a:solidFill>
                  <a:srgbClr val="FFFFFF"/>
                </a:solidFill>
              </a:rPr>
            </a:br>
            <a:r>
              <a:rPr lang="en-US" sz="2300" b="0" dirty="0">
                <a:solidFill>
                  <a:srgbClr val="FFFFFF"/>
                </a:solidFill>
              </a:rPr>
              <a:t/>
            </a:r>
            <a:br>
              <a:rPr lang="en-US" sz="2300" b="0" dirty="0">
                <a:solidFill>
                  <a:srgbClr val="FFFFFF"/>
                </a:solidFill>
              </a:rPr>
            </a:br>
            <a:r>
              <a:rPr lang="en-US" sz="2300" dirty="0"/>
              <a:t>What is the Cosmic Ray composition? </a:t>
            </a:r>
            <a:r>
              <a:rPr lang="en-US" sz="2300" b="0" dirty="0">
                <a:solidFill>
                  <a:srgbClr val="FFFFFF"/>
                </a:solidFill>
              </a:rPr>
              <a:t>Protons, </a:t>
            </a:r>
            <a:r>
              <a:rPr lang="en-US" sz="2300" b="0" dirty="0">
                <a:solidFill>
                  <a:schemeClr val="tx1"/>
                </a:solidFill>
              </a:rPr>
              <a:t>Nuclei, e</a:t>
            </a:r>
            <a:r>
              <a:rPr lang="en-US" sz="2300" b="0" baseline="30000" dirty="0">
                <a:solidFill>
                  <a:schemeClr val="tx1"/>
                </a:solidFill>
              </a:rPr>
              <a:t>+</a:t>
            </a:r>
            <a:r>
              <a:rPr lang="en-US" sz="2300" b="0" dirty="0">
                <a:solidFill>
                  <a:schemeClr val="tx1"/>
                </a:solidFill>
              </a:rPr>
              <a:t> e</a:t>
            </a:r>
            <a:r>
              <a:rPr lang="en-US" sz="2300" b="0" baseline="30000" dirty="0">
                <a:solidFill>
                  <a:schemeClr val="tx1"/>
                </a:solidFill>
              </a:rPr>
              <a:t>-</a:t>
            </a:r>
            <a:r>
              <a:rPr lang="en-US" sz="2300" b="0" dirty="0">
                <a:solidFill>
                  <a:schemeClr val="tx1"/>
                </a:solidFill>
              </a:rPr>
              <a:t/>
            </a:r>
            <a:br>
              <a:rPr lang="en-US" sz="2300" b="0" dirty="0">
                <a:solidFill>
                  <a:schemeClr val="tx1"/>
                </a:solidFill>
              </a:rPr>
            </a:br>
            <a:r>
              <a:rPr lang="en-US" sz="2300" b="0" dirty="0">
                <a:solidFill>
                  <a:schemeClr val="tx1"/>
                </a:solidFill>
              </a:rPr>
              <a:t/>
            </a:r>
            <a:br>
              <a:rPr lang="en-US" sz="2300" b="0" dirty="0">
                <a:solidFill>
                  <a:schemeClr val="tx1"/>
                </a:solidFill>
              </a:rPr>
            </a:br>
            <a:r>
              <a:rPr lang="en-US" sz="2300" dirty="0"/>
              <a:t>How are they generated? </a:t>
            </a:r>
            <a:r>
              <a:rPr lang="en-US" sz="2300" b="0" dirty="0">
                <a:solidFill>
                  <a:srgbClr val="FFFFFF"/>
                </a:solidFill>
              </a:rPr>
              <a:t>LE: shock acceleration in SNRs!</a:t>
            </a:r>
            <a:br>
              <a:rPr lang="en-US" sz="2300" b="0" dirty="0">
                <a:solidFill>
                  <a:srgbClr val="FFFFFF"/>
                </a:solidFill>
              </a:rPr>
            </a:br>
            <a:r>
              <a:rPr lang="en-US" sz="2300" b="0" dirty="0">
                <a:solidFill>
                  <a:srgbClr val="FFFFFF"/>
                </a:solidFill>
              </a:rPr>
              <a:t>UHEs: </a:t>
            </a:r>
            <a:r>
              <a:rPr lang="en-US" sz="2300" dirty="0">
                <a:solidFill>
                  <a:srgbClr val="FFFFFF"/>
                </a:solidFill>
              </a:rPr>
              <a:t>unknown</a:t>
            </a:r>
            <a:r>
              <a:rPr lang="en-US" sz="2300" b="0" dirty="0">
                <a:solidFill>
                  <a:srgbClr val="FFFFFF"/>
                </a:solidFill>
              </a:rPr>
              <a:t> extragalactic powerful sources</a:t>
            </a:r>
            <a:endParaRPr lang="en-US" sz="2300" dirty="0">
              <a:solidFill>
                <a:srgbClr val="FFFFFF"/>
              </a:solidFill>
            </a:endParaRPr>
          </a:p>
        </p:txBody>
      </p:sp>
    </p:spTree>
    <p:extLst>
      <p:ext uri="{BB962C8B-B14F-4D97-AF65-F5344CB8AC3E}">
        <p14:creationId xmlns:p14="http://schemas.microsoft.com/office/powerpoint/2010/main" val="2850002551"/>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8193" t="18338" r="52384" b="325"/>
          <a:stretch/>
        </p:blipFill>
        <p:spPr>
          <a:xfrm>
            <a:off x="6" y="8206"/>
            <a:ext cx="2739069" cy="3664549"/>
          </a:xfrm>
        </p:spPr>
      </p:pic>
      <p:pic>
        <p:nvPicPr>
          <p:cNvPr id="6" name="Content Placeholder 3"/>
          <p:cNvPicPr>
            <a:picLocks noChangeAspect="1"/>
          </p:cNvPicPr>
          <p:nvPr/>
        </p:nvPicPr>
        <p:blipFill rotWithShape="1">
          <a:blip r:embed="rId2"/>
          <a:srcRect l="49571" t="18338" r="10109" b="325"/>
          <a:stretch/>
        </p:blipFill>
        <p:spPr bwMode="auto">
          <a:xfrm>
            <a:off x="5715880" y="-30273"/>
            <a:ext cx="3428120" cy="3346881"/>
          </a:xfrm>
          <a:prstGeom prst="rect">
            <a:avLst/>
          </a:prstGeom>
          <a:noFill/>
          <a:ln w="9525">
            <a:noFill/>
            <a:miter lim="800000"/>
            <a:headEnd/>
            <a:tailEnd/>
          </a:ln>
        </p:spPr>
      </p:pic>
      <p:sp>
        <p:nvSpPr>
          <p:cNvPr id="8" name="TextBox 7"/>
          <p:cNvSpPr txBox="1"/>
          <p:nvPr/>
        </p:nvSpPr>
        <p:spPr>
          <a:xfrm>
            <a:off x="2994821" y="188651"/>
            <a:ext cx="2270435" cy="498085"/>
          </a:xfrm>
          <a:prstGeom prst="rect">
            <a:avLst/>
          </a:prstGeom>
          <a:noFill/>
        </p:spPr>
        <p:txBody>
          <a:bodyPr wrap="none" lIns="81791" tIns="40894" rIns="81791" bIns="40894" rtlCol="0">
            <a:spAutoFit/>
          </a:bodyPr>
          <a:lstStyle/>
          <a:p>
            <a:pPr lvl="0" algn="ctr">
              <a:lnSpc>
                <a:spcPct val="70000"/>
              </a:lnSpc>
              <a:defRPr/>
            </a:pPr>
            <a:r>
              <a:rPr lang="en-US" sz="3600" b="1" i="0" kern="0" dirty="0">
                <a:solidFill>
                  <a:schemeClr val="tx2"/>
                </a:solidFill>
                <a:latin typeface="+mj-lt"/>
                <a:ea typeface="ＭＳ Ｐゴシック" pitchFamily="-97" charset="-128"/>
                <a:cs typeface="ＭＳ Ｐゴシック" pitchFamily="-97" charset="-128"/>
              </a:rPr>
              <a:t>π</a:t>
            </a:r>
            <a:r>
              <a:rPr lang="en-US" sz="3600" b="1" i="0" kern="0" baseline="30000" dirty="0">
                <a:solidFill>
                  <a:schemeClr val="tx2"/>
                </a:solidFill>
                <a:latin typeface="+mj-lt"/>
                <a:ea typeface="ＭＳ Ｐゴシック" pitchFamily="-97" charset="-128"/>
                <a:cs typeface="ＭＳ Ｐゴシック" pitchFamily="-97" charset="-128"/>
              </a:rPr>
              <a:t>0</a:t>
            </a:r>
            <a:r>
              <a:rPr lang="en-US" sz="3600" b="1" i="0" kern="0" dirty="0">
                <a:solidFill>
                  <a:schemeClr val="tx2"/>
                </a:solidFill>
                <a:latin typeface="+mj-lt"/>
                <a:ea typeface="ＭＳ Ｐゴシック" pitchFamily="-97" charset="-128"/>
                <a:cs typeface="ＭＳ Ｐゴシック" pitchFamily="-97" charset="-128"/>
              </a:rPr>
              <a:t> decay!</a:t>
            </a:r>
          </a:p>
        </p:txBody>
      </p:sp>
      <p:sp>
        <p:nvSpPr>
          <p:cNvPr id="10" name="TextBox 9"/>
          <p:cNvSpPr txBox="1"/>
          <p:nvPr/>
        </p:nvSpPr>
        <p:spPr>
          <a:xfrm>
            <a:off x="4964781" y="6497267"/>
            <a:ext cx="3491962" cy="359586"/>
          </a:xfrm>
          <a:prstGeom prst="rect">
            <a:avLst/>
          </a:prstGeom>
          <a:noFill/>
        </p:spPr>
        <p:txBody>
          <a:bodyPr wrap="none" lIns="81791" tIns="40894" rIns="81791" bIns="40894" rtlCol="0">
            <a:spAutoFit/>
          </a:bodyPr>
          <a:lstStyle/>
          <a:p>
            <a:r>
              <a:rPr lang="en-US" sz="1800" i="0" dirty="0"/>
              <a:t>Ackermann et al (Fermi </a:t>
            </a:r>
            <a:r>
              <a:rPr lang="en-US" sz="1800" i="0" dirty="0" err="1"/>
              <a:t>Collab</a:t>
            </a:r>
            <a:r>
              <a:rPr lang="en-US" sz="1800" i="0" dirty="0"/>
              <a:t>) ‘13</a:t>
            </a:r>
          </a:p>
        </p:txBody>
      </p:sp>
      <p:sp>
        <p:nvSpPr>
          <p:cNvPr id="12" name="Title 1"/>
          <p:cNvSpPr txBox="1">
            <a:spLocks/>
          </p:cNvSpPr>
          <p:nvPr/>
        </p:nvSpPr>
        <p:spPr bwMode="auto">
          <a:xfrm>
            <a:off x="1888066" y="1014617"/>
            <a:ext cx="3534938" cy="1500424"/>
          </a:xfrm>
          <a:prstGeom prst="rect">
            <a:avLst/>
          </a:prstGeom>
          <a:noFill/>
          <a:ln w="9525">
            <a:noFill/>
            <a:miter lim="800000"/>
            <a:headEnd/>
            <a:tailEnd/>
          </a:ln>
        </p:spPr>
        <p:txBody>
          <a:bodyPr vert="horz" wrap="square" lIns="91691" tIns="45844" rIns="91691" bIns="45844" numCol="1" anchor="ctr" anchorCtr="0" compatLnSpc="1">
            <a:prstTxWarp prst="textNoShape">
              <a:avLst/>
            </a:prstTxWarp>
          </a:bodyPr>
          <a:lstStyle>
            <a:lvl1pPr algn="ctr" rtl="0" eaLnBrk="0" fontAlgn="base" hangingPunct="0">
              <a:lnSpc>
                <a:spcPct val="70000"/>
              </a:lnSpc>
              <a:spcBef>
                <a:spcPct val="0"/>
              </a:spcBef>
              <a:spcAft>
                <a:spcPct val="0"/>
              </a:spcAft>
              <a:defRPr kumimoji="1" sz="4000" b="1">
                <a:solidFill>
                  <a:schemeClr val="tx2"/>
                </a:solidFill>
                <a:latin typeface="+mj-lt"/>
                <a:ea typeface="ＭＳ Ｐゴシック" pitchFamily="-97" charset="-128"/>
                <a:cs typeface="ＭＳ Ｐゴシック" pitchFamily="-97" charset="-128"/>
              </a:defRPr>
            </a:lvl1pPr>
            <a:lvl2pPr algn="ctr" rtl="0" eaLnBrk="0" fontAlgn="base" hangingPunct="0">
              <a:lnSpc>
                <a:spcPct val="70000"/>
              </a:lnSpc>
              <a:spcBef>
                <a:spcPct val="0"/>
              </a:spcBef>
              <a:spcAft>
                <a:spcPct val="0"/>
              </a:spcAft>
              <a:defRPr kumimoji="1" sz="4000" b="1">
                <a:solidFill>
                  <a:schemeClr val="tx2"/>
                </a:solidFill>
                <a:latin typeface="Chalkboard" pitchFamily="-97" charset="0"/>
                <a:ea typeface="ＭＳ Ｐゴシック" pitchFamily="-97" charset="-128"/>
                <a:cs typeface="ＭＳ Ｐゴシック" pitchFamily="-97" charset="-128"/>
              </a:defRPr>
            </a:lvl2pPr>
            <a:lvl3pPr algn="ctr" rtl="0" eaLnBrk="0" fontAlgn="base" hangingPunct="0">
              <a:lnSpc>
                <a:spcPct val="70000"/>
              </a:lnSpc>
              <a:spcBef>
                <a:spcPct val="0"/>
              </a:spcBef>
              <a:spcAft>
                <a:spcPct val="0"/>
              </a:spcAft>
              <a:defRPr kumimoji="1" sz="4000" b="1">
                <a:solidFill>
                  <a:schemeClr val="tx2"/>
                </a:solidFill>
                <a:latin typeface="Chalkboard" pitchFamily="-97" charset="0"/>
                <a:ea typeface="ＭＳ Ｐゴシック" pitchFamily="-97" charset="-128"/>
                <a:cs typeface="ＭＳ Ｐゴシック" pitchFamily="-97" charset="-128"/>
              </a:defRPr>
            </a:lvl3pPr>
            <a:lvl4pPr algn="ctr" rtl="0" eaLnBrk="0" fontAlgn="base" hangingPunct="0">
              <a:lnSpc>
                <a:spcPct val="70000"/>
              </a:lnSpc>
              <a:spcBef>
                <a:spcPct val="0"/>
              </a:spcBef>
              <a:spcAft>
                <a:spcPct val="0"/>
              </a:spcAft>
              <a:defRPr kumimoji="1" sz="4000" b="1">
                <a:solidFill>
                  <a:schemeClr val="tx2"/>
                </a:solidFill>
                <a:latin typeface="Chalkboard" pitchFamily="-97" charset="0"/>
                <a:ea typeface="ＭＳ Ｐゴシック" pitchFamily="-97" charset="-128"/>
                <a:cs typeface="ＭＳ Ｐゴシック" pitchFamily="-97" charset="-128"/>
              </a:defRPr>
            </a:lvl4pPr>
            <a:lvl5pPr algn="ctr" rtl="0" eaLnBrk="0" fontAlgn="base" hangingPunct="0">
              <a:lnSpc>
                <a:spcPct val="70000"/>
              </a:lnSpc>
              <a:spcBef>
                <a:spcPct val="0"/>
              </a:spcBef>
              <a:spcAft>
                <a:spcPct val="0"/>
              </a:spcAft>
              <a:defRPr kumimoji="1" sz="4000" b="1">
                <a:solidFill>
                  <a:schemeClr val="tx2"/>
                </a:solidFill>
                <a:latin typeface="Chalkboard" pitchFamily="-97" charset="0"/>
                <a:ea typeface="ＭＳ Ｐゴシック" pitchFamily="-97" charset="-128"/>
                <a:cs typeface="ＭＳ Ｐゴシック" pitchFamily="-97" charset="-128"/>
              </a:defRPr>
            </a:lvl5pPr>
            <a:lvl6pPr marL="509056" algn="ctr" rtl="0" eaLnBrk="0" fontAlgn="base" hangingPunct="0">
              <a:lnSpc>
                <a:spcPct val="70000"/>
              </a:lnSpc>
              <a:spcBef>
                <a:spcPct val="0"/>
              </a:spcBef>
              <a:spcAft>
                <a:spcPct val="0"/>
              </a:spcAft>
              <a:defRPr kumimoji="1" sz="4000" b="1">
                <a:solidFill>
                  <a:schemeClr val="tx2"/>
                </a:solidFill>
                <a:latin typeface="Chalkboard" pitchFamily="-97" charset="0"/>
              </a:defRPr>
            </a:lvl6pPr>
            <a:lvl7pPr marL="1018109" algn="ctr" rtl="0" eaLnBrk="0" fontAlgn="base" hangingPunct="0">
              <a:lnSpc>
                <a:spcPct val="70000"/>
              </a:lnSpc>
              <a:spcBef>
                <a:spcPct val="0"/>
              </a:spcBef>
              <a:spcAft>
                <a:spcPct val="0"/>
              </a:spcAft>
              <a:defRPr kumimoji="1" sz="4000" b="1">
                <a:solidFill>
                  <a:schemeClr val="tx2"/>
                </a:solidFill>
                <a:latin typeface="Chalkboard" pitchFamily="-97" charset="0"/>
              </a:defRPr>
            </a:lvl7pPr>
            <a:lvl8pPr marL="1527166" algn="ctr" rtl="0" eaLnBrk="0" fontAlgn="base" hangingPunct="0">
              <a:lnSpc>
                <a:spcPct val="70000"/>
              </a:lnSpc>
              <a:spcBef>
                <a:spcPct val="0"/>
              </a:spcBef>
              <a:spcAft>
                <a:spcPct val="0"/>
              </a:spcAft>
              <a:defRPr kumimoji="1" sz="4000" b="1">
                <a:solidFill>
                  <a:schemeClr val="tx2"/>
                </a:solidFill>
                <a:latin typeface="Chalkboard" pitchFamily="-97" charset="0"/>
              </a:defRPr>
            </a:lvl8pPr>
            <a:lvl9pPr marL="2036219" algn="ctr" rtl="0" eaLnBrk="0" fontAlgn="base" hangingPunct="0">
              <a:lnSpc>
                <a:spcPct val="70000"/>
              </a:lnSpc>
              <a:spcBef>
                <a:spcPct val="0"/>
              </a:spcBef>
              <a:spcAft>
                <a:spcPct val="0"/>
              </a:spcAft>
              <a:defRPr kumimoji="1" sz="4000" b="1">
                <a:solidFill>
                  <a:schemeClr val="tx2"/>
                </a:solidFill>
                <a:latin typeface="Chalkboard" pitchFamily="-97" charset="0"/>
              </a:defRPr>
            </a:lvl9pPr>
          </a:lstStyle>
          <a:p>
            <a:r>
              <a:rPr lang="en-US" sz="3200" i="0" dirty="0"/>
              <a:t>IC 443 &amp; W44</a:t>
            </a:r>
            <a:br>
              <a:rPr lang="en-US" sz="3200" i="0" dirty="0"/>
            </a:br>
            <a:r>
              <a:rPr lang="en-US" i="0" dirty="0" smtClean="0"/>
              <a:t/>
            </a:r>
            <a:br>
              <a:rPr lang="en-US" i="0" dirty="0" smtClean="0"/>
            </a:br>
            <a:r>
              <a:rPr lang="en-US" sz="3200" b="0" i="0" dirty="0">
                <a:latin typeface="+mn-lt"/>
              </a:rPr>
              <a:t>Fermi &amp; AGILE</a:t>
            </a:r>
          </a:p>
        </p:txBody>
      </p:sp>
      <p:pic>
        <p:nvPicPr>
          <p:cNvPr id="2" name="Picture 1"/>
          <p:cNvPicPr>
            <a:picLocks noChangeAspect="1"/>
          </p:cNvPicPr>
          <p:nvPr/>
        </p:nvPicPr>
        <p:blipFill>
          <a:blip r:embed="rId3"/>
          <a:stretch>
            <a:fillRect/>
          </a:stretch>
        </p:blipFill>
        <p:spPr>
          <a:xfrm>
            <a:off x="2" y="3619611"/>
            <a:ext cx="4833846" cy="3238390"/>
          </a:xfrm>
          <a:prstGeom prst="rect">
            <a:avLst/>
          </a:prstGeom>
        </p:spPr>
      </p:pic>
      <p:pic>
        <p:nvPicPr>
          <p:cNvPr id="3" name="Picture 2"/>
          <p:cNvPicPr>
            <a:picLocks noChangeAspect="1"/>
          </p:cNvPicPr>
          <p:nvPr/>
        </p:nvPicPr>
        <p:blipFill>
          <a:blip r:embed="rId4"/>
          <a:stretch>
            <a:fillRect/>
          </a:stretch>
        </p:blipFill>
        <p:spPr>
          <a:xfrm>
            <a:off x="4637462" y="2348880"/>
            <a:ext cx="4792474" cy="3033314"/>
          </a:xfrm>
          <a:prstGeom prst="rect">
            <a:avLst/>
          </a:prstGeom>
        </p:spPr>
      </p:pic>
      <p:sp>
        <p:nvSpPr>
          <p:cNvPr id="5" name="Rectangular Callout 4"/>
          <p:cNvSpPr/>
          <p:nvPr/>
        </p:nvSpPr>
        <p:spPr bwMode="auto">
          <a:xfrm>
            <a:off x="2673634" y="2984245"/>
            <a:ext cx="1963855" cy="571828"/>
          </a:xfrm>
          <a:prstGeom prst="wedgeRectCallout">
            <a:avLst>
              <a:gd name="adj1" fmla="val 111689"/>
              <a:gd name="adj2" fmla="val -88809"/>
            </a:avLst>
          </a:prstGeom>
          <a:solidFill>
            <a:schemeClr val="accent1"/>
          </a:solidFill>
          <a:ln w="9525" cap="flat" cmpd="sng" algn="ctr">
            <a:noFill/>
            <a:prstDash val="solid"/>
            <a:round/>
            <a:headEnd type="none" w="med" len="med"/>
            <a:tailEnd type="none" w="med" len="med"/>
          </a:ln>
          <a:effectLst/>
        </p:spPr>
        <p:txBody>
          <a:bodyPr vert="horz" wrap="square" lIns="81809" tIns="40903" rIns="81809" bIns="40903" numCol="1" rtlCol="0" anchor="t" anchorCtr="0" compatLnSpc="1">
            <a:prstTxWarp prst="textNoShape">
              <a:avLst/>
            </a:prstTxWarp>
          </a:bodyPr>
          <a:lstStyle/>
          <a:p>
            <a:pPr defTabSz="817992"/>
            <a:r>
              <a:rPr lang="en-US" sz="2200" i="0" dirty="0">
                <a:latin typeface="Times New Roman" pitchFamily="-97" charset="0"/>
              </a:rPr>
              <a:t>Bremsstrahlung</a:t>
            </a:r>
          </a:p>
        </p:txBody>
      </p:sp>
      <p:sp>
        <p:nvSpPr>
          <p:cNvPr id="13" name="Rectangular Callout 12"/>
          <p:cNvSpPr/>
          <p:nvPr/>
        </p:nvSpPr>
        <p:spPr bwMode="auto">
          <a:xfrm>
            <a:off x="2739096" y="2920708"/>
            <a:ext cx="1963855" cy="571828"/>
          </a:xfrm>
          <a:prstGeom prst="wedgeRectCallout">
            <a:avLst>
              <a:gd name="adj1" fmla="val -117537"/>
              <a:gd name="adj2" fmla="val 169161"/>
            </a:avLst>
          </a:prstGeom>
          <a:solidFill>
            <a:schemeClr val="accent1"/>
          </a:solidFill>
          <a:ln w="9525" cap="flat" cmpd="sng" algn="ctr">
            <a:noFill/>
            <a:prstDash val="solid"/>
            <a:round/>
            <a:headEnd type="none" w="med" len="med"/>
            <a:tailEnd type="none" w="med" len="med"/>
          </a:ln>
          <a:effectLst/>
        </p:spPr>
        <p:txBody>
          <a:bodyPr vert="horz" wrap="square" lIns="81809" tIns="40903" rIns="81809" bIns="40903" numCol="1" rtlCol="0" anchor="t" anchorCtr="0" compatLnSpc="1">
            <a:prstTxWarp prst="textNoShape">
              <a:avLst/>
            </a:prstTxWarp>
          </a:bodyPr>
          <a:lstStyle/>
          <a:p>
            <a:pPr defTabSz="817992"/>
            <a:r>
              <a:rPr lang="en-US" sz="2200" i="0" dirty="0">
                <a:latin typeface="Times New Roman" pitchFamily="-97" charset="0"/>
              </a:rPr>
              <a:t>Bremsstrahlung</a:t>
            </a:r>
          </a:p>
        </p:txBody>
      </p:sp>
      <p:sp>
        <p:nvSpPr>
          <p:cNvPr id="14" name="Rectangular Callout 13"/>
          <p:cNvSpPr/>
          <p:nvPr/>
        </p:nvSpPr>
        <p:spPr bwMode="auto">
          <a:xfrm>
            <a:off x="3459176" y="4127901"/>
            <a:ext cx="1963855" cy="444755"/>
          </a:xfrm>
          <a:prstGeom prst="wedgeRectCallout">
            <a:avLst>
              <a:gd name="adj1" fmla="val 65273"/>
              <a:gd name="adj2" fmla="val -204104"/>
            </a:avLst>
          </a:prstGeom>
          <a:noFill/>
          <a:ln w="9525" cap="flat" cmpd="sng" algn="ctr">
            <a:solidFill>
              <a:schemeClr val="bg2">
                <a:lumMod val="75000"/>
              </a:schemeClr>
            </a:solidFill>
            <a:prstDash val="solid"/>
            <a:round/>
            <a:headEnd type="none" w="med" len="med"/>
            <a:tailEnd type="none" w="med" len="med"/>
          </a:ln>
          <a:effectLst/>
        </p:spPr>
        <p:txBody>
          <a:bodyPr vert="horz" wrap="square" lIns="81809" tIns="40903" rIns="81809" bIns="40903" numCol="1" rtlCol="0" anchor="t" anchorCtr="0" compatLnSpc="1">
            <a:prstTxWarp prst="textNoShape">
              <a:avLst/>
            </a:prstTxWarp>
          </a:bodyPr>
          <a:lstStyle/>
          <a:p>
            <a:pPr defTabSz="817992"/>
            <a:r>
              <a:rPr lang="en-US" sz="2200" i="0" dirty="0">
                <a:latin typeface="Times New Roman" pitchFamily="-97" charset="0"/>
              </a:rPr>
              <a:t>  </a:t>
            </a:r>
          </a:p>
        </p:txBody>
      </p:sp>
      <p:sp>
        <p:nvSpPr>
          <p:cNvPr id="15" name="Rectangular Callout 14"/>
          <p:cNvSpPr/>
          <p:nvPr/>
        </p:nvSpPr>
        <p:spPr bwMode="auto">
          <a:xfrm>
            <a:off x="3459176" y="4127901"/>
            <a:ext cx="1963855" cy="444755"/>
          </a:xfrm>
          <a:prstGeom prst="wedgeRectCallout">
            <a:avLst>
              <a:gd name="adj1" fmla="val -157765"/>
              <a:gd name="adj2" fmla="val 81862"/>
            </a:avLst>
          </a:prstGeom>
          <a:noFill/>
          <a:ln w="9525" cap="flat" cmpd="sng" algn="ctr">
            <a:solidFill>
              <a:schemeClr val="bg2">
                <a:lumMod val="75000"/>
              </a:schemeClr>
            </a:solidFill>
            <a:prstDash val="solid"/>
            <a:round/>
            <a:headEnd type="none" w="med" len="med"/>
            <a:tailEnd type="none" w="med" len="med"/>
          </a:ln>
          <a:effectLst/>
        </p:spPr>
        <p:txBody>
          <a:bodyPr vert="horz" wrap="square" lIns="81809" tIns="40903" rIns="81809" bIns="40903" numCol="1" rtlCol="0" anchor="t" anchorCtr="0" compatLnSpc="1">
            <a:prstTxWarp prst="textNoShape">
              <a:avLst/>
            </a:prstTxWarp>
          </a:bodyPr>
          <a:lstStyle/>
          <a:p>
            <a:pPr algn="ctr" defTabSz="817992"/>
            <a:r>
              <a:rPr lang="en-US" sz="2200" i="0" dirty="0">
                <a:solidFill>
                  <a:schemeClr val="bg2">
                    <a:lumMod val="75000"/>
                  </a:schemeClr>
                </a:solidFill>
                <a:latin typeface="Times New Roman" pitchFamily="-97" charset="0"/>
              </a:rPr>
              <a:t>π</a:t>
            </a:r>
            <a:r>
              <a:rPr lang="en-US" sz="2200" i="0" baseline="30000" dirty="0">
                <a:solidFill>
                  <a:schemeClr val="bg2">
                    <a:lumMod val="75000"/>
                  </a:schemeClr>
                </a:solidFill>
                <a:latin typeface="Times New Roman" pitchFamily="-97" charset="0"/>
              </a:rPr>
              <a:t>0</a:t>
            </a:r>
            <a:r>
              <a:rPr lang="en-US" sz="2200" i="0" dirty="0">
                <a:solidFill>
                  <a:schemeClr val="bg2">
                    <a:lumMod val="75000"/>
                  </a:schemeClr>
                </a:solidFill>
                <a:latin typeface="Times New Roman" pitchFamily="-97" charset="0"/>
              </a:rPr>
              <a:t> decay</a:t>
            </a:r>
          </a:p>
        </p:txBody>
      </p:sp>
    </p:spTree>
    <p:extLst>
      <p:ext uri="{BB962C8B-B14F-4D97-AF65-F5344CB8AC3E}">
        <p14:creationId xmlns:p14="http://schemas.microsoft.com/office/powerpoint/2010/main" val="9302652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2"/>
          <p:cNvPicPr>
            <a:picLocks noChangeAspect="1"/>
          </p:cNvPicPr>
          <p:nvPr/>
        </p:nvPicPr>
        <p:blipFill>
          <a:blip r:embed="rId2"/>
          <a:srcRect/>
          <a:stretch>
            <a:fillRect/>
          </a:stretch>
        </p:blipFill>
        <p:spPr bwMode="auto">
          <a:xfrm>
            <a:off x="0" y="1016000"/>
            <a:ext cx="4589464" cy="2879725"/>
          </a:xfrm>
          <a:prstGeom prst="rect">
            <a:avLst/>
          </a:prstGeom>
          <a:noFill/>
          <a:ln w="9525">
            <a:noFill/>
            <a:miter lim="800000"/>
            <a:headEnd/>
            <a:tailEnd/>
          </a:ln>
        </p:spPr>
      </p:pic>
      <p:pic>
        <p:nvPicPr>
          <p:cNvPr id="17412" name="Picture 3"/>
          <p:cNvPicPr>
            <a:picLocks noChangeAspect="1"/>
          </p:cNvPicPr>
          <p:nvPr/>
        </p:nvPicPr>
        <p:blipFill>
          <a:blip r:embed="rId3"/>
          <a:srcRect/>
          <a:stretch>
            <a:fillRect/>
          </a:stretch>
        </p:blipFill>
        <p:spPr bwMode="auto">
          <a:xfrm>
            <a:off x="4529138" y="1016000"/>
            <a:ext cx="4614862" cy="2879725"/>
          </a:xfrm>
          <a:prstGeom prst="rect">
            <a:avLst/>
          </a:prstGeom>
          <a:noFill/>
          <a:ln w="9525">
            <a:noFill/>
            <a:miter lim="800000"/>
            <a:headEnd/>
            <a:tailEnd/>
          </a:ln>
        </p:spPr>
      </p:pic>
      <p:pic>
        <p:nvPicPr>
          <p:cNvPr id="17414" name="Picture 5"/>
          <p:cNvPicPr>
            <a:picLocks noChangeAspect="1"/>
          </p:cNvPicPr>
          <p:nvPr/>
        </p:nvPicPr>
        <p:blipFill>
          <a:blip r:embed="rId4"/>
          <a:srcRect/>
          <a:stretch>
            <a:fillRect/>
          </a:stretch>
        </p:blipFill>
        <p:spPr bwMode="auto">
          <a:xfrm>
            <a:off x="0" y="3832412"/>
            <a:ext cx="9144000" cy="2908300"/>
          </a:xfrm>
          <a:prstGeom prst="rect">
            <a:avLst/>
          </a:prstGeom>
          <a:noFill/>
          <a:ln w="9525">
            <a:noFill/>
            <a:miter lim="800000"/>
            <a:headEnd/>
            <a:tailEnd/>
          </a:ln>
        </p:spPr>
      </p:pic>
      <p:sp>
        <p:nvSpPr>
          <p:cNvPr id="7" name="Title 6"/>
          <p:cNvSpPr>
            <a:spLocks noGrp="1"/>
          </p:cNvSpPr>
          <p:nvPr>
            <p:ph type="title"/>
          </p:nvPr>
        </p:nvSpPr>
        <p:spPr>
          <a:xfrm>
            <a:off x="346364" y="0"/>
            <a:ext cx="8534400" cy="1143000"/>
          </a:xfrm>
        </p:spPr>
        <p:txBody>
          <a:bodyPr/>
          <a:lstStyle/>
          <a:p>
            <a:r>
              <a:rPr lang="en-US"/>
              <a:t>The SNR paradigm: </a:t>
            </a:r>
            <a:br>
              <a:rPr lang="en-US"/>
            </a:br>
            <a:r>
              <a:rPr lang="en-US"/>
              <a:t>Acceleration + Diffudion</a:t>
            </a:r>
          </a:p>
        </p:txBody>
      </p:sp>
      <p:sp>
        <p:nvSpPr>
          <p:cNvPr id="8" name="TextBox 4"/>
          <p:cNvSpPr txBox="1">
            <a:spLocks noChangeArrowheads="1"/>
          </p:cNvSpPr>
          <p:nvPr/>
        </p:nvSpPr>
        <p:spPr bwMode="auto">
          <a:xfrm>
            <a:off x="3463654" y="3563472"/>
            <a:ext cx="2591401" cy="674571"/>
          </a:xfrm>
          <a:prstGeom prst="rect">
            <a:avLst/>
          </a:prstGeom>
          <a:noFill/>
          <a:ln w="9525">
            <a:noFill/>
            <a:miter lim="800000"/>
            <a:headEnd/>
            <a:tailEnd/>
          </a:ln>
        </p:spPr>
        <p:txBody>
          <a:bodyPr wrap="none" lIns="91205" tIns="45604" rIns="91205" bIns="45604">
            <a:prstTxWarp prst="textNoShape">
              <a:avLst/>
            </a:prstTxWarp>
            <a:spAutoFit/>
          </a:bodyPr>
          <a:lstStyle/>
          <a:p>
            <a:r>
              <a:rPr lang="en-US" sz="2200" i="0">
                <a:solidFill>
                  <a:srgbClr val="0000FF"/>
                </a:solidFill>
              </a:rPr>
              <a:t>Blasi &amp; Amato 2012</a:t>
            </a:r>
          </a:p>
          <a:p>
            <a:endParaRPr lang="en-US" sz="1600" b="1">
              <a:solidFill>
                <a:srgbClr val="0000FF"/>
              </a:solidFill>
            </a:endParaRPr>
          </a:p>
        </p:txBody>
      </p:sp>
      <p:sp>
        <p:nvSpPr>
          <p:cNvPr id="9" name="Left Arrow 8"/>
          <p:cNvSpPr/>
          <p:nvPr/>
        </p:nvSpPr>
        <p:spPr bwMode="auto">
          <a:xfrm rot="16200000">
            <a:off x="3541059" y="1805169"/>
            <a:ext cx="537882" cy="692727"/>
          </a:xfrm>
          <a:prstGeom prst="leftArrow">
            <a:avLst/>
          </a:prstGeom>
          <a:noFill/>
          <a:ln w="9525" cap="flat" cmpd="sng" algn="ctr">
            <a:solidFill>
              <a:srgbClr val="FF0000"/>
            </a:solidFill>
            <a:prstDash val="solid"/>
            <a:round/>
            <a:headEnd type="none" w="med" len="med"/>
            <a:tailEnd type="none" w="med" len="med"/>
          </a:ln>
          <a:effectLst/>
        </p:spPr>
        <p:txBody>
          <a:bodyPr vert="horz" wrap="square" lIns="81863" tIns="40930" rIns="81863" bIns="40930" numCol="1" rtlCol="0" anchor="t" anchorCtr="0" compatLnSpc="1">
            <a:prstTxWarp prst="textNoShape">
              <a:avLst/>
            </a:prstTxWarp>
          </a:bodyPr>
          <a:lstStyle/>
          <a:p>
            <a:pPr defTabSz="818567"/>
            <a:endParaRPr lang="en-US" sz="2200">
              <a:latin typeface="Times New Roman" pitchFamily="-97" charset="0"/>
            </a:endParaRPr>
          </a:p>
        </p:txBody>
      </p:sp>
      <p:sp>
        <p:nvSpPr>
          <p:cNvPr id="10" name="TextBox 9"/>
          <p:cNvSpPr txBox="1"/>
          <p:nvPr/>
        </p:nvSpPr>
        <p:spPr>
          <a:xfrm>
            <a:off x="2978734" y="1546423"/>
            <a:ext cx="1652912" cy="328881"/>
          </a:xfrm>
          <a:prstGeom prst="rect">
            <a:avLst/>
          </a:prstGeom>
          <a:noFill/>
        </p:spPr>
        <p:txBody>
          <a:bodyPr wrap="none" lIns="81863" tIns="40930" rIns="81863" bIns="40930" rtlCol="0">
            <a:spAutoFit/>
          </a:bodyPr>
          <a:lstStyle/>
          <a:p>
            <a:r>
              <a:rPr lang="en-US" sz="1600" b="1" i="0">
                <a:solidFill>
                  <a:srgbClr val="FF0000"/>
                </a:solidFill>
              </a:rPr>
              <a:t>10</a:t>
            </a:r>
            <a:r>
              <a:rPr lang="en-US" sz="1600" b="1" i="0" baseline="30000">
                <a:solidFill>
                  <a:srgbClr val="FF0000"/>
                </a:solidFill>
              </a:rPr>
              <a:t>16</a:t>
            </a:r>
            <a:r>
              <a:rPr lang="en-US" sz="1600" b="1" i="0">
                <a:solidFill>
                  <a:srgbClr val="FF0000"/>
                </a:solidFill>
              </a:rPr>
              <a:t> eV to 10</a:t>
            </a:r>
            <a:r>
              <a:rPr lang="en-US" sz="1600" b="1" i="0" baseline="30000">
                <a:solidFill>
                  <a:srgbClr val="FF0000"/>
                </a:solidFill>
              </a:rPr>
              <a:t>17</a:t>
            </a:r>
            <a:r>
              <a:rPr lang="en-US" sz="1600" b="1" i="0">
                <a:solidFill>
                  <a:srgbClr val="FF0000"/>
                </a:solidFill>
              </a:rPr>
              <a:t>eV</a:t>
            </a:r>
          </a:p>
        </p:txBody>
      </p:sp>
    </p:spTree>
    <p:extLst>
      <p:ext uri="{BB962C8B-B14F-4D97-AF65-F5344CB8AC3E}">
        <p14:creationId xmlns:p14="http://schemas.microsoft.com/office/powerpoint/2010/main" val="1443554474"/>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14608" y="0"/>
            <a:ext cx="8514784" cy="6858000"/>
          </a:xfrm>
          <a:prstGeom prst="rect">
            <a:avLst/>
          </a:prstGeom>
        </p:spPr>
      </p:pic>
      <p:sp>
        <p:nvSpPr>
          <p:cNvPr id="5" name="Rectangle 5"/>
          <p:cNvSpPr txBox="1">
            <a:spLocks noChangeArrowheads="1"/>
          </p:cNvSpPr>
          <p:nvPr/>
        </p:nvSpPr>
        <p:spPr bwMode="auto">
          <a:xfrm>
            <a:off x="4419600" y="2133600"/>
            <a:ext cx="1143000" cy="457200"/>
          </a:xfrm>
          <a:prstGeom prst="rect">
            <a:avLst/>
          </a:prstGeom>
          <a:noFill/>
          <a:ln w="9525">
            <a:noFill/>
            <a:miter lim="800000"/>
            <a:headEnd/>
            <a:tailEnd/>
          </a:ln>
        </p:spPr>
        <p:txBody>
          <a:bodyPr vert="horz" wrap="square" lIns="91733" tIns="45865" rIns="91733" bIns="45865" numCol="1" anchor="t" anchorCtr="0" compatLnSpc="1">
            <a:prstTxWarp prst="textNoShape">
              <a:avLst/>
            </a:prstTxWarp>
          </a:bodyPr>
          <a:lstStyle/>
          <a:p>
            <a:pPr defTabSz="910986">
              <a:defRPr/>
            </a:pPr>
            <a:r>
              <a:rPr lang="en-US" sz="1800" b="1" i="0" kern="0" dirty="0">
                <a:solidFill>
                  <a:srgbClr val="FF0000"/>
                </a:solidFill>
                <a:ea typeface="ＭＳ Ｐゴシック" pitchFamily="-97" charset="-128"/>
                <a:cs typeface="ＭＳ Ｐゴシック" pitchFamily="-97" charset="-128"/>
              </a:rPr>
              <a:t>knee</a:t>
            </a:r>
          </a:p>
        </p:txBody>
      </p:sp>
      <p:sp>
        <p:nvSpPr>
          <p:cNvPr id="6" name="Rectangle 6"/>
          <p:cNvSpPr>
            <a:spLocks noChangeArrowheads="1"/>
          </p:cNvSpPr>
          <p:nvPr/>
        </p:nvSpPr>
        <p:spPr bwMode="auto">
          <a:xfrm>
            <a:off x="6629400" y="3886200"/>
            <a:ext cx="914400" cy="457200"/>
          </a:xfrm>
          <a:prstGeom prst="rect">
            <a:avLst/>
          </a:prstGeom>
          <a:noFill/>
          <a:ln w="9525">
            <a:noFill/>
            <a:miter lim="800000"/>
            <a:headEnd/>
            <a:tailEnd/>
          </a:ln>
          <a:effectLst/>
        </p:spPr>
        <p:txBody>
          <a:bodyPr lIns="91733" tIns="45865" rIns="91733" bIns="45865">
            <a:prstTxWarp prst="textNoShape">
              <a:avLst/>
            </a:prstTxWarp>
          </a:bodyPr>
          <a:lstStyle/>
          <a:p>
            <a:r>
              <a:rPr lang="en-US" sz="1800" b="1" i="0" dirty="0">
                <a:solidFill>
                  <a:srgbClr val="FF0000"/>
                </a:solidFill>
              </a:rPr>
              <a:t>ankle</a:t>
            </a:r>
          </a:p>
        </p:txBody>
      </p:sp>
      <p:sp>
        <p:nvSpPr>
          <p:cNvPr id="7" name="TextBox 6"/>
          <p:cNvSpPr txBox="1"/>
          <p:nvPr/>
        </p:nvSpPr>
        <p:spPr>
          <a:xfrm>
            <a:off x="7010420" y="6488684"/>
            <a:ext cx="1758890" cy="368993"/>
          </a:xfrm>
          <a:prstGeom prst="rect">
            <a:avLst/>
          </a:prstGeom>
          <a:noFill/>
        </p:spPr>
        <p:txBody>
          <a:bodyPr wrap="none" lIns="91099" tIns="45552" rIns="91099" bIns="45552" rtlCol="0">
            <a:spAutoFit/>
          </a:bodyPr>
          <a:lstStyle/>
          <a:p>
            <a:r>
              <a:rPr lang="en-US" sz="1800" i="0">
                <a:solidFill>
                  <a:schemeClr val="bg1"/>
                </a:solidFill>
              </a:rPr>
              <a:t>Kotera, AO 2011</a:t>
            </a:r>
          </a:p>
        </p:txBody>
      </p:sp>
      <p:sp>
        <p:nvSpPr>
          <p:cNvPr id="10" name="Rectangle 8"/>
          <p:cNvSpPr>
            <a:spLocks noChangeArrowheads="1"/>
          </p:cNvSpPr>
          <p:nvPr/>
        </p:nvSpPr>
        <p:spPr bwMode="auto">
          <a:xfrm>
            <a:off x="7924800" y="5029200"/>
            <a:ext cx="914400" cy="457200"/>
          </a:xfrm>
          <a:prstGeom prst="rect">
            <a:avLst/>
          </a:prstGeom>
          <a:noFill/>
          <a:ln w="9525">
            <a:noFill/>
            <a:miter lim="800000"/>
            <a:headEnd/>
            <a:tailEnd/>
          </a:ln>
        </p:spPr>
        <p:txBody>
          <a:bodyPr lIns="91733" tIns="45865" rIns="91733" bIns="45865">
            <a:prstTxWarp prst="textNoShape">
              <a:avLst/>
            </a:prstTxWarp>
          </a:bodyPr>
          <a:lstStyle/>
          <a:p>
            <a:r>
              <a:rPr lang="en-US" sz="1800" b="1" i="0">
                <a:solidFill>
                  <a:srgbClr val="FF0000"/>
                </a:solidFill>
              </a:rPr>
              <a:t>GZK?</a:t>
            </a:r>
          </a:p>
        </p:txBody>
      </p:sp>
      <p:sp>
        <p:nvSpPr>
          <p:cNvPr id="11" name="TextBox 10"/>
          <p:cNvSpPr txBox="1"/>
          <p:nvPr/>
        </p:nvSpPr>
        <p:spPr>
          <a:xfrm>
            <a:off x="6719454" y="2622181"/>
            <a:ext cx="2021533" cy="448086"/>
          </a:xfrm>
          <a:prstGeom prst="rect">
            <a:avLst/>
          </a:prstGeom>
          <a:solidFill>
            <a:schemeClr val="tx1"/>
          </a:solidFill>
          <a:ln w="28575" cmpd="sng">
            <a:solidFill>
              <a:schemeClr val="bg2">
                <a:lumMod val="60000"/>
                <a:lumOff val="40000"/>
              </a:schemeClr>
            </a:solidFill>
          </a:ln>
        </p:spPr>
        <p:txBody>
          <a:bodyPr wrap="none" lIns="81818" tIns="40907" rIns="81818" bIns="40907" rtlCol="0">
            <a:spAutoFit/>
          </a:bodyPr>
          <a:lstStyle/>
          <a:p>
            <a:r>
              <a:rPr lang="en-US" i="0">
                <a:solidFill>
                  <a:srgbClr val="FF0000"/>
                </a:solidFill>
              </a:rPr>
              <a:t>E</a:t>
            </a:r>
            <a:r>
              <a:rPr lang="en-US" i="0" baseline="-25000">
                <a:solidFill>
                  <a:srgbClr val="FF0000"/>
                </a:solidFill>
              </a:rPr>
              <a:t>max</a:t>
            </a:r>
            <a:r>
              <a:rPr lang="en-US" i="0">
                <a:solidFill>
                  <a:srgbClr val="FF0000"/>
                </a:solidFill>
              </a:rPr>
              <a:t> &gt; 10</a:t>
            </a:r>
            <a:r>
              <a:rPr lang="en-US" i="0" baseline="30000">
                <a:solidFill>
                  <a:srgbClr val="FF0000"/>
                </a:solidFill>
              </a:rPr>
              <a:t>20</a:t>
            </a:r>
            <a:r>
              <a:rPr lang="en-US" i="0">
                <a:solidFill>
                  <a:srgbClr val="FF0000"/>
                </a:solidFill>
              </a:rPr>
              <a:t> eV</a:t>
            </a:r>
          </a:p>
        </p:txBody>
      </p:sp>
      <p:cxnSp>
        <p:nvCxnSpPr>
          <p:cNvPr id="13" name="Straight Arrow Connector 12"/>
          <p:cNvCxnSpPr/>
          <p:nvPr/>
        </p:nvCxnSpPr>
        <p:spPr bwMode="auto">
          <a:xfrm rot="5400000">
            <a:off x="6990126" y="4000489"/>
            <a:ext cx="1814652" cy="722"/>
          </a:xfrm>
          <a:prstGeom prst="straightConnector1">
            <a:avLst/>
          </a:prstGeom>
          <a:solidFill>
            <a:schemeClr val="accent1"/>
          </a:solidFill>
          <a:ln w="57150" cap="flat" cmpd="sng" algn="ctr">
            <a:solidFill>
              <a:schemeClr val="bg2">
                <a:lumMod val="60000"/>
                <a:lumOff val="40000"/>
              </a:schemeClr>
            </a:solidFill>
            <a:prstDash val="solid"/>
            <a:round/>
            <a:headEnd type="none" w="med" len="med"/>
            <a:tailEnd type="arrow"/>
          </a:ln>
          <a:effectLst/>
        </p:spPr>
      </p:cxnSp>
      <p:sp>
        <p:nvSpPr>
          <p:cNvPr id="18" name="Title 1"/>
          <p:cNvSpPr txBox="1">
            <a:spLocks/>
          </p:cNvSpPr>
          <p:nvPr/>
        </p:nvSpPr>
        <p:spPr bwMode="auto">
          <a:xfrm>
            <a:off x="1662545" y="403412"/>
            <a:ext cx="7010400" cy="1949824"/>
          </a:xfrm>
          <a:prstGeom prst="rect">
            <a:avLst/>
          </a:prstGeom>
          <a:noFill/>
          <a:ln w="9525">
            <a:noFill/>
            <a:miter lim="800000"/>
            <a:headEnd/>
            <a:tailEnd/>
          </a:ln>
        </p:spPr>
        <p:txBody>
          <a:bodyPr vert="horz" wrap="square" lIns="91733" tIns="45865" rIns="91733" bIns="45865" numCol="1" anchor="ctr" anchorCtr="0" compatLnSpc="1">
            <a:prstTxWarp prst="textNoShape">
              <a:avLst/>
            </a:prstTxWarp>
          </a:bodyPr>
          <a:lstStyle/>
          <a:p>
            <a:pPr algn="ctr" defTabSz="818087">
              <a:lnSpc>
                <a:spcPct val="70000"/>
              </a:lnSpc>
              <a:defRPr/>
            </a:pPr>
            <a:r>
              <a:rPr lang="en-US" sz="3600" b="1" i="0" kern="0">
                <a:solidFill>
                  <a:srgbClr val="FF0000"/>
                </a:solidFill>
                <a:latin typeface="+mj-lt"/>
                <a:ea typeface="ＭＳ Ｐゴシック" pitchFamily="-97" charset="-128"/>
                <a:cs typeface="ＭＳ Ｐゴシック" pitchFamily="-97" charset="-128"/>
              </a:rPr>
              <a:t>E</a:t>
            </a:r>
            <a:r>
              <a:rPr lang="en-US" sz="3600" b="1" i="0" kern="0" baseline="-25000">
                <a:solidFill>
                  <a:srgbClr val="FF0000"/>
                </a:solidFill>
                <a:latin typeface="+mj-lt"/>
                <a:ea typeface="ＭＳ Ｐゴシック" pitchFamily="-97" charset="-128"/>
                <a:cs typeface="ＭＳ Ｐゴシック" pitchFamily="-97" charset="-128"/>
              </a:rPr>
              <a:t>min</a:t>
            </a:r>
            <a:r>
              <a:rPr lang="en-US" sz="3600" b="1" i="0" kern="0">
                <a:solidFill>
                  <a:srgbClr val="FF0000"/>
                </a:solidFill>
                <a:latin typeface="+mj-lt"/>
                <a:ea typeface="ＭＳ Ｐゴシック" pitchFamily="-97" charset="-128"/>
                <a:cs typeface="ＭＳ Ｐゴシック" pitchFamily="-97" charset="-128"/>
              </a:rPr>
              <a:t> ill constrained, but </a:t>
            </a:r>
            <a:br>
              <a:rPr lang="en-US" sz="3600" b="1" i="0" kern="0">
                <a:solidFill>
                  <a:srgbClr val="FF0000"/>
                </a:solidFill>
                <a:latin typeface="+mj-lt"/>
                <a:ea typeface="ＭＳ Ｐゴシック" pitchFamily="-97" charset="-128"/>
                <a:cs typeface="ＭＳ Ｐゴシック" pitchFamily="-97" charset="-128"/>
              </a:rPr>
            </a:br>
            <a:r>
              <a:rPr lang="en-US" sz="3600" b="1" i="0" kern="0">
                <a:solidFill>
                  <a:srgbClr val="FF0000"/>
                </a:solidFill>
                <a:latin typeface="+mj-lt"/>
                <a:ea typeface="ＭＳ Ｐゴシック" pitchFamily="-97" charset="-128"/>
                <a:cs typeface="ＭＳ Ｐゴシック" pitchFamily="-97" charset="-128"/>
              </a:rPr>
              <a:t/>
            </a:r>
            <a:br>
              <a:rPr lang="en-US" sz="3600" b="1" i="0" kern="0">
                <a:solidFill>
                  <a:srgbClr val="FF0000"/>
                </a:solidFill>
                <a:latin typeface="+mj-lt"/>
                <a:ea typeface="ＭＳ Ｐゴシック" pitchFamily="-97" charset="-128"/>
                <a:cs typeface="ＭＳ Ｐゴシック" pitchFamily="-97" charset="-128"/>
              </a:rPr>
            </a:br>
            <a:r>
              <a:rPr lang="en-US" sz="3600" b="1" i="0" kern="0">
                <a:solidFill>
                  <a:srgbClr val="FF0000"/>
                </a:solidFill>
                <a:latin typeface="+mj-lt"/>
                <a:ea typeface="ＭＳ Ｐゴシック" pitchFamily="-97" charset="-128"/>
                <a:cs typeface="ＭＳ Ｐゴシック" pitchFamily="-97" charset="-128"/>
              </a:rPr>
              <a:t>E</a:t>
            </a:r>
            <a:r>
              <a:rPr lang="en-US" sz="3600" b="1" i="0" kern="0" baseline="-25000">
                <a:solidFill>
                  <a:srgbClr val="FF0000"/>
                </a:solidFill>
                <a:latin typeface="+mj-lt"/>
                <a:ea typeface="ＭＳ Ｐゴシック" pitchFamily="-97" charset="-128"/>
                <a:cs typeface="ＭＳ Ｐゴシック" pitchFamily="-97" charset="-128"/>
              </a:rPr>
              <a:t>max</a:t>
            </a:r>
            <a:r>
              <a:rPr lang="en-US" sz="3600" b="1" i="0" kern="0">
                <a:solidFill>
                  <a:srgbClr val="FF0000"/>
                </a:solidFill>
                <a:latin typeface="+mj-lt"/>
                <a:ea typeface="ＭＳ Ｐゴシック" pitchFamily="-97" charset="-128"/>
                <a:cs typeface="ＭＳ Ｐゴシック" pitchFamily="-97" charset="-128"/>
              </a:rPr>
              <a:t> needs to be &gt; 10</a:t>
            </a:r>
            <a:r>
              <a:rPr lang="en-US" sz="3600" b="1" i="0" kern="0" baseline="30000">
                <a:solidFill>
                  <a:srgbClr val="FF0000"/>
                </a:solidFill>
                <a:latin typeface="+mj-lt"/>
                <a:ea typeface="ＭＳ Ｐゴシック" pitchFamily="-97" charset="-128"/>
                <a:cs typeface="ＭＳ Ｐゴシック" pitchFamily="-97" charset="-128"/>
              </a:rPr>
              <a:t>20</a:t>
            </a:r>
            <a:r>
              <a:rPr lang="en-US" sz="3600" b="1" i="0" kern="0">
                <a:solidFill>
                  <a:srgbClr val="FF0000"/>
                </a:solidFill>
                <a:latin typeface="+mj-lt"/>
                <a:ea typeface="ＭＳ Ｐゴシック" pitchFamily="-97" charset="-128"/>
                <a:cs typeface="ＭＳ Ｐゴシック" pitchFamily="-97" charset="-128"/>
              </a:rPr>
              <a:t> eV</a:t>
            </a:r>
            <a:r>
              <a:rPr lang="en-US" sz="3600" b="1" i="0" kern="0">
                <a:solidFill>
                  <a:schemeClr val="tx2"/>
                </a:solidFill>
                <a:latin typeface="+mj-lt"/>
                <a:ea typeface="ＭＳ Ｐゴシック" pitchFamily="-97" charset="-128"/>
                <a:cs typeface="ＭＳ Ｐゴシック" pitchFamily="-97" charset="-128"/>
              </a:rPr>
              <a:t/>
            </a:r>
            <a:br>
              <a:rPr lang="en-US" sz="3600" b="1" i="0" kern="0">
                <a:solidFill>
                  <a:schemeClr val="tx2"/>
                </a:solidFill>
                <a:latin typeface="+mj-lt"/>
                <a:ea typeface="ＭＳ Ｐゴシック" pitchFamily="-97" charset="-128"/>
                <a:cs typeface="ＭＳ Ｐゴシック" pitchFamily="-97" charset="-128"/>
              </a:rPr>
            </a:br>
            <a:r>
              <a:rPr lang="en-US" sz="3600" b="1" i="0" kern="0">
                <a:solidFill>
                  <a:schemeClr val="tx2"/>
                </a:solidFill>
                <a:latin typeface="+mj-lt"/>
                <a:ea typeface="ＭＳ Ｐゴシック" pitchFamily="-97" charset="-128"/>
                <a:cs typeface="ＭＳ Ｐゴシック" pitchFamily="-97" charset="-128"/>
              </a:rPr>
              <a:t/>
            </a:r>
            <a:br>
              <a:rPr lang="en-US" sz="3600" b="1" i="0" kern="0">
                <a:solidFill>
                  <a:schemeClr val="tx2"/>
                </a:solidFill>
                <a:latin typeface="+mj-lt"/>
                <a:ea typeface="ＭＳ Ｐゴシック" pitchFamily="-97" charset="-128"/>
                <a:cs typeface="ＭＳ Ｐゴシック" pitchFamily="-97" charset="-128"/>
              </a:rPr>
            </a:br>
            <a:r>
              <a:rPr lang="en-US" sz="3600" b="1" i="0" kern="0">
                <a:solidFill>
                  <a:schemeClr val="tx2"/>
                </a:solidFill>
                <a:latin typeface="+mj-lt"/>
                <a:ea typeface="ＭＳ Ｐゴシック" pitchFamily="-97" charset="-128"/>
                <a:cs typeface="ＭＳ Ｐゴシック" pitchFamily="-97" charset="-128"/>
              </a:rPr>
              <a:t/>
            </a:r>
            <a:br>
              <a:rPr lang="en-US" sz="3600" b="1" i="0" kern="0">
                <a:solidFill>
                  <a:schemeClr val="tx2"/>
                </a:solidFill>
                <a:latin typeface="+mj-lt"/>
                <a:ea typeface="ＭＳ Ｐゴシック" pitchFamily="-97" charset="-128"/>
                <a:cs typeface="ＭＳ Ｐゴシック" pitchFamily="-97" charset="-128"/>
              </a:rPr>
            </a:br>
            <a:endParaRPr lang="en-US" sz="3600" b="1" i="0" kern="0">
              <a:solidFill>
                <a:schemeClr val="tx2"/>
              </a:solidFill>
              <a:latin typeface="+mj-lt"/>
              <a:ea typeface="ＭＳ Ｐゴシック" pitchFamily="-97" charset="-128"/>
              <a:cs typeface="ＭＳ Ｐゴシック" pitchFamily="-97" charset="-128"/>
            </a:endParaRPr>
          </a:p>
        </p:txBody>
      </p:sp>
    </p:spTree>
    <p:extLst>
      <p:ext uri="{BB962C8B-B14F-4D97-AF65-F5344CB8AC3E}">
        <p14:creationId xmlns:p14="http://schemas.microsoft.com/office/powerpoint/2010/main" val="3058212193"/>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a:xfrm>
            <a:off x="152404" y="228632"/>
            <a:ext cx="8761413" cy="715963"/>
          </a:xfrm>
        </p:spPr>
        <p:txBody>
          <a:bodyPr/>
          <a:lstStyle/>
          <a:p>
            <a:r>
              <a:rPr lang="en-US">
                <a:ea typeface="ＭＳ Ｐゴシック" pitchFamily="-108" charset="-128"/>
                <a:cs typeface="ＭＳ Ｐゴシック" pitchFamily="-108" charset="-128"/>
              </a:rPr>
              <a:t>Challenging Accelerators</a:t>
            </a:r>
          </a:p>
        </p:txBody>
      </p:sp>
      <p:pic>
        <p:nvPicPr>
          <p:cNvPr id="60419" name="Picture 8" descr="lhc_map"/>
          <p:cNvPicPr>
            <a:picLocks noChangeAspect="1" noChangeArrowheads="1"/>
          </p:cNvPicPr>
          <p:nvPr/>
        </p:nvPicPr>
        <p:blipFill>
          <a:blip r:embed="rId3"/>
          <a:srcRect/>
          <a:stretch>
            <a:fillRect/>
          </a:stretch>
        </p:blipFill>
        <p:spPr bwMode="auto">
          <a:xfrm>
            <a:off x="3962400" y="1828800"/>
            <a:ext cx="4876800" cy="4876800"/>
          </a:xfrm>
          <a:prstGeom prst="rect">
            <a:avLst/>
          </a:prstGeom>
          <a:noFill/>
          <a:ln w="9525">
            <a:noFill/>
            <a:miter lim="800000"/>
            <a:headEnd/>
            <a:tailEnd/>
          </a:ln>
        </p:spPr>
      </p:pic>
      <p:pic>
        <p:nvPicPr>
          <p:cNvPr id="60420" name="Picture 9" descr="lhc_cern"/>
          <p:cNvPicPr>
            <a:picLocks noChangeAspect="1" noChangeArrowheads="1"/>
          </p:cNvPicPr>
          <p:nvPr/>
        </p:nvPicPr>
        <p:blipFill>
          <a:blip r:embed="rId4"/>
          <a:srcRect/>
          <a:stretch>
            <a:fillRect/>
          </a:stretch>
        </p:blipFill>
        <p:spPr bwMode="auto">
          <a:xfrm>
            <a:off x="0" y="3608765"/>
            <a:ext cx="3962400" cy="2639635"/>
          </a:xfrm>
          <a:prstGeom prst="rect">
            <a:avLst/>
          </a:prstGeom>
          <a:noFill/>
          <a:ln w="9525">
            <a:noFill/>
            <a:miter lim="800000"/>
            <a:headEnd/>
            <a:tailEnd/>
          </a:ln>
        </p:spPr>
      </p:pic>
      <p:sp>
        <p:nvSpPr>
          <p:cNvPr id="60421" name="Rectangle 10"/>
          <p:cNvSpPr>
            <a:spLocks noChangeArrowheads="1"/>
          </p:cNvSpPr>
          <p:nvPr/>
        </p:nvSpPr>
        <p:spPr bwMode="auto">
          <a:xfrm>
            <a:off x="228609" y="1066821"/>
            <a:ext cx="4319718" cy="1950887"/>
          </a:xfrm>
          <a:prstGeom prst="rect">
            <a:avLst/>
          </a:prstGeom>
          <a:noFill/>
          <a:ln w="9525">
            <a:noFill/>
            <a:miter lim="800000"/>
            <a:headEnd/>
            <a:tailEnd/>
          </a:ln>
        </p:spPr>
        <p:txBody>
          <a:bodyPr wrap="none" lIns="91099" tIns="45552" rIns="91099" bIns="45552">
            <a:prstTxWarp prst="textNoShape">
              <a:avLst/>
            </a:prstTxWarp>
            <a:spAutoFit/>
          </a:bodyPr>
          <a:lstStyle/>
          <a:p>
            <a:pPr>
              <a:spcBef>
                <a:spcPct val="20000"/>
              </a:spcBef>
              <a:buClr>
                <a:schemeClr val="accent2"/>
              </a:buClr>
              <a:buSzPct val="75000"/>
              <a:buFont typeface="Zapf Dingbats" pitchFamily="-108" charset="2"/>
              <a:buNone/>
            </a:pPr>
            <a:endParaRPr lang="en-GB" sz="2000" i="0">
              <a:latin typeface="Helvetica" pitchFamily="-108" charset="0"/>
            </a:endParaRPr>
          </a:p>
          <a:p>
            <a:pPr>
              <a:spcBef>
                <a:spcPct val="20000"/>
              </a:spcBef>
              <a:buClr>
                <a:schemeClr val="accent2"/>
              </a:buClr>
              <a:buSzPct val="75000"/>
              <a:buFont typeface="Zapf Dingbats" pitchFamily="-108" charset="2"/>
              <a:buNone/>
            </a:pPr>
            <a:r>
              <a:rPr lang="en-GB" sz="2200" i="0">
                <a:latin typeface="Helvetica" pitchFamily="-108" charset="0"/>
              </a:rPr>
              <a:t>to reach 10</a:t>
            </a:r>
            <a:r>
              <a:rPr lang="en-GB" sz="2200" i="0" baseline="30000">
                <a:latin typeface="Helvetica" pitchFamily="-108" charset="0"/>
              </a:rPr>
              <a:t>20</a:t>
            </a:r>
            <a:r>
              <a:rPr lang="en-GB" sz="2200" i="0">
                <a:latin typeface="Helvetica" pitchFamily="-108" charset="0"/>
              </a:rPr>
              <a:t> eV</a:t>
            </a:r>
          </a:p>
          <a:p>
            <a:pPr>
              <a:spcBef>
                <a:spcPct val="20000"/>
              </a:spcBef>
              <a:buClr>
                <a:schemeClr val="accent2"/>
              </a:buClr>
              <a:buSzPct val="75000"/>
              <a:buFont typeface="Zapf Dingbats" pitchFamily="-108" charset="2"/>
              <a:buNone/>
            </a:pPr>
            <a:r>
              <a:rPr lang="en-GB" sz="2200" i="0">
                <a:latin typeface="Helvetica" pitchFamily="-108" charset="0"/>
              </a:rPr>
              <a:t>LHC magnetic field,</a:t>
            </a:r>
            <a:br>
              <a:rPr lang="en-GB" sz="2200" i="0">
                <a:latin typeface="Helvetica" pitchFamily="-108" charset="0"/>
              </a:rPr>
            </a:br>
            <a:r>
              <a:rPr lang="en-GB" sz="2200" i="0">
                <a:latin typeface="Helvetica" pitchFamily="-108" charset="0"/>
              </a:rPr>
              <a:t>radius ~ 10</a:t>
            </a:r>
            <a:r>
              <a:rPr lang="en-GB" sz="2200" i="0" baseline="30000">
                <a:latin typeface="Helvetica" pitchFamily="-108" charset="0"/>
              </a:rPr>
              <a:t>7</a:t>
            </a:r>
            <a:r>
              <a:rPr lang="en-GB" sz="2200" i="0">
                <a:latin typeface="Helvetica" pitchFamily="-108" charset="0"/>
              </a:rPr>
              <a:t> km (Sun - Mercury)</a:t>
            </a:r>
          </a:p>
          <a:p>
            <a:pPr>
              <a:spcBef>
                <a:spcPct val="20000"/>
              </a:spcBef>
              <a:buClr>
                <a:schemeClr val="accent2"/>
              </a:buClr>
              <a:buSzPct val="75000"/>
              <a:buFont typeface="Zapf Dingbats" pitchFamily="-108" charset="2"/>
              <a:buNone/>
            </a:pPr>
            <a:r>
              <a:rPr lang="en-GB" sz="2200" i="0">
                <a:latin typeface="Helvetica" pitchFamily="-108" charset="0"/>
              </a:rPr>
              <a:t>or 10 GT fields!</a:t>
            </a:r>
          </a:p>
        </p:txBody>
      </p:sp>
    </p:spTree>
    <p:extLst>
      <p:ext uri="{BB962C8B-B14F-4D97-AF65-F5344CB8AC3E}">
        <p14:creationId xmlns:p14="http://schemas.microsoft.com/office/powerpoint/2010/main" val="1576144982"/>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8941"/>
            <a:ext cx="7924800" cy="1143000"/>
          </a:xfrm>
        </p:spPr>
        <p:txBody>
          <a:bodyPr/>
          <a:lstStyle/>
          <a:p>
            <a:pPr>
              <a:spcAft>
                <a:spcPts val="1200"/>
              </a:spcAft>
            </a:pPr>
            <a:r>
              <a:rPr lang="en-US" dirty="0" smtClean="0"/>
              <a:t>High Energy   Accelerators</a:t>
            </a:r>
          </a:p>
        </p:txBody>
      </p:sp>
      <p:pic>
        <p:nvPicPr>
          <p:cNvPr id="5" name="Picture 4"/>
          <p:cNvPicPr>
            <a:picLocks noChangeAspect="1"/>
          </p:cNvPicPr>
          <p:nvPr/>
        </p:nvPicPr>
        <p:blipFill>
          <a:blip r:embed="rId3"/>
          <a:stretch>
            <a:fillRect/>
          </a:stretch>
        </p:blipFill>
        <p:spPr>
          <a:xfrm>
            <a:off x="304800" y="2051290"/>
            <a:ext cx="2578100" cy="1644410"/>
          </a:xfrm>
          <a:prstGeom prst="rect">
            <a:avLst/>
          </a:prstGeom>
        </p:spPr>
      </p:pic>
      <p:pic>
        <p:nvPicPr>
          <p:cNvPr id="7" name="Picture 6"/>
          <p:cNvPicPr>
            <a:picLocks noChangeAspect="1"/>
          </p:cNvPicPr>
          <p:nvPr/>
        </p:nvPicPr>
        <p:blipFill>
          <a:blip r:embed="rId4"/>
          <a:stretch>
            <a:fillRect/>
          </a:stretch>
        </p:blipFill>
        <p:spPr>
          <a:xfrm>
            <a:off x="1981202" y="3035301"/>
            <a:ext cx="1633306" cy="1231900"/>
          </a:xfrm>
          <a:prstGeom prst="rect">
            <a:avLst/>
          </a:prstGeom>
        </p:spPr>
      </p:pic>
      <p:pic>
        <p:nvPicPr>
          <p:cNvPr id="8" name="Picture 7"/>
          <p:cNvPicPr>
            <a:picLocks noChangeAspect="1"/>
          </p:cNvPicPr>
          <p:nvPr/>
        </p:nvPicPr>
        <p:blipFill>
          <a:blip r:embed="rId5"/>
          <a:stretch>
            <a:fillRect/>
          </a:stretch>
        </p:blipFill>
        <p:spPr>
          <a:xfrm>
            <a:off x="228600" y="5473701"/>
            <a:ext cx="1765300" cy="1231900"/>
          </a:xfrm>
          <a:prstGeom prst="rect">
            <a:avLst/>
          </a:prstGeom>
        </p:spPr>
      </p:pic>
      <p:pic>
        <p:nvPicPr>
          <p:cNvPr id="9" name="Picture 8"/>
          <p:cNvPicPr>
            <a:picLocks noChangeAspect="1"/>
          </p:cNvPicPr>
          <p:nvPr/>
        </p:nvPicPr>
        <p:blipFill>
          <a:blip r:embed="rId6"/>
          <a:stretch>
            <a:fillRect/>
          </a:stretch>
        </p:blipFill>
        <p:spPr>
          <a:xfrm>
            <a:off x="69227" y="3721101"/>
            <a:ext cx="2470773" cy="1536700"/>
          </a:xfrm>
          <a:prstGeom prst="rect">
            <a:avLst/>
          </a:prstGeom>
        </p:spPr>
      </p:pic>
      <p:pic>
        <p:nvPicPr>
          <p:cNvPr id="10" name="Picture 9"/>
          <p:cNvPicPr>
            <a:picLocks noChangeAspect="1"/>
          </p:cNvPicPr>
          <p:nvPr/>
        </p:nvPicPr>
        <p:blipFill>
          <a:blip r:embed="rId7"/>
          <a:stretch>
            <a:fillRect/>
          </a:stretch>
        </p:blipFill>
        <p:spPr>
          <a:xfrm>
            <a:off x="1981200" y="4343401"/>
            <a:ext cx="1930400" cy="1358900"/>
          </a:xfrm>
          <a:prstGeom prst="rect">
            <a:avLst/>
          </a:prstGeom>
        </p:spPr>
      </p:pic>
      <p:sp>
        <p:nvSpPr>
          <p:cNvPr id="11" name="TextBox 10"/>
          <p:cNvSpPr txBox="1"/>
          <p:nvPr/>
        </p:nvSpPr>
        <p:spPr>
          <a:xfrm>
            <a:off x="685801" y="1371601"/>
            <a:ext cx="2016892" cy="457390"/>
          </a:xfrm>
          <a:prstGeom prst="rect">
            <a:avLst/>
          </a:prstGeom>
          <a:noFill/>
        </p:spPr>
        <p:txBody>
          <a:bodyPr wrap="none" lIns="91099" tIns="45552" rIns="91099" bIns="45552" rtlCol="0">
            <a:spAutoFit/>
          </a:bodyPr>
          <a:lstStyle/>
          <a:p>
            <a:r>
              <a:rPr lang="en-US" dirty="0" smtClean="0"/>
              <a:t>Extragalactic</a:t>
            </a:r>
          </a:p>
        </p:txBody>
      </p:sp>
      <p:sp>
        <p:nvSpPr>
          <p:cNvPr id="12" name="TextBox 11"/>
          <p:cNvSpPr txBox="1"/>
          <p:nvPr/>
        </p:nvSpPr>
        <p:spPr>
          <a:xfrm>
            <a:off x="5181601" y="1524001"/>
            <a:ext cx="1376330" cy="457390"/>
          </a:xfrm>
          <a:prstGeom prst="rect">
            <a:avLst/>
          </a:prstGeom>
          <a:noFill/>
        </p:spPr>
        <p:txBody>
          <a:bodyPr wrap="none" lIns="91099" tIns="45552" rIns="91099" bIns="45552" rtlCol="0">
            <a:spAutoFit/>
          </a:bodyPr>
          <a:lstStyle/>
          <a:p>
            <a:r>
              <a:rPr lang="en-US" dirty="0" smtClean="0"/>
              <a:t>Galactic</a:t>
            </a:r>
          </a:p>
        </p:txBody>
      </p:sp>
      <p:pic>
        <p:nvPicPr>
          <p:cNvPr id="13" name="Picture 4" descr="gus-galaxy.png"/>
          <p:cNvPicPr>
            <a:picLocks noChangeAspect="1"/>
          </p:cNvPicPr>
          <p:nvPr/>
        </p:nvPicPr>
        <p:blipFill>
          <a:blip r:embed="rId8"/>
          <a:srcRect l="6027" r="2863" b="1445"/>
          <a:stretch>
            <a:fillRect/>
          </a:stretch>
        </p:blipFill>
        <p:spPr bwMode="auto">
          <a:xfrm>
            <a:off x="4648200" y="2075127"/>
            <a:ext cx="4267200" cy="1970617"/>
          </a:xfrm>
          <a:prstGeom prst="rect">
            <a:avLst/>
          </a:prstGeom>
          <a:noFill/>
          <a:ln w="9525">
            <a:noFill/>
            <a:miter lim="800000"/>
            <a:headEnd/>
            <a:tailEnd/>
          </a:ln>
        </p:spPr>
      </p:pic>
      <p:pic>
        <p:nvPicPr>
          <p:cNvPr id="14" name="Picture 4"/>
          <p:cNvPicPr>
            <a:picLocks noChangeAspect="1" noChangeArrowheads="1"/>
          </p:cNvPicPr>
          <p:nvPr/>
        </p:nvPicPr>
        <p:blipFill>
          <a:blip r:embed="rId9"/>
          <a:srcRect/>
          <a:stretch>
            <a:fillRect/>
          </a:stretch>
        </p:blipFill>
        <p:spPr bwMode="auto">
          <a:xfrm>
            <a:off x="7543801" y="0"/>
            <a:ext cx="1716088" cy="6858000"/>
          </a:xfrm>
          <a:prstGeom prst="rect">
            <a:avLst/>
          </a:prstGeom>
          <a:noFill/>
          <a:ln w="9525">
            <a:noFill/>
            <a:miter lim="800000"/>
            <a:headEnd/>
            <a:tailEnd/>
          </a:ln>
          <a:effectLst/>
        </p:spPr>
      </p:pic>
      <p:grpSp>
        <p:nvGrpSpPr>
          <p:cNvPr id="3" name="Group 14"/>
          <p:cNvGrpSpPr>
            <a:grpSpLocks/>
          </p:cNvGrpSpPr>
          <p:nvPr/>
        </p:nvGrpSpPr>
        <p:grpSpPr bwMode="auto">
          <a:xfrm>
            <a:off x="4114833" y="3962400"/>
            <a:ext cx="2334337" cy="1752600"/>
            <a:chOff x="-111" y="1727"/>
            <a:chExt cx="2023" cy="1729"/>
          </a:xfrm>
        </p:grpSpPr>
        <p:pic>
          <p:nvPicPr>
            <p:cNvPr id="16" name="Picture 10"/>
            <p:cNvPicPr>
              <a:picLocks noChangeAspect="1" noChangeArrowheads="1"/>
            </p:cNvPicPr>
            <p:nvPr/>
          </p:nvPicPr>
          <p:blipFill>
            <a:blip r:embed="rId10"/>
            <a:srcRect/>
            <a:stretch>
              <a:fillRect/>
            </a:stretch>
          </p:blipFill>
          <p:spPr bwMode="auto">
            <a:xfrm>
              <a:off x="-111" y="1727"/>
              <a:ext cx="1783" cy="1729"/>
            </a:xfrm>
            <a:prstGeom prst="rect">
              <a:avLst/>
            </a:prstGeom>
            <a:noFill/>
            <a:ln w="9525">
              <a:noFill/>
              <a:miter lim="800000"/>
              <a:headEnd/>
              <a:tailEnd/>
            </a:ln>
            <a:effectLst/>
          </p:spPr>
        </p:pic>
        <p:sp>
          <p:nvSpPr>
            <p:cNvPr id="17" name="Text Box 11"/>
            <p:cNvSpPr txBox="1">
              <a:spLocks noChangeArrowheads="1"/>
            </p:cNvSpPr>
            <p:nvPr/>
          </p:nvSpPr>
          <p:spPr bwMode="auto">
            <a:xfrm>
              <a:off x="317" y="2764"/>
              <a:ext cx="1595" cy="577"/>
            </a:xfrm>
            <a:prstGeom prst="rect">
              <a:avLst/>
            </a:prstGeom>
            <a:noFill/>
            <a:ln w="9525">
              <a:noFill/>
              <a:miter lim="800000"/>
              <a:headEnd/>
              <a:tailEnd/>
            </a:ln>
            <a:effectLst/>
          </p:spPr>
          <p:txBody>
            <a:bodyPr wrap="none">
              <a:prstTxWarp prst="textNoShape">
                <a:avLst/>
              </a:prstTxWarp>
              <a:spAutoFit/>
            </a:bodyPr>
            <a:lstStyle/>
            <a:p>
              <a:r>
                <a:rPr lang="de-DE" sz="1600" dirty="0">
                  <a:solidFill>
                    <a:schemeClr val="bg1"/>
                  </a:solidFill>
                </a:rPr>
                <a:t>PSR J2021+3651</a:t>
              </a:r>
            </a:p>
            <a:p>
              <a:r>
                <a:rPr lang="de-DE" sz="1600" dirty="0">
                  <a:solidFill>
                    <a:schemeClr val="bg1"/>
                  </a:solidFill>
                </a:rPr>
                <a:t>0FGL J0634+1745</a:t>
              </a:r>
            </a:p>
          </p:txBody>
        </p:sp>
      </p:grpSp>
      <p:sp>
        <p:nvSpPr>
          <p:cNvPr id="18" name="TextBox 17"/>
          <p:cNvSpPr txBox="1"/>
          <p:nvPr/>
        </p:nvSpPr>
        <p:spPr>
          <a:xfrm>
            <a:off x="7638491" y="1314272"/>
            <a:ext cx="1533281" cy="1190622"/>
          </a:xfrm>
          <a:prstGeom prst="rect">
            <a:avLst/>
          </a:prstGeom>
          <a:noFill/>
        </p:spPr>
        <p:txBody>
          <a:bodyPr wrap="none" lIns="91099" tIns="45552" rIns="91099" bIns="45552" rtlCol="0">
            <a:spAutoFit/>
          </a:bodyPr>
          <a:lstStyle/>
          <a:p>
            <a:pPr marL="0" lvl="1"/>
            <a:r>
              <a:rPr lang="en-US" i="0" dirty="0" smtClean="0"/>
              <a:t>Supernova </a:t>
            </a:r>
          </a:p>
          <a:p>
            <a:pPr marL="0" lvl="1"/>
            <a:r>
              <a:rPr lang="en-US" i="0" dirty="0" smtClean="0"/>
              <a:t>remnants</a:t>
            </a:r>
          </a:p>
          <a:p>
            <a:endParaRPr lang="en-US" dirty="0"/>
          </a:p>
        </p:txBody>
      </p:sp>
      <p:sp>
        <p:nvSpPr>
          <p:cNvPr id="20" name="TextBox 19"/>
          <p:cNvSpPr txBox="1"/>
          <p:nvPr/>
        </p:nvSpPr>
        <p:spPr>
          <a:xfrm>
            <a:off x="2286000" y="5715000"/>
            <a:ext cx="1855584" cy="824006"/>
          </a:xfrm>
          <a:prstGeom prst="rect">
            <a:avLst/>
          </a:prstGeom>
          <a:noFill/>
        </p:spPr>
        <p:txBody>
          <a:bodyPr wrap="none" lIns="91099" tIns="45552" rIns="91099" bIns="45552" rtlCol="0">
            <a:spAutoFit/>
          </a:bodyPr>
          <a:lstStyle/>
          <a:p>
            <a:r>
              <a:rPr lang="en-US" i="0" dirty="0" smtClean="0"/>
              <a:t>Unidentified</a:t>
            </a:r>
          </a:p>
          <a:p>
            <a:r>
              <a:rPr lang="en-US" i="0" dirty="0" err="1" smtClean="0"/>
              <a:t>γ</a:t>
            </a:r>
            <a:r>
              <a:rPr lang="en-US" i="0" dirty="0" smtClean="0"/>
              <a:t>-ray sources</a:t>
            </a:r>
            <a:endParaRPr lang="en-US" i="0" dirty="0"/>
          </a:p>
        </p:txBody>
      </p:sp>
      <p:pic>
        <p:nvPicPr>
          <p:cNvPr id="22" name="Picture 5" descr="Boom_Map13"/>
          <p:cNvPicPr>
            <a:picLocks noChangeAspect="1" noChangeArrowheads="1"/>
          </p:cNvPicPr>
          <p:nvPr/>
        </p:nvPicPr>
        <p:blipFill>
          <a:blip r:embed="rId11"/>
          <a:srcRect t="6316" r="192"/>
          <a:stretch>
            <a:fillRect/>
          </a:stretch>
        </p:blipFill>
        <p:spPr bwMode="auto">
          <a:xfrm>
            <a:off x="5943600" y="3886232"/>
            <a:ext cx="2743200" cy="2018547"/>
          </a:xfrm>
          <a:prstGeom prst="rect">
            <a:avLst/>
          </a:prstGeom>
          <a:noFill/>
          <a:ln w="9525">
            <a:noFill/>
            <a:miter lim="800000"/>
            <a:headEnd/>
            <a:tailEnd/>
          </a:ln>
        </p:spPr>
      </p:pic>
      <p:sp>
        <p:nvSpPr>
          <p:cNvPr id="23" name="TextBox 22"/>
          <p:cNvSpPr txBox="1"/>
          <p:nvPr/>
        </p:nvSpPr>
        <p:spPr>
          <a:xfrm>
            <a:off x="4754227" y="3352800"/>
            <a:ext cx="1690957" cy="1190622"/>
          </a:xfrm>
          <a:prstGeom prst="rect">
            <a:avLst/>
          </a:prstGeom>
          <a:noFill/>
        </p:spPr>
        <p:txBody>
          <a:bodyPr wrap="none" lIns="91099" tIns="45552" rIns="91099" bIns="45552" rtlCol="0">
            <a:spAutoFit/>
          </a:bodyPr>
          <a:lstStyle/>
          <a:p>
            <a:pPr marL="0" lvl="1"/>
            <a:r>
              <a:rPr lang="en-US" i="0" dirty="0" smtClean="0">
                <a:solidFill>
                  <a:schemeClr val="bg1"/>
                </a:solidFill>
              </a:rPr>
              <a:t>Pulsar wind </a:t>
            </a:r>
          </a:p>
          <a:p>
            <a:pPr marL="0" lvl="1"/>
            <a:r>
              <a:rPr lang="en-US" i="0" dirty="0" smtClean="0">
                <a:solidFill>
                  <a:schemeClr val="bg1"/>
                </a:solidFill>
              </a:rPr>
              <a:t>nebulae</a:t>
            </a:r>
          </a:p>
          <a:p>
            <a:endParaRPr lang="en-US" i="0" dirty="0">
              <a:solidFill>
                <a:srgbClr val="FFFF00"/>
              </a:solidFill>
            </a:endParaRPr>
          </a:p>
        </p:txBody>
      </p:sp>
      <p:pic>
        <p:nvPicPr>
          <p:cNvPr id="24" name="Picture 6"/>
          <p:cNvPicPr>
            <a:picLocks noChangeAspect="1" noChangeArrowheads="1"/>
          </p:cNvPicPr>
          <p:nvPr/>
        </p:nvPicPr>
        <p:blipFill>
          <a:blip r:embed="rId12"/>
          <a:srcRect/>
          <a:stretch>
            <a:fillRect/>
          </a:stretch>
        </p:blipFill>
        <p:spPr bwMode="auto">
          <a:xfrm>
            <a:off x="5486400" y="4975228"/>
            <a:ext cx="1882776" cy="1882775"/>
          </a:xfrm>
          <a:prstGeom prst="rect">
            <a:avLst/>
          </a:prstGeom>
          <a:noFill/>
          <a:ln w="9525">
            <a:noFill/>
            <a:miter lim="800000"/>
            <a:headEnd/>
            <a:tailEnd/>
          </a:ln>
          <a:effectLst/>
        </p:spPr>
      </p:pic>
      <p:sp>
        <p:nvSpPr>
          <p:cNvPr id="25" name="TextBox 24"/>
          <p:cNvSpPr txBox="1"/>
          <p:nvPr/>
        </p:nvSpPr>
        <p:spPr>
          <a:xfrm>
            <a:off x="5562631" y="5029201"/>
            <a:ext cx="1752735" cy="457390"/>
          </a:xfrm>
          <a:prstGeom prst="rect">
            <a:avLst/>
          </a:prstGeom>
          <a:noFill/>
        </p:spPr>
        <p:txBody>
          <a:bodyPr wrap="none" lIns="91099" tIns="45552" rIns="91099" bIns="45552" rtlCol="0">
            <a:spAutoFit/>
          </a:bodyPr>
          <a:lstStyle/>
          <a:p>
            <a:r>
              <a:rPr lang="en-US" dirty="0" smtClean="0"/>
              <a:t>GR Pulsars</a:t>
            </a:r>
            <a:endParaRPr lang="en-US" dirty="0"/>
          </a:p>
        </p:txBody>
      </p:sp>
      <p:pic>
        <p:nvPicPr>
          <p:cNvPr id="26" name="Picture 4"/>
          <p:cNvPicPr>
            <a:picLocks noChangeAspect="1" noChangeArrowheads="1"/>
          </p:cNvPicPr>
          <p:nvPr/>
        </p:nvPicPr>
        <p:blipFill>
          <a:blip r:embed="rId13"/>
          <a:srcRect l="3621" r="7613"/>
          <a:stretch>
            <a:fillRect/>
          </a:stretch>
        </p:blipFill>
        <p:spPr bwMode="auto">
          <a:xfrm>
            <a:off x="3962402" y="5437239"/>
            <a:ext cx="1261146" cy="1420762"/>
          </a:xfrm>
          <a:prstGeom prst="rect">
            <a:avLst/>
          </a:prstGeom>
          <a:noFill/>
          <a:ln w="9525">
            <a:noFill/>
            <a:miter lim="800000"/>
            <a:headEnd/>
            <a:tailEnd/>
          </a:ln>
          <a:effectLst/>
        </p:spPr>
      </p:pic>
      <p:sp>
        <p:nvSpPr>
          <p:cNvPr id="27" name="TextBox 26"/>
          <p:cNvSpPr txBox="1"/>
          <p:nvPr/>
        </p:nvSpPr>
        <p:spPr>
          <a:xfrm>
            <a:off x="4191032" y="6027003"/>
            <a:ext cx="1148577" cy="1190622"/>
          </a:xfrm>
          <a:prstGeom prst="rect">
            <a:avLst/>
          </a:prstGeom>
          <a:noFill/>
        </p:spPr>
        <p:txBody>
          <a:bodyPr wrap="none" lIns="91099" tIns="45552" rIns="91099" bIns="45552" rtlCol="0">
            <a:spAutoFit/>
          </a:bodyPr>
          <a:lstStyle/>
          <a:p>
            <a:pPr marL="0" lvl="1"/>
            <a:r>
              <a:rPr lang="en-US" i="0" dirty="0" smtClean="0"/>
              <a:t>Stellar </a:t>
            </a:r>
          </a:p>
          <a:p>
            <a:pPr marL="0" lvl="1"/>
            <a:r>
              <a:rPr lang="en-US" i="0" dirty="0" smtClean="0"/>
              <a:t>clusters</a:t>
            </a:r>
          </a:p>
          <a:p>
            <a:endParaRPr lang="en-US" dirty="0"/>
          </a:p>
        </p:txBody>
      </p:sp>
      <p:sp>
        <p:nvSpPr>
          <p:cNvPr id="29" name="Rounded Rectangular Callout 28"/>
          <p:cNvSpPr/>
          <p:nvPr/>
        </p:nvSpPr>
        <p:spPr bwMode="auto">
          <a:xfrm>
            <a:off x="3186546" y="134472"/>
            <a:ext cx="1939636" cy="470647"/>
          </a:xfrm>
          <a:prstGeom prst="wedgeRoundRectCallout">
            <a:avLst>
              <a:gd name="adj1" fmla="val -8514"/>
              <a:gd name="adj2" fmla="val 101323"/>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81782" tIns="40889" rIns="81782" bIns="40889" numCol="1" rtlCol="0" anchor="t" anchorCtr="0" compatLnSpc="1">
            <a:prstTxWarp prst="textNoShape">
              <a:avLst/>
            </a:prstTxWarp>
          </a:bodyPr>
          <a:lstStyle/>
          <a:p>
            <a:pPr algn="ctr"/>
            <a:r>
              <a:rPr lang="en-US" sz="2200" i="0">
                <a:latin typeface="Chalkboard"/>
                <a:cs typeface="Chalkboard"/>
              </a:rPr>
              <a:t>Astrophysical</a:t>
            </a:r>
          </a:p>
        </p:txBody>
      </p:sp>
      <p:sp>
        <p:nvSpPr>
          <p:cNvPr id="30" name="TextBox 29"/>
          <p:cNvSpPr txBox="1"/>
          <p:nvPr/>
        </p:nvSpPr>
        <p:spPr>
          <a:xfrm>
            <a:off x="-501986" y="1449563"/>
            <a:ext cx="167878" cy="448086"/>
          </a:xfrm>
          <a:prstGeom prst="rect">
            <a:avLst/>
          </a:prstGeom>
          <a:noFill/>
        </p:spPr>
        <p:txBody>
          <a:bodyPr wrap="none" lIns="81782" tIns="40889" rIns="81782" bIns="40889" rtlCol="0">
            <a:spAutoFit/>
          </a:bodyPr>
          <a:lstStyle/>
          <a:p>
            <a:endParaRPr lang="en-US"/>
          </a:p>
        </p:txBody>
      </p:sp>
    </p:spTree>
    <p:extLst>
      <p:ext uri="{BB962C8B-B14F-4D97-AF65-F5344CB8AC3E}">
        <p14:creationId xmlns:p14="http://schemas.microsoft.com/office/powerpoint/2010/main" val="2363690892"/>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55273" y="2942503"/>
            <a:ext cx="762000" cy="707749"/>
          </a:xfrm>
          <a:prstGeom prst="rect">
            <a:avLst/>
          </a:prstGeom>
          <a:solidFill>
            <a:schemeClr val="tx1"/>
          </a:solidFill>
        </p:spPr>
        <p:txBody>
          <a:bodyPr wrap="square" lIns="91099" tIns="45552" rIns="91099" bIns="45552" rtlCol="0">
            <a:spAutoFit/>
          </a:bodyPr>
          <a:lstStyle/>
          <a:p>
            <a:r>
              <a:rPr lang="en-US" sz="2000" b="1" i="0">
                <a:solidFill>
                  <a:srgbClr val="0000FF"/>
                </a:solidFill>
              </a:rPr>
              <a:t>LHC</a:t>
            </a:r>
          </a:p>
          <a:p>
            <a:endParaRPr lang="en-US" sz="2000" i="0">
              <a:solidFill>
                <a:srgbClr val="0000FF"/>
              </a:solidFill>
            </a:endParaRPr>
          </a:p>
        </p:txBody>
      </p:sp>
      <p:sp>
        <p:nvSpPr>
          <p:cNvPr id="7" name="TextBox 6"/>
          <p:cNvSpPr txBox="1"/>
          <p:nvPr/>
        </p:nvSpPr>
        <p:spPr>
          <a:xfrm>
            <a:off x="2909459" y="3185596"/>
            <a:ext cx="710993" cy="579273"/>
          </a:xfrm>
          <a:prstGeom prst="rect">
            <a:avLst/>
          </a:prstGeom>
          <a:noFill/>
        </p:spPr>
        <p:txBody>
          <a:bodyPr wrap="none" lIns="91099" tIns="45552" rIns="91099" bIns="45552" rtlCol="0">
            <a:spAutoFit/>
          </a:bodyPr>
          <a:lstStyle/>
          <a:p>
            <a:r>
              <a:rPr lang="en-US" sz="1600" i="0">
                <a:solidFill>
                  <a:srgbClr val="33CC33"/>
                </a:solidFill>
              </a:rPr>
              <a:t>white </a:t>
            </a:r>
          </a:p>
          <a:p>
            <a:r>
              <a:rPr lang="en-US" sz="1600" i="0">
                <a:solidFill>
                  <a:srgbClr val="33CC33"/>
                </a:solidFill>
              </a:rPr>
              <a:t>dwarf</a:t>
            </a:r>
          </a:p>
        </p:txBody>
      </p:sp>
      <p:pic>
        <p:nvPicPr>
          <p:cNvPr id="9" name="Picture 8"/>
          <p:cNvPicPr>
            <a:picLocks noChangeAspect="1"/>
          </p:cNvPicPr>
          <p:nvPr/>
        </p:nvPicPr>
        <p:blipFill>
          <a:blip r:embed="rId3"/>
          <a:stretch>
            <a:fillRect/>
          </a:stretch>
        </p:blipFill>
        <p:spPr>
          <a:xfrm>
            <a:off x="782205" y="729259"/>
            <a:ext cx="7579591" cy="6128741"/>
          </a:xfrm>
          <a:prstGeom prst="rect">
            <a:avLst/>
          </a:prstGeom>
        </p:spPr>
      </p:pic>
      <p:sp>
        <p:nvSpPr>
          <p:cNvPr id="10" name="TextBox 9"/>
          <p:cNvSpPr txBox="1"/>
          <p:nvPr/>
        </p:nvSpPr>
        <p:spPr>
          <a:xfrm>
            <a:off x="6858023" y="6522874"/>
            <a:ext cx="1555346" cy="338215"/>
          </a:xfrm>
          <a:prstGeom prst="rect">
            <a:avLst/>
          </a:prstGeom>
          <a:noFill/>
        </p:spPr>
        <p:txBody>
          <a:bodyPr wrap="none" lIns="91099" tIns="45552" rIns="91099" bIns="45552" rtlCol="0">
            <a:spAutoFit/>
          </a:bodyPr>
          <a:lstStyle/>
          <a:p>
            <a:r>
              <a:rPr lang="en-US" sz="1600" i="0">
                <a:solidFill>
                  <a:schemeClr val="bg1"/>
                </a:solidFill>
              </a:rPr>
              <a:t>Kotera &amp; AO‘11</a:t>
            </a:r>
          </a:p>
        </p:txBody>
      </p:sp>
      <p:sp>
        <p:nvSpPr>
          <p:cNvPr id="14" name="Rectangle 13"/>
          <p:cNvSpPr/>
          <p:nvPr/>
        </p:nvSpPr>
        <p:spPr>
          <a:xfrm>
            <a:off x="4433455" y="1075791"/>
            <a:ext cx="2493818" cy="790677"/>
          </a:xfrm>
          <a:prstGeom prst="rect">
            <a:avLst/>
          </a:prstGeom>
        </p:spPr>
        <p:txBody>
          <a:bodyPr wrap="square" lIns="81809" tIns="40903" rIns="81809" bIns="40903">
            <a:spAutoFit/>
          </a:bodyPr>
          <a:lstStyle/>
          <a:p>
            <a:r>
              <a:rPr kumimoji="0" lang="en-US" sz="2200" i="0">
                <a:solidFill>
                  <a:srgbClr val="FF0000"/>
                </a:solidFill>
                <a:latin typeface="Chinacat" pitchFamily="2" charset="0"/>
              </a:rPr>
              <a:t>R</a:t>
            </a:r>
            <a:r>
              <a:rPr kumimoji="0" lang="en-US" sz="2200" i="0" baseline="-25000">
                <a:solidFill>
                  <a:srgbClr val="FF0000"/>
                </a:solidFill>
                <a:latin typeface="Chinacat" pitchFamily="2" charset="0"/>
              </a:rPr>
              <a:t>L </a:t>
            </a:r>
            <a:r>
              <a:rPr kumimoji="0" lang="en-US" sz="2200" i="0">
                <a:solidFill>
                  <a:srgbClr val="FF0000"/>
                </a:solidFill>
                <a:latin typeface="Chinacat" pitchFamily="2" charset="0"/>
              </a:rPr>
              <a:t>&lt; R</a:t>
            </a:r>
            <a:r>
              <a:rPr kumimoji="0" lang="en-US" sz="2200" i="0" baseline="-25000">
                <a:solidFill>
                  <a:srgbClr val="FF0000"/>
                </a:solidFill>
                <a:latin typeface="Chinacat" pitchFamily="2" charset="0"/>
              </a:rPr>
              <a:t>source</a:t>
            </a:r>
            <a:endParaRPr lang="en-US" sz="2200">
              <a:solidFill>
                <a:srgbClr val="FF0000"/>
              </a:solidFill>
            </a:endParaRPr>
          </a:p>
          <a:p>
            <a:endParaRPr lang="en-US">
              <a:solidFill>
                <a:srgbClr val="FF0000"/>
              </a:solidFill>
            </a:endParaRPr>
          </a:p>
        </p:txBody>
      </p:sp>
      <p:sp>
        <p:nvSpPr>
          <p:cNvPr id="15" name="Rectangle 14"/>
          <p:cNvSpPr/>
          <p:nvPr/>
        </p:nvSpPr>
        <p:spPr>
          <a:xfrm>
            <a:off x="3879300" y="1613649"/>
            <a:ext cx="4433455" cy="359790"/>
          </a:xfrm>
          <a:prstGeom prst="rect">
            <a:avLst/>
          </a:prstGeom>
        </p:spPr>
        <p:txBody>
          <a:bodyPr wrap="square" lIns="81809" tIns="40903" rIns="81809" bIns="40903">
            <a:spAutoFit/>
          </a:bodyPr>
          <a:lstStyle/>
          <a:p>
            <a:r>
              <a:rPr kumimoji="0" lang="en-US" sz="1800" i="0">
                <a:solidFill>
                  <a:srgbClr val="FF0000"/>
                </a:solidFill>
                <a:latin typeface="Chinacat" pitchFamily="2" charset="0"/>
              </a:rPr>
              <a:t>B/</a:t>
            </a:r>
            <a:r>
              <a:rPr kumimoji="0" lang="el-GR" sz="1800" i="0">
                <a:solidFill>
                  <a:srgbClr val="FF0000"/>
                </a:solidFill>
                <a:latin typeface="Chinacat" pitchFamily="2" charset="0"/>
                <a:sym typeface="Symbol" pitchFamily="-108" charset="2"/>
              </a:rPr>
              <a:t></a:t>
            </a:r>
            <a:r>
              <a:rPr kumimoji="0" lang="fr-FR" sz="1800" i="0">
                <a:solidFill>
                  <a:srgbClr val="FF0000"/>
                </a:solidFill>
                <a:latin typeface="Chinacat" pitchFamily="2" charset="0"/>
              </a:rPr>
              <a:t>G &gt;</a:t>
            </a:r>
            <a:r>
              <a:rPr lang="en-US" sz="1800">
                <a:solidFill>
                  <a:srgbClr val="FF0000"/>
                </a:solidFill>
              </a:rPr>
              <a:t> </a:t>
            </a:r>
            <a:r>
              <a:rPr kumimoji="0" lang="en-US" sz="1800" i="0">
                <a:solidFill>
                  <a:srgbClr val="FF0000"/>
                </a:solidFill>
                <a:latin typeface="Chinacat" pitchFamily="2" charset="0"/>
              </a:rPr>
              <a:t>(E</a:t>
            </a:r>
            <a:r>
              <a:rPr kumimoji="0" lang="en-US" sz="1800" i="0" baseline="-25000">
                <a:solidFill>
                  <a:srgbClr val="FF0000"/>
                </a:solidFill>
                <a:latin typeface="Chinacat" pitchFamily="2" charset="0"/>
              </a:rPr>
              <a:t>max</a:t>
            </a:r>
            <a:r>
              <a:rPr kumimoji="0" lang="en-US" sz="1800" i="0">
                <a:solidFill>
                  <a:srgbClr val="FF0000"/>
                </a:solidFill>
                <a:latin typeface="Chinacat" pitchFamily="2" charset="0"/>
              </a:rPr>
              <a:t>/ Z EeV) (1.1kpc/R</a:t>
            </a:r>
            <a:r>
              <a:rPr kumimoji="0" lang="en-US" sz="1800" i="0" baseline="-25000">
                <a:solidFill>
                  <a:srgbClr val="FF0000"/>
                </a:solidFill>
                <a:latin typeface="Chinacat" pitchFamily="2" charset="0"/>
              </a:rPr>
              <a:t>source</a:t>
            </a:r>
            <a:r>
              <a:rPr kumimoji="0" lang="en-US" sz="1800" i="0">
                <a:solidFill>
                  <a:srgbClr val="FF0000"/>
                </a:solidFill>
                <a:latin typeface="Chinacat" pitchFamily="2" charset="0"/>
              </a:rPr>
              <a:t>)</a:t>
            </a:r>
            <a:endParaRPr lang="en-US" sz="1800">
              <a:solidFill>
                <a:srgbClr val="FF0000"/>
              </a:solidFill>
            </a:endParaRPr>
          </a:p>
        </p:txBody>
      </p:sp>
      <p:sp>
        <p:nvSpPr>
          <p:cNvPr id="16" name="TextBox 15"/>
          <p:cNvSpPr txBox="1"/>
          <p:nvPr/>
        </p:nvSpPr>
        <p:spPr>
          <a:xfrm>
            <a:off x="2216727" y="2740801"/>
            <a:ext cx="850027" cy="707789"/>
          </a:xfrm>
          <a:prstGeom prst="rect">
            <a:avLst/>
          </a:prstGeom>
          <a:solidFill>
            <a:schemeClr val="tx1"/>
          </a:solidFill>
        </p:spPr>
        <p:txBody>
          <a:bodyPr wrap="square" lIns="91142" tIns="45573" rIns="91142" bIns="45573" rtlCol="0">
            <a:spAutoFit/>
          </a:bodyPr>
          <a:lstStyle/>
          <a:p>
            <a:r>
              <a:rPr lang="en-US" sz="2000" b="1" i="0">
                <a:solidFill>
                  <a:srgbClr val="0000FF"/>
                </a:solidFill>
              </a:rPr>
              <a:t>LHC</a:t>
            </a:r>
          </a:p>
          <a:p>
            <a:endParaRPr lang="en-US" sz="2000" i="0">
              <a:solidFill>
                <a:srgbClr val="0000FF"/>
              </a:solidFill>
            </a:endParaRPr>
          </a:p>
        </p:txBody>
      </p:sp>
      <p:sp>
        <p:nvSpPr>
          <p:cNvPr id="17" name="TextBox 16"/>
          <p:cNvSpPr txBox="1"/>
          <p:nvPr/>
        </p:nvSpPr>
        <p:spPr>
          <a:xfrm>
            <a:off x="2770919" y="3227300"/>
            <a:ext cx="711081" cy="579314"/>
          </a:xfrm>
          <a:prstGeom prst="rect">
            <a:avLst/>
          </a:prstGeom>
          <a:noFill/>
        </p:spPr>
        <p:txBody>
          <a:bodyPr wrap="none" lIns="91142" tIns="45573" rIns="91142" bIns="45573" rtlCol="0">
            <a:spAutoFit/>
          </a:bodyPr>
          <a:lstStyle/>
          <a:p>
            <a:r>
              <a:rPr lang="en-US" sz="1600" i="0">
                <a:solidFill>
                  <a:schemeClr val="bg1"/>
                </a:solidFill>
              </a:rPr>
              <a:t>white </a:t>
            </a:r>
          </a:p>
          <a:p>
            <a:r>
              <a:rPr lang="en-US" sz="1600" i="0">
                <a:solidFill>
                  <a:schemeClr val="bg1"/>
                </a:solidFill>
              </a:rPr>
              <a:t>dwarf</a:t>
            </a:r>
          </a:p>
        </p:txBody>
      </p:sp>
      <p:sp>
        <p:nvSpPr>
          <p:cNvPr id="13" name="Title 1"/>
          <p:cNvSpPr txBox="1">
            <a:spLocks/>
          </p:cNvSpPr>
          <p:nvPr/>
        </p:nvSpPr>
        <p:spPr bwMode="auto">
          <a:xfrm>
            <a:off x="346364" y="3"/>
            <a:ext cx="8534400" cy="874059"/>
          </a:xfrm>
          <a:prstGeom prst="rect">
            <a:avLst/>
          </a:prstGeom>
          <a:noFill/>
          <a:ln w="9525">
            <a:noFill/>
            <a:miter lim="800000"/>
            <a:headEnd/>
            <a:tailEnd/>
          </a:ln>
        </p:spPr>
        <p:txBody>
          <a:bodyPr vert="horz" wrap="square" lIns="91733" tIns="45865" rIns="91733" bIns="45865" numCol="1" anchor="ctr" anchorCtr="0" compatLnSpc="1">
            <a:prstTxWarp prst="textNoShape">
              <a:avLst/>
            </a:prstTxWarp>
          </a:bodyPr>
          <a:lstStyle/>
          <a:p>
            <a:pPr algn="ctr" defTabSz="818087">
              <a:lnSpc>
                <a:spcPct val="70000"/>
              </a:lnSpc>
              <a:defRPr/>
            </a:pPr>
            <a:r>
              <a:rPr lang="en-US" sz="3600" b="1" i="0" kern="0">
                <a:solidFill>
                  <a:schemeClr val="tx2"/>
                </a:solidFill>
                <a:latin typeface="+mj-lt"/>
                <a:ea typeface="ＭＳ Ｐゴシック" pitchFamily="-97" charset="-128"/>
                <a:cs typeface="ＭＳ Ｐゴシック" pitchFamily="-97" charset="-128"/>
              </a:rPr>
              <a:t>Hillas Plot: E</a:t>
            </a:r>
            <a:r>
              <a:rPr lang="en-US" sz="3600" b="1" i="0" kern="0" baseline="-25000">
                <a:solidFill>
                  <a:schemeClr val="tx2"/>
                </a:solidFill>
                <a:latin typeface="+mj-lt"/>
                <a:ea typeface="ＭＳ Ｐゴシック" pitchFamily="-97" charset="-128"/>
                <a:cs typeface="ＭＳ Ｐゴシック" pitchFamily="-97" charset="-128"/>
              </a:rPr>
              <a:t>max</a:t>
            </a:r>
            <a:r>
              <a:rPr lang="en-US" sz="3600" b="1" i="0" kern="0">
                <a:solidFill>
                  <a:schemeClr val="tx2"/>
                </a:solidFill>
                <a:latin typeface="+mj-lt"/>
                <a:ea typeface="ＭＳ Ｐゴシック" pitchFamily="-97" charset="-128"/>
                <a:cs typeface="ＭＳ Ｐゴシック" pitchFamily="-97" charset="-128"/>
              </a:rPr>
              <a:t> required</a:t>
            </a:r>
          </a:p>
        </p:txBody>
      </p:sp>
    </p:spTree>
    <p:extLst>
      <p:ext uri="{BB962C8B-B14F-4D97-AF65-F5344CB8AC3E}">
        <p14:creationId xmlns:p14="http://schemas.microsoft.com/office/powerpoint/2010/main" val="2970007505"/>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
            <a:ext cx="8534400" cy="874059"/>
          </a:xfrm>
        </p:spPr>
        <p:txBody>
          <a:bodyPr/>
          <a:lstStyle/>
          <a:p>
            <a:r>
              <a:rPr lang="en-US"/>
              <a:t>Hillas Plot: E</a:t>
            </a:r>
            <a:r>
              <a:rPr lang="en-US" baseline="-25000"/>
              <a:t>max</a:t>
            </a:r>
            <a:r>
              <a:rPr lang="en-US"/>
              <a:t> required</a:t>
            </a:r>
          </a:p>
        </p:txBody>
      </p:sp>
      <p:sp>
        <p:nvSpPr>
          <p:cNvPr id="6" name="TextBox 5"/>
          <p:cNvSpPr txBox="1"/>
          <p:nvPr/>
        </p:nvSpPr>
        <p:spPr>
          <a:xfrm>
            <a:off x="2355273" y="2942503"/>
            <a:ext cx="762000" cy="707749"/>
          </a:xfrm>
          <a:prstGeom prst="rect">
            <a:avLst/>
          </a:prstGeom>
          <a:solidFill>
            <a:schemeClr val="tx1"/>
          </a:solidFill>
        </p:spPr>
        <p:txBody>
          <a:bodyPr wrap="square" lIns="91099" tIns="45552" rIns="91099" bIns="45552" rtlCol="0">
            <a:spAutoFit/>
          </a:bodyPr>
          <a:lstStyle/>
          <a:p>
            <a:r>
              <a:rPr lang="en-US" sz="2000" b="1" i="0">
                <a:solidFill>
                  <a:srgbClr val="0000FF"/>
                </a:solidFill>
              </a:rPr>
              <a:t>LHC</a:t>
            </a:r>
          </a:p>
          <a:p>
            <a:endParaRPr lang="en-US" sz="2000" i="0">
              <a:solidFill>
                <a:srgbClr val="0000FF"/>
              </a:solidFill>
            </a:endParaRPr>
          </a:p>
        </p:txBody>
      </p:sp>
      <p:sp>
        <p:nvSpPr>
          <p:cNvPr id="7" name="TextBox 6"/>
          <p:cNvSpPr txBox="1"/>
          <p:nvPr/>
        </p:nvSpPr>
        <p:spPr>
          <a:xfrm>
            <a:off x="2909459" y="3185596"/>
            <a:ext cx="710993" cy="579273"/>
          </a:xfrm>
          <a:prstGeom prst="rect">
            <a:avLst/>
          </a:prstGeom>
          <a:noFill/>
        </p:spPr>
        <p:txBody>
          <a:bodyPr wrap="none" lIns="91099" tIns="45552" rIns="91099" bIns="45552" rtlCol="0">
            <a:spAutoFit/>
          </a:bodyPr>
          <a:lstStyle/>
          <a:p>
            <a:r>
              <a:rPr lang="en-US" sz="1600" i="0">
                <a:solidFill>
                  <a:srgbClr val="33CC33"/>
                </a:solidFill>
              </a:rPr>
              <a:t>white </a:t>
            </a:r>
          </a:p>
          <a:p>
            <a:r>
              <a:rPr lang="en-US" sz="1600" i="0">
                <a:solidFill>
                  <a:srgbClr val="33CC33"/>
                </a:solidFill>
              </a:rPr>
              <a:t>dwarf</a:t>
            </a:r>
          </a:p>
        </p:txBody>
      </p:sp>
      <p:pic>
        <p:nvPicPr>
          <p:cNvPr id="9" name="Picture 8"/>
          <p:cNvPicPr>
            <a:picLocks noChangeAspect="1"/>
          </p:cNvPicPr>
          <p:nvPr/>
        </p:nvPicPr>
        <p:blipFill>
          <a:blip r:embed="rId3"/>
          <a:stretch>
            <a:fillRect/>
          </a:stretch>
        </p:blipFill>
        <p:spPr>
          <a:xfrm>
            <a:off x="782205" y="672355"/>
            <a:ext cx="7579591" cy="6128741"/>
          </a:xfrm>
          <a:prstGeom prst="rect">
            <a:avLst/>
          </a:prstGeom>
        </p:spPr>
      </p:pic>
      <p:sp>
        <p:nvSpPr>
          <p:cNvPr id="10" name="TextBox 9"/>
          <p:cNvSpPr txBox="1"/>
          <p:nvPr/>
        </p:nvSpPr>
        <p:spPr>
          <a:xfrm>
            <a:off x="6858023" y="6522874"/>
            <a:ext cx="1555346" cy="338215"/>
          </a:xfrm>
          <a:prstGeom prst="rect">
            <a:avLst/>
          </a:prstGeom>
          <a:noFill/>
        </p:spPr>
        <p:txBody>
          <a:bodyPr wrap="none" lIns="91099" tIns="45552" rIns="91099" bIns="45552" rtlCol="0">
            <a:spAutoFit/>
          </a:bodyPr>
          <a:lstStyle/>
          <a:p>
            <a:r>
              <a:rPr lang="en-US" sz="1600" i="0">
                <a:solidFill>
                  <a:schemeClr val="bg1"/>
                </a:solidFill>
              </a:rPr>
              <a:t>Kotera &amp; AO‘11</a:t>
            </a:r>
          </a:p>
        </p:txBody>
      </p:sp>
      <p:sp>
        <p:nvSpPr>
          <p:cNvPr id="14" name="Rectangle 13"/>
          <p:cNvSpPr/>
          <p:nvPr/>
        </p:nvSpPr>
        <p:spPr>
          <a:xfrm>
            <a:off x="4433455" y="1075791"/>
            <a:ext cx="2493818" cy="790677"/>
          </a:xfrm>
          <a:prstGeom prst="rect">
            <a:avLst/>
          </a:prstGeom>
        </p:spPr>
        <p:txBody>
          <a:bodyPr wrap="square" lIns="81809" tIns="40903" rIns="81809" bIns="40903">
            <a:spAutoFit/>
          </a:bodyPr>
          <a:lstStyle/>
          <a:p>
            <a:r>
              <a:rPr kumimoji="0" lang="en-US" sz="2200" i="0">
                <a:solidFill>
                  <a:srgbClr val="FF0000"/>
                </a:solidFill>
                <a:latin typeface="Chinacat" pitchFamily="2" charset="0"/>
              </a:rPr>
              <a:t>R</a:t>
            </a:r>
            <a:r>
              <a:rPr kumimoji="0" lang="en-US" sz="2200" i="0" baseline="-25000">
                <a:solidFill>
                  <a:srgbClr val="FF0000"/>
                </a:solidFill>
                <a:latin typeface="Chinacat" pitchFamily="2" charset="0"/>
              </a:rPr>
              <a:t>L </a:t>
            </a:r>
            <a:r>
              <a:rPr kumimoji="0" lang="en-US" sz="2200" i="0">
                <a:solidFill>
                  <a:srgbClr val="FF0000"/>
                </a:solidFill>
                <a:latin typeface="Chinacat" pitchFamily="2" charset="0"/>
              </a:rPr>
              <a:t>&lt; R</a:t>
            </a:r>
            <a:r>
              <a:rPr kumimoji="0" lang="en-US" sz="2200" i="0" baseline="-25000">
                <a:solidFill>
                  <a:srgbClr val="FF0000"/>
                </a:solidFill>
                <a:latin typeface="Chinacat" pitchFamily="2" charset="0"/>
              </a:rPr>
              <a:t>source</a:t>
            </a:r>
            <a:endParaRPr lang="en-US" sz="2200">
              <a:solidFill>
                <a:srgbClr val="FF0000"/>
              </a:solidFill>
            </a:endParaRPr>
          </a:p>
          <a:p>
            <a:endParaRPr lang="en-US">
              <a:solidFill>
                <a:srgbClr val="FF0000"/>
              </a:solidFill>
            </a:endParaRPr>
          </a:p>
        </p:txBody>
      </p:sp>
      <p:sp>
        <p:nvSpPr>
          <p:cNvPr id="15" name="Rectangle 14"/>
          <p:cNvSpPr/>
          <p:nvPr/>
        </p:nvSpPr>
        <p:spPr>
          <a:xfrm>
            <a:off x="3879300" y="1613649"/>
            <a:ext cx="4433455" cy="359790"/>
          </a:xfrm>
          <a:prstGeom prst="rect">
            <a:avLst/>
          </a:prstGeom>
        </p:spPr>
        <p:txBody>
          <a:bodyPr wrap="square" lIns="81809" tIns="40903" rIns="81809" bIns="40903">
            <a:spAutoFit/>
          </a:bodyPr>
          <a:lstStyle/>
          <a:p>
            <a:r>
              <a:rPr kumimoji="0" lang="en-US" sz="1800" i="0">
                <a:solidFill>
                  <a:srgbClr val="FF0000"/>
                </a:solidFill>
                <a:latin typeface="Chinacat" pitchFamily="2" charset="0"/>
              </a:rPr>
              <a:t>B/</a:t>
            </a:r>
            <a:r>
              <a:rPr kumimoji="0" lang="el-GR" sz="1800" i="0">
                <a:solidFill>
                  <a:srgbClr val="FF0000"/>
                </a:solidFill>
                <a:latin typeface="Chinacat" pitchFamily="2" charset="0"/>
                <a:sym typeface="Symbol" pitchFamily="-108" charset="2"/>
              </a:rPr>
              <a:t></a:t>
            </a:r>
            <a:r>
              <a:rPr kumimoji="0" lang="fr-FR" sz="1800" i="0">
                <a:solidFill>
                  <a:srgbClr val="FF0000"/>
                </a:solidFill>
                <a:latin typeface="Chinacat" pitchFamily="2" charset="0"/>
              </a:rPr>
              <a:t>G &gt;</a:t>
            </a:r>
            <a:r>
              <a:rPr lang="en-US" sz="1800">
                <a:solidFill>
                  <a:srgbClr val="FF0000"/>
                </a:solidFill>
              </a:rPr>
              <a:t> </a:t>
            </a:r>
            <a:r>
              <a:rPr kumimoji="0" lang="en-US" sz="1800" i="0">
                <a:solidFill>
                  <a:srgbClr val="FF0000"/>
                </a:solidFill>
                <a:latin typeface="Chinacat" pitchFamily="2" charset="0"/>
              </a:rPr>
              <a:t>(E</a:t>
            </a:r>
            <a:r>
              <a:rPr kumimoji="0" lang="en-US" sz="1800" i="0" baseline="-25000">
                <a:solidFill>
                  <a:srgbClr val="FF0000"/>
                </a:solidFill>
                <a:latin typeface="Chinacat" pitchFamily="2" charset="0"/>
              </a:rPr>
              <a:t>max</a:t>
            </a:r>
            <a:r>
              <a:rPr kumimoji="0" lang="en-US" sz="1800" i="0">
                <a:solidFill>
                  <a:srgbClr val="FF0000"/>
                </a:solidFill>
                <a:latin typeface="Chinacat" pitchFamily="2" charset="0"/>
              </a:rPr>
              <a:t>/ Z EeV) (1.1kpc/R</a:t>
            </a:r>
            <a:r>
              <a:rPr kumimoji="0" lang="en-US" sz="1800" i="0" baseline="-25000">
                <a:solidFill>
                  <a:srgbClr val="FF0000"/>
                </a:solidFill>
                <a:latin typeface="Chinacat" pitchFamily="2" charset="0"/>
              </a:rPr>
              <a:t>source</a:t>
            </a:r>
            <a:r>
              <a:rPr kumimoji="0" lang="en-US" sz="1800" i="0">
                <a:solidFill>
                  <a:srgbClr val="FF0000"/>
                </a:solidFill>
                <a:latin typeface="Chinacat" pitchFamily="2" charset="0"/>
              </a:rPr>
              <a:t>)</a:t>
            </a:r>
            <a:endParaRPr lang="en-US" sz="1800">
              <a:solidFill>
                <a:srgbClr val="FF0000"/>
              </a:solidFill>
            </a:endParaRPr>
          </a:p>
        </p:txBody>
      </p:sp>
      <p:sp>
        <p:nvSpPr>
          <p:cNvPr id="16" name="TextBox 15"/>
          <p:cNvSpPr txBox="1"/>
          <p:nvPr/>
        </p:nvSpPr>
        <p:spPr>
          <a:xfrm>
            <a:off x="2216727" y="2740801"/>
            <a:ext cx="850027" cy="707789"/>
          </a:xfrm>
          <a:prstGeom prst="rect">
            <a:avLst/>
          </a:prstGeom>
          <a:solidFill>
            <a:schemeClr val="tx1"/>
          </a:solidFill>
        </p:spPr>
        <p:txBody>
          <a:bodyPr wrap="square" lIns="91142" tIns="45573" rIns="91142" bIns="45573" rtlCol="0">
            <a:spAutoFit/>
          </a:bodyPr>
          <a:lstStyle/>
          <a:p>
            <a:r>
              <a:rPr lang="en-US" sz="2000" b="1" i="0">
                <a:solidFill>
                  <a:srgbClr val="0000FF"/>
                </a:solidFill>
              </a:rPr>
              <a:t>LHC</a:t>
            </a:r>
          </a:p>
          <a:p>
            <a:endParaRPr lang="en-US" sz="2000" i="0">
              <a:solidFill>
                <a:srgbClr val="0000FF"/>
              </a:solidFill>
            </a:endParaRPr>
          </a:p>
        </p:txBody>
      </p:sp>
      <p:sp>
        <p:nvSpPr>
          <p:cNvPr id="17" name="TextBox 16"/>
          <p:cNvSpPr txBox="1"/>
          <p:nvPr/>
        </p:nvSpPr>
        <p:spPr>
          <a:xfrm>
            <a:off x="2770919" y="3227300"/>
            <a:ext cx="711081" cy="579314"/>
          </a:xfrm>
          <a:prstGeom prst="rect">
            <a:avLst/>
          </a:prstGeom>
          <a:noFill/>
        </p:spPr>
        <p:txBody>
          <a:bodyPr wrap="none" lIns="91142" tIns="45573" rIns="91142" bIns="45573" rtlCol="0">
            <a:spAutoFit/>
          </a:bodyPr>
          <a:lstStyle/>
          <a:p>
            <a:r>
              <a:rPr lang="en-US" sz="1600" i="0">
                <a:solidFill>
                  <a:schemeClr val="bg1"/>
                </a:solidFill>
              </a:rPr>
              <a:t>white </a:t>
            </a:r>
          </a:p>
          <a:p>
            <a:r>
              <a:rPr lang="en-US" sz="1600" i="0">
                <a:solidFill>
                  <a:schemeClr val="bg1"/>
                </a:solidFill>
              </a:rPr>
              <a:t>dwarf</a:t>
            </a:r>
          </a:p>
        </p:txBody>
      </p:sp>
      <p:sp>
        <p:nvSpPr>
          <p:cNvPr id="11" name="Rounded Rectangular Callout 10"/>
          <p:cNvSpPr/>
          <p:nvPr/>
        </p:nvSpPr>
        <p:spPr bwMode="auto">
          <a:xfrm>
            <a:off x="4156365" y="2017059"/>
            <a:ext cx="3671453" cy="739588"/>
          </a:xfrm>
          <a:prstGeom prst="wedgeRoundRectCallout">
            <a:avLst>
              <a:gd name="adj1" fmla="val -48876"/>
              <a:gd name="adj2" fmla="val 74347"/>
              <a:gd name="adj3" fmla="val 16667"/>
            </a:avLst>
          </a:prstGeom>
          <a:solidFill>
            <a:schemeClr val="tx1"/>
          </a:solidFill>
          <a:ln w="9525" cap="flat" cmpd="sng" algn="ctr">
            <a:solidFill>
              <a:srgbClr val="0000FF"/>
            </a:solidFill>
            <a:prstDash val="solid"/>
            <a:round/>
            <a:headEnd type="none" w="med" len="med"/>
            <a:tailEnd type="none" w="med" len="med"/>
          </a:ln>
          <a:effectLst/>
        </p:spPr>
        <p:txBody>
          <a:bodyPr vert="horz" wrap="square" lIns="81818" tIns="40907" rIns="81818" bIns="40907" numCol="1" rtlCol="0" anchor="t" anchorCtr="0" compatLnSpc="1">
            <a:prstTxWarp prst="textNoShape">
              <a:avLst/>
            </a:prstTxWarp>
          </a:bodyPr>
          <a:lstStyle/>
          <a:p>
            <a:pPr defTabSz="818087"/>
            <a:r>
              <a:rPr lang="en-US" sz="2200" b="1" i="0">
                <a:solidFill>
                  <a:srgbClr val="0000FF"/>
                </a:solidFill>
                <a:latin typeface="Times New Roman" pitchFamily="-97" charset="0"/>
              </a:rPr>
              <a:t>proton</a:t>
            </a:r>
            <a:r>
              <a:rPr lang="en-US" sz="2200" i="0">
                <a:solidFill>
                  <a:srgbClr val="0000FF"/>
                </a:solidFill>
                <a:latin typeface="Times New Roman" pitchFamily="-97" charset="0"/>
              </a:rPr>
              <a:t> acceleration harder, but much more abundant</a:t>
            </a:r>
          </a:p>
        </p:txBody>
      </p:sp>
      <p:sp>
        <p:nvSpPr>
          <p:cNvPr id="12" name="Rounded Rectangular Callout 11"/>
          <p:cNvSpPr/>
          <p:nvPr/>
        </p:nvSpPr>
        <p:spPr bwMode="auto">
          <a:xfrm>
            <a:off x="1246909" y="5244354"/>
            <a:ext cx="3255818" cy="1210234"/>
          </a:xfrm>
          <a:prstGeom prst="wedgeRoundRectCallout">
            <a:avLst>
              <a:gd name="adj1" fmla="val 36982"/>
              <a:gd name="adj2" fmla="val -215234"/>
              <a:gd name="adj3" fmla="val 16667"/>
            </a:avLst>
          </a:prstGeom>
          <a:solidFill>
            <a:schemeClr val="tx1"/>
          </a:solidFill>
          <a:ln w="28575" cap="flat" cmpd="sng" algn="ctr">
            <a:solidFill>
              <a:srgbClr val="FF0000"/>
            </a:solidFill>
            <a:prstDash val="solid"/>
            <a:round/>
            <a:headEnd type="none" w="med" len="med"/>
            <a:tailEnd type="none" w="med" len="med"/>
          </a:ln>
          <a:effectLst/>
        </p:spPr>
        <p:txBody>
          <a:bodyPr vert="horz" wrap="square" lIns="81818" tIns="40907" rIns="81818" bIns="40907" numCol="1" rtlCol="0" anchor="t" anchorCtr="0" compatLnSpc="1">
            <a:prstTxWarp prst="textNoShape">
              <a:avLst/>
            </a:prstTxWarp>
          </a:bodyPr>
          <a:lstStyle/>
          <a:p>
            <a:pPr defTabSz="818087"/>
            <a:r>
              <a:rPr lang="en-US" sz="2200" b="1" i="0">
                <a:solidFill>
                  <a:srgbClr val="FF0000"/>
                </a:solidFill>
                <a:latin typeface="Times New Roman" pitchFamily="-97" charset="0"/>
              </a:rPr>
              <a:t>Iron</a:t>
            </a:r>
            <a:r>
              <a:rPr lang="en-US" sz="2200" i="0">
                <a:solidFill>
                  <a:srgbClr val="FF0000"/>
                </a:solidFill>
                <a:latin typeface="Times New Roman" pitchFamily="-97" charset="0"/>
              </a:rPr>
              <a:t> easier to accelerate, but harder to find in ISM</a:t>
            </a:r>
          </a:p>
          <a:p>
            <a:pPr defTabSz="818087"/>
            <a:r>
              <a:rPr lang="en-US" sz="2200" i="0">
                <a:solidFill>
                  <a:srgbClr val="FF0000"/>
                </a:solidFill>
                <a:latin typeface="Times New Roman" pitchFamily="-97" charset="0"/>
              </a:rPr>
              <a:t>+ easily destroyed</a:t>
            </a:r>
          </a:p>
        </p:txBody>
      </p:sp>
    </p:spTree>
    <p:extLst>
      <p:ext uri="{BB962C8B-B14F-4D97-AF65-F5344CB8AC3E}">
        <p14:creationId xmlns:p14="http://schemas.microsoft.com/office/powerpoint/2010/main" val="1942674342"/>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55273" y="2942503"/>
            <a:ext cx="762000" cy="707749"/>
          </a:xfrm>
          <a:prstGeom prst="rect">
            <a:avLst/>
          </a:prstGeom>
          <a:solidFill>
            <a:schemeClr val="tx1"/>
          </a:solidFill>
        </p:spPr>
        <p:txBody>
          <a:bodyPr wrap="square" lIns="91099" tIns="45552" rIns="91099" bIns="45552" rtlCol="0">
            <a:spAutoFit/>
          </a:bodyPr>
          <a:lstStyle/>
          <a:p>
            <a:r>
              <a:rPr lang="en-US" sz="2000" b="1" i="0">
                <a:solidFill>
                  <a:srgbClr val="0000FF"/>
                </a:solidFill>
              </a:rPr>
              <a:t>LHC</a:t>
            </a:r>
          </a:p>
          <a:p>
            <a:endParaRPr lang="en-US" sz="2000" i="0">
              <a:solidFill>
                <a:srgbClr val="0000FF"/>
              </a:solidFill>
            </a:endParaRPr>
          </a:p>
        </p:txBody>
      </p:sp>
      <p:sp>
        <p:nvSpPr>
          <p:cNvPr id="7" name="TextBox 6"/>
          <p:cNvSpPr txBox="1"/>
          <p:nvPr/>
        </p:nvSpPr>
        <p:spPr>
          <a:xfrm>
            <a:off x="2909459" y="3185596"/>
            <a:ext cx="710993" cy="579273"/>
          </a:xfrm>
          <a:prstGeom prst="rect">
            <a:avLst/>
          </a:prstGeom>
          <a:noFill/>
        </p:spPr>
        <p:txBody>
          <a:bodyPr wrap="none" lIns="91099" tIns="45552" rIns="91099" bIns="45552" rtlCol="0">
            <a:spAutoFit/>
          </a:bodyPr>
          <a:lstStyle/>
          <a:p>
            <a:r>
              <a:rPr lang="en-US" sz="1600" i="0">
                <a:solidFill>
                  <a:srgbClr val="33CC33"/>
                </a:solidFill>
              </a:rPr>
              <a:t>white </a:t>
            </a:r>
          </a:p>
          <a:p>
            <a:r>
              <a:rPr lang="en-US" sz="1600" i="0">
                <a:solidFill>
                  <a:srgbClr val="33CC33"/>
                </a:solidFill>
              </a:rPr>
              <a:t>dwarf</a:t>
            </a:r>
          </a:p>
        </p:txBody>
      </p:sp>
      <p:pic>
        <p:nvPicPr>
          <p:cNvPr id="9" name="Picture 8"/>
          <p:cNvPicPr>
            <a:picLocks noChangeAspect="1"/>
          </p:cNvPicPr>
          <p:nvPr/>
        </p:nvPicPr>
        <p:blipFill>
          <a:blip r:embed="rId3"/>
          <a:stretch>
            <a:fillRect/>
          </a:stretch>
        </p:blipFill>
        <p:spPr>
          <a:xfrm>
            <a:off x="782205" y="739592"/>
            <a:ext cx="7579591" cy="6128741"/>
          </a:xfrm>
          <a:prstGeom prst="rect">
            <a:avLst/>
          </a:prstGeom>
        </p:spPr>
      </p:pic>
      <p:sp>
        <p:nvSpPr>
          <p:cNvPr id="10" name="TextBox 9"/>
          <p:cNvSpPr txBox="1"/>
          <p:nvPr/>
        </p:nvSpPr>
        <p:spPr>
          <a:xfrm>
            <a:off x="6858023" y="6522874"/>
            <a:ext cx="1555346" cy="338215"/>
          </a:xfrm>
          <a:prstGeom prst="rect">
            <a:avLst/>
          </a:prstGeom>
          <a:noFill/>
        </p:spPr>
        <p:txBody>
          <a:bodyPr wrap="none" lIns="91099" tIns="45552" rIns="91099" bIns="45552" rtlCol="0">
            <a:spAutoFit/>
          </a:bodyPr>
          <a:lstStyle/>
          <a:p>
            <a:r>
              <a:rPr lang="en-US" sz="1600" i="0">
                <a:solidFill>
                  <a:schemeClr val="bg1"/>
                </a:solidFill>
              </a:rPr>
              <a:t>Kotera &amp; AO‘11</a:t>
            </a:r>
          </a:p>
        </p:txBody>
      </p:sp>
      <p:sp>
        <p:nvSpPr>
          <p:cNvPr id="16" name="TextBox 15"/>
          <p:cNvSpPr txBox="1"/>
          <p:nvPr/>
        </p:nvSpPr>
        <p:spPr>
          <a:xfrm>
            <a:off x="2216727" y="2740801"/>
            <a:ext cx="850027" cy="707789"/>
          </a:xfrm>
          <a:prstGeom prst="rect">
            <a:avLst/>
          </a:prstGeom>
          <a:solidFill>
            <a:schemeClr val="tx1"/>
          </a:solidFill>
        </p:spPr>
        <p:txBody>
          <a:bodyPr wrap="square" lIns="91142" tIns="45573" rIns="91142" bIns="45573" rtlCol="0">
            <a:spAutoFit/>
          </a:bodyPr>
          <a:lstStyle/>
          <a:p>
            <a:r>
              <a:rPr lang="en-US" sz="2000" b="1" i="0">
                <a:solidFill>
                  <a:srgbClr val="0000FF"/>
                </a:solidFill>
              </a:rPr>
              <a:t>LHC</a:t>
            </a:r>
          </a:p>
          <a:p>
            <a:endParaRPr lang="en-US" sz="2000" i="0">
              <a:solidFill>
                <a:srgbClr val="0000FF"/>
              </a:solidFill>
            </a:endParaRPr>
          </a:p>
        </p:txBody>
      </p:sp>
      <p:sp>
        <p:nvSpPr>
          <p:cNvPr id="17" name="TextBox 16"/>
          <p:cNvSpPr txBox="1"/>
          <p:nvPr/>
        </p:nvSpPr>
        <p:spPr>
          <a:xfrm>
            <a:off x="2770919" y="3227300"/>
            <a:ext cx="711081" cy="579314"/>
          </a:xfrm>
          <a:prstGeom prst="rect">
            <a:avLst/>
          </a:prstGeom>
          <a:noFill/>
        </p:spPr>
        <p:txBody>
          <a:bodyPr wrap="none" lIns="91142" tIns="45573" rIns="91142" bIns="45573" rtlCol="0">
            <a:spAutoFit/>
          </a:bodyPr>
          <a:lstStyle/>
          <a:p>
            <a:r>
              <a:rPr lang="en-US" sz="1600" i="0">
                <a:solidFill>
                  <a:schemeClr val="bg1"/>
                </a:solidFill>
              </a:rPr>
              <a:t>white </a:t>
            </a:r>
          </a:p>
          <a:p>
            <a:r>
              <a:rPr lang="en-US" sz="1600" i="0">
                <a:solidFill>
                  <a:schemeClr val="bg1"/>
                </a:solidFill>
              </a:rPr>
              <a:t>dwarf</a:t>
            </a:r>
          </a:p>
        </p:txBody>
      </p:sp>
      <p:sp>
        <p:nvSpPr>
          <p:cNvPr id="13" name="Title 1"/>
          <p:cNvSpPr txBox="1">
            <a:spLocks/>
          </p:cNvSpPr>
          <p:nvPr/>
        </p:nvSpPr>
        <p:spPr bwMode="auto">
          <a:xfrm>
            <a:off x="346364" y="3"/>
            <a:ext cx="8534400" cy="874059"/>
          </a:xfrm>
          <a:prstGeom prst="rect">
            <a:avLst/>
          </a:prstGeom>
          <a:noFill/>
          <a:ln w="9525">
            <a:noFill/>
            <a:miter lim="800000"/>
            <a:headEnd/>
            <a:tailEnd/>
          </a:ln>
        </p:spPr>
        <p:txBody>
          <a:bodyPr vert="horz" wrap="square" lIns="91733" tIns="45865" rIns="91733" bIns="45865" numCol="1" anchor="ctr" anchorCtr="0" compatLnSpc="1">
            <a:prstTxWarp prst="textNoShape">
              <a:avLst/>
            </a:prstTxWarp>
          </a:bodyPr>
          <a:lstStyle/>
          <a:p>
            <a:pPr algn="ctr" defTabSz="818087">
              <a:lnSpc>
                <a:spcPct val="70000"/>
              </a:lnSpc>
              <a:defRPr/>
            </a:pPr>
            <a:r>
              <a:rPr lang="en-US" sz="3600" b="1" i="0" kern="0">
                <a:solidFill>
                  <a:schemeClr val="tx2"/>
                </a:solidFill>
                <a:latin typeface="+mj-lt"/>
                <a:ea typeface="ＭＳ Ｐゴシック" pitchFamily="-97" charset="-128"/>
                <a:cs typeface="ＭＳ Ｐゴシック" pitchFamily="-97" charset="-128"/>
              </a:rPr>
              <a:t>Hillas Plot: E</a:t>
            </a:r>
            <a:r>
              <a:rPr lang="en-US" sz="3600" b="1" i="0" kern="0" baseline="-25000">
                <a:solidFill>
                  <a:schemeClr val="tx2"/>
                </a:solidFill>
                <a:latin typeface="+mj-lt"/>
                <a:ea typeface="ＭＳ Ｐゴシック" pitchFamily="-97" charset="-128"/>
                <a:cs typeface="ＭＳ Ｐゴシック" pitchFamily="-97" charset="-128"/>
              </a:rPr>
              <a:t>max</a:t>
            </a:r>
            <a:r>
              <a:rPr lang="en-US" sz="3600" b="1" i="0" kern="0">
                <a:solidFill>
                  <a:schemeClr val="tx2"/>
                </a:solidFill>
                <a:latin typeface="+mj-lt"/>
                <a:ea typeface="ＭＳ Ｐゴシック" pitchFamily="-97" charset="-128"/>
                <a:cs typeface="ＭＳ Ｐゴシック" pitchFamily="-97" charset="-128"/>
              </a:rPr>
              <a:t> required</a:t>
            </a:r>
          </a:p>
        </p:txBody>
      </p:sp>
      <p:sp>
        <p:nvSpPr>
          <p:cNvPr id="23" name="TextBox 22"/>
          <p:cNvSpPr txBox="1"/>
          <p:nvPr/>
        </p:nvSpPr>
        <p:spPr>
          <a:xfrm>
            <a:off x="4364198" y="1075765"/>
            <a:ext cx="3384603" cy="1914551"/>
          </a:xfrm>
          <a:prstGeom prst="rect">
            <a:avLst/>
          </a:prstGeom>
          <a:noFill/>
        </p:spPr>
        <p:txBody>
          <a:bodyPr wrap="none" lIns="81818" tIns="40907" rIns="81818" bIns="40907" rtlCol="0">
            <a:spAutoFit/>
          </a:bodyPr>
          <a:lstStyle/>
          <a:p>
            <a:r>
              <a:rPr lang="en-US" i="0">
                <a:solidFill>
                  <a:srgbClr val="0000FF"/>
                </a:solidFill>
              </a:rPr>
              <a:t>accelerator efficiency</a:t>
            </a:r>
            <a:r>
              <a:rPr lang="en-US">
                <a:solidFill>
                  <a:srgbClr val="0000FF"/>
                </a:solidFill>
              </a:rPr>
              <a:t> </a:t>
            </a:r>
          </a:p>
          <a:p>
            <a:r>
              <a:rPr lang="en-US" i="0">
                <a:solidFill>
                  <a:srgbClr val="0000FF"/>
                </a:solidFill>
              </a:rPr>
              <a:t>	β &lt;&lt;1,</a:t>
            </a:r>
          </a:p>
          <a:p>
            <a:r>
              <a:rPr lang="en-US" i="0">
                <a:solidFill>
                  <a:srgbClr val="0000FF"/>
                </a:solidFill>
              </a:rPr>
              <a:t>relativistic effects – </a:t>
            </a:r>
          </a:p>
          <a:p>
            <a:r>
              <a:rPr lang="en-US" i="0">
                <a:solidFill>
                  <a:srgbClr val="0000FF"/>
                </a:solidFill>
              </a:rPr>
              <a:t>	modify R to R/Γ</a:t>
            </a:r>
          </a:p>
          <a:p>
            <a:r>
              <a:rPr lang="en-US" i="0">
                <a:solidFill>
                  <a:srgbClr val="0000FF"/>
                </a:solidFill>
              </a:rPr>
              <a:t>time dependent transients</a:t>
            </a:r>
          </a:p>
        </p:txBody>
      </p:sp>
    </p:spTree>
    <p:extLst>
      <p:ext uri="{BB962C8B-B14F-4D97-AF65-F5344CB8AC3E}">
        <p14:creationId xmlns:p14="http://schemas.microsoft.com/office/powerpoint/2010/main" val="246817178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Generic (Standard)">
  <a:themeElements>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fontScheme name="Generic (Standard)">
      <a:majorFont>
        <a:latin typeface="Chalkboar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1" u="none" strike="noStrike" cap="none" normalizeH="0" baseline="0">
            <a:ln>
              <a:noFill/>
            </a:ln>
            <a:solidFill>
              <a:schemeClr val="tx1"/>
            </a:solidFill>
            <a:effectLst/>
            <a:latin typeface="Times New Roman" pitchFamily="-9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1" u="none" strike="noStrike" cap="none" normalizeH="0" baseline="0">
            <a:ln>
              <a:noFill/>
            </a:ln>
            <a:solidFill>
              <a:schemeClr val="tx1"/>
            </a:solidFill>
            <a:effectLst/>
            <a:latin typeface="Times New Roman" pitchFamily="-97"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Ideafix:Software:Microsoft Office 98:Templates:Presentations:Generic (Standard)</Template>
  <TotalTime>14370</TotalTime>
  <Words>4041</Words>
  <Application>Microsoft Macintosh PowerPoint</Application>
  <PresentationFormat>Overhead</PresentationFormat>
  <Paragraphs>899</Paragraphs>
  <Slides>206</Slides>
  <Notes>41</Notes>
  <HiddenSlides>0</HiddenSlides>
  <MMClips>2</MMClips>
  <ScaleCrop>false</ScaleCrop>
  <HeadingPairs>
    <vt:vector size="8" baseType="variant">
      <vt:variant>
        <vt:lpstr>Theme</vt:lpstr>
      </vt:variant>
      <vt:variant>
        <vt:i4>1</vt:i4>
      </vt:variant>
      <vt:variant>
        <vt:lpstr>Links</vt:lpstr>
      </vt:variant>
      <vt:variant>
        <vt:i4>1</vt:i4>
      </vt:variant>
      <vt:variant>
        <vt:lpstr>Embedded OLE Servers</vt:lpstr>
      </vt:variant>
      <vt:variant>
        <vt:i4>1</vt:i4>
      </vt:variant>
      <vt:variant>
        <vt:lpstr>Slide Titles</vt:lpstr>
      </vt:variant>
      <vt:variant>
        <vt:i4>206</vt:i4>
      </vt:variant>
    </vt:vector>
  </HeadingPairs>
  <TitlesOfParts>
    <vt:vector size="209" baseType="lpstr">
      <vt:lpstr>Generic (Standard)</vt:lpstr>
      <vt:lpstr>--localhost-Users-santangelo-ANDREA-CONFERENCES-2011-2011.08.10(ICRCPeking)-!OLE_LINK4</vt:lpstr>
      <vt:lpstr>Photo Editor Photo</vt:lpstr>
      <vt:lpstr>PowerPoint Presentation</vt:lpstr>
      <vt:lpstr>Outline</vt:lpstr>
      <vt:lpstr>The Cosmic Particles (Astroparticles)</vt:lpstr>
      <vt:lpstr>Standard Model</vt:lpstr>
      <vt:lpstr>Cosmic Particles</vt:lpstr>
      <vt:lpstr>What is the easiest Cosmic Particle or “Astroparticle” to detect?                 </vt:lpstr>
      <vt:lpstr>What is the easiest Cosmic Particle or “Astroparticle” to detect? Photon!                </vt:lpstr>
      <vt:lpstr>What is the easiest Cosmic Particle or “Astroparticle” to detect? Photon!  In what Energy range do we observe them?              </vt:lpstr>
      <vt:lpstr>What is the easiest Cosmic Particle or “Astroparticle” to detect? Photon!  In what Energy range do we observe them?              </vt:lpstr>
      <vt:lpstr>What is the easiest Cosmic Particle or “Astroparticle” to detect? Photon!  In what Energy range do we observe them?              </vt:lpstr>
      <vt:lpstr>What is the easiest Cosmic Particle or “Astroparticle” to detect? Photon!  In what Energy range do we observe them? 10-9 eV to 1014 eV    (1 eV = 2.4 1014 Hz)             </vt:lpstr>
      <vt:lpstr>What is the easiest Cosmic Particle or “Astroparticle” to detect? Photon!  In what Energy range do we observe them? 10-9 eV to 1014 eV    (1 eV = 2.4 1014 Hz)  How far can we observe them from?           </vt:lpstr>
      <vt:lpstr>What is the easiest Cosmic Particle or “Astroparticle” to detect? Photon!  In what Energy range do we observe them? 10-9 eV to 1014 eV    (1 eV = 2.4 1014 Hz)  How far can we observe them from? Energy Dependent z = 1100 (Ecmb~ 10-3 eV)  Galactic Sources (E ~ 100 TeV)        </vt:lpstr>
      <vt:lpstr>RX J1713.7-3946</vt:lpstr>
      <vt:lpstr>PowerPoint Presentation</vt:lpstr>
      <vt:lpstr>PowerPoint Presentation</vt:lpstr>
      <vt:lpstr>PowerPoint Presentation</vt:lpstr>
      <vt:lpstr>What is the easiest Cosmic Particle or “Astroparticle” to detect? Photon!  In what Energy range do we observe them? 10-9 eV to 1014 eV    (1 eV = 2.4 1014 Hz)  How far can we observe them from? z = 1100 (Ecmb~ 10-3 eV)  Galactic Sources (E ~ 100 TeV)  At High Energies, how are they generated?         </vt:lpstr>
      <vt:lpstr>What is the easiest Cosmic Particle or “Astroparticle” to detect? Photon!  In what Energy range do we observe them? 10-9 eV to 1014 eV    (1 eV = 2.4 1014 Hz)  How far can we observe them from? z = 1100 (Ecmb~ 10-3 eV)  Galactic Sources (E ~ 100 TeV)  At High Energies, how are they generated?  Electromagnetic &amp; Hadronic (π prod) processes      </vt:lpstr>
      <vt:lpstr>Nature’s HE γAccelerators</vt:lpstr>
      <vt:lpstr>PowerPoint Presentation</vt:lpstr>
      <vt:lpstr>PowerPoint Presentation</vt:lpstr>
      <vt:lpstr>PowerPoint Presentation</vt:lpstr>
      <vt:lpstr>What is the easiest Cosmic Particle or “Astroparticle” to detect? Photon!  In what Energy range do we observe them? 10-9 eV to 1014 eV    (1 eV = 2.4 1014 Hz)  How far can we observe them from? z = 1100 (Ecmb~ 10-3 eV)  Galactic Sources (E ~ 100 TeV)  At High Energies, how are they generated?  Electromagnetic &amp; Hadronic (π prod) processes  At High Energies, how are they observed?    </vt:lpstr>
      <vt:lpstr>What is the easiest Cosmic Particle or “Astroparticle” to detect? Photon!  In what Energy range do we observe them? 10-9 eV to 1014 eV    (1 eV = 2.4 1014 Hz)  How far can we observe them from? z = 1100 (Ecmb~ 10-3 eV)  Galactic Sources (E ~ 100 TeV)  At High Energies, how are they generated?  Electromagnetic &amp; Hadronic (π prod) processes  At High Energies, how are they observed? Fermi Satellite, IACTs, Water    </vt:lpstr>
      <vt:lpstr>PowerPoint Presentation</vt:lpstr>
      <vt:lpstr>Gamma-Rays Eyes</vt:lpstr>
      <vt:lpstr>PowerPoint Presentation</vt:lpstr>
      <vt:lpstr>PowerPoint Presentation</vt:lpstr>
      <vt:lpstr>PowerPoint Presentation</vt:lpstr>
      <vt:lpstr>Gamma-Rays Eyes </vt:lpstr>
      <vt:lpstr>TeV γCatalog (IACT sky)   145 sources</vt:lpstr>
      <vt:lpstr>PowerPoint Presentation</vt:lpstr>
      <vt:lpstr>What is the easiest Cosmic Particle or “Astroparticle” to detect? Photon!  In what Energy range do we observe them? 10-9 eV to 1014 eV    (1 eV = 2.4 1014 Hz)  How far can we observe them from? z = 1100 (Ecmb~ 10-3 eV)  Galactic Sources (E ~ 100 TeV)  At High Energies, how are they generated?  Electromagnetic &amp; Hadronic (π prod) processes  At High Energies, how are they observed? Fermi Satellite, IACTs, Water   Can they be observed at UHEs?  </vt:lpstr>
      <vt:lpstr>What is the easiest Cosmic Particle or “Astroparticle” to detect? Photon!  In what Energy range do we observe them? 10-9 eV to 1014 eV    (1 eV = 2.4 1014 Hz)  How far can we observe them from? z = 1100 (Ecmb~ 10-3 eV)  Galactic Sources (E ~ 100 TeV)  At High Energies, how are they generated?  Electromagnetic &amp; Hadronic (π prod) processes  At High Energies, how are they observed? Fermi Satellite, IACTs, Water   Can they be observed at UHEs? Maybe, from nearby sources </vt:lpstr>
      <vt:lpstr>PowerPoint Presentation</vt:lpstr>
      <vt:lpstr>PowerPoint Presentation</vt:lpstr>
      <vt:lpstr>PowerPoint Presentation</vt:lpstr>
      <vt:lpstr>Cosmogenic (GZK) Neutrinos &amp; Photons</vt:lpstr>
      <vt:lpstr>GZK/Cosmogenic Photons</vt:lpstr>
      <vt:lpstr>What are the most energetic Cosmic Particles ever detected?                </vt:lpstr>
      <vt:lpstr>What are the most energetic Cosmic Particles ever detected? Cosmic Rays of Ultra High Energies (UHECRs)               </vt:lpstr>
      <vt:lpstr>101th Anniversary</vt:lpstr>
      <vt:lpstr>Pierre Victor Auger  (1899 - 1993)</vt:lpstr>
      <vt:lpstr>1962 John Linsley’s   observation of a 1020 eV event </vt:lpstr>
      <vt:lpstr>What are the most energetic Cosmic Particles ever detected? Cosmic Rays of Ultra High Energies (UHECRs)  In what Energy range do we observe Cosmic Rays?             </vt:lpstr>
      <vt:lpstr>What are the most energetic Cosmic Particles ever detected? Cosmic Rays of Ultra High Energies (UHECRs)  In what Energy range do we observe Cosmic Rays? from 0.1 GeV to 0.3 ZeV or from 108 to 1020 eV            </vt:lpstr>
      <vt:lpstr>PowerPoint Presentation</vt:lpstr>
      <vt:lpstr>PowerPoint Presentation</vt:lpstr>
      <vt:lpstr>PowerPoint Presentation</vt:lpstr>
      <vt:lpstr>What are the most energetic Cosmic Particles ever detected? Cosmic Rays of Ultra High Energies (UHECRs)  In what Energy range do we observe Cosmic Rays? from 0.1 GeV to 0.3 ZeV or from 108 to 1020 eV  How far can we observe them from?          </vt:lpstr>
      <vt:lpstr>What are the most energetic Cosmic Particles ever detected? Cosmic Rays of Ultra High Energies (UHECRs)  In what Energy range do we observe Cosmic Rays? from 0.1 GeV to 0.3 ZeV or from 108 to 1020 eV  How far can we observe them from? Galactic E &lt; 1017 eV ??? Extragalactic E &gt; EeV = 1018 eV; zsources = 10?  E &gt; 50 EeV,  distances of &lt; 100 Mpc         </vt:lpstr>
      <vt:lpstr>PowerPoint Presentation</vt:lpstr>
      <vt:lpstr>UHECR trajectories in Galactic B</vt:lpstr>
      <vt:lpstr>What are the most energetic Cosmic Particles ever detected? Cosmic Rays of Ultra High Energies (UHECRs)  In what Energy range do we observe Cosmic Rays? from 0.1 GeV to 0.3 ZeV or from 108 to 1020 eV  How far can we observe them from? Galactic E &lt; 1017 eV ??? Extragalactic E &gt; EeV = 1018 eV; zsources = 10?  E &gt; 50 EeV,  distances of &lt; 100 Mpc         </vt:lpstr>
      <vt:lpstr>Propagation of UHECRs</vt:lpstr>
      <vt:lpstr>“Cosmologically Meaningful Termination”</vt:lpstr>
      <vt:lpstr>GZK effect for protons</vt:lpstr>
      <vt:lpstr>PowerPoint Presentation</vt:lpstr>
      <vt:lpstr>PowerPoint Presentation</vt:lpstr>
      <vt:lpstr>Propagation of UHE nuclei</vt:lpstr>
      <vt:lpstr>GZK Horizon</vt:lpstr>
      <vt:lpstr>GZK Horizon</vt:lpstr>
      <vt:lpstr>Modern Propagation Codes</vt:lpstr>
      <vt:lpstr>Modern Propagation Codes</vt:lpstr>
      <vt:lpstr>PowerPoint Presentation</vt:lpstr>
      <vt:lpstr>What are the most energetic Cosmic Particles ever detected? Cosmic Rays of Ultra High Energies (UHECRs)  In what Energy range do we observe Cosmic Rays? from 0.1 GeV to 0.3 ZeV or from 108 to 1020 eV  How far can we observe them from? Galactic E &lt; 1017 eV ??? Extragalactic E &gt; EeV = 1018 eV; zsources = 10?  E &gt; 50 EeV,  distances of &lt; 100 Mpc   How are they observed?      </vt:lpstr>
      <vt:lpstr>What are the most energetic Cosmic Particles ever detected? Cosmic Rays of Ultra High Energies (UHECRs)  In what Energy range do we observe Cosmic Rays? from 0.1 GeV to 0.3 ZeV or from 108 to 1020 eV  How far can we observe them from? Galactic E &lt; 1017 eV ??? Extragalactic E &gt; EeV = 1018 eV; zsources = 10?  E &gt; 50 EeV,  distances of &lt; 100 Mpc   How are they observed? Detectors in Balloons, Space, Underground, Giant Ground Arrays     </vt:lpstr>
      <vt:lpstr>PowerPoint Presentation</vt:lpstr>
      <vt:lpstr>PowerPoint Presentation</vt:lpstr>
      <vt:lpstr>Recent Highlights (April 3, 2013) </vt:lpstr>
      <vt:lpstr> Ultrahigh Energy Cosmic Rays Leading Observatories</vt:lpstr>
      <vt:lpstr>The Pierre Auger Observatory</vt:lpstr>
      <vt:lpstr>surface detector</vt:lpstr>
      <vt:lpstr>array of tanks</vt:lpstr>
      <vt:lpstr>4 times 6 telescopes overlooking the site</vt:lpstr>
      <vt:lpstr>PowerPoint Presentation</vt:lpstr>
      <vt:lpstr>Telescope Array </vt:lpstr>
      <vt:lpstr>PowerPoint Presentation</vt:lpstr>
      <vt:lpstr>PowerPoint Presentation</vt:lpstr>
      <vt:lpstr>PowerPoint Presentation</vt:lpstr>
      <vt:lpstr>PowerPoint Presentation</vt:lpstr>
      <vt:lpstr>PowerPoint Presentation</vt:lpstr>
      <vt:lpstr>What are the most energetic Cosmic Particles ever detected? Cosmic Rays of Ultra High Energies (UHECRs)  In what Energy range do we observe Cosmic Rays? from 0.1 GeV to 0.3 ZeV or from 108 to 1020 eV  How far can we observe them from? Galactic E &lt; 1017 eV ??? Extragalactic E &gt; EeV = 1018 eV; zsources = 10?  E &gt; 50 EeV,  distances of &lt; 100 Mpc   How are they observed? Detectors in Balloons, Space, Underground, Giant Ground Arrays  What is the Cosmic Ray composition?    </vt:lpstr>
      <vt:lpstr>What are the most energetic Cosmic Particles ever detected? Cosmic Rays of Ultra High Energies (UHECRs)  In what Energy range do we observe Cosmic Rays? from 0.1 GeV to 0.3 ZeV or from 108 to 1020 eV  How far can we observe them from? Galactic E &lt; 1017 eV ??? Extragalactic E &gt; EeV = 1018 eV; zsources = 10?  E &gt; 50 EeV,  distances of &lt; 100 Mpc   How are they observed? Detectors in Balloons, Space, Underground, Giant Ground Arrays  What is the Cosmic Ray composition? Protons, Nuclei, e+ e-   </vt:lpstr>
      <vt:lpstr>PowerPoint Presentation</vt:lpstr>
      <vt:lpstr>PowerPoint Presentation</vt:lpstr>
      <vt:lpstr>PowerPoint Presentation</vt:lpstr>
      <vt:lpstr>PowerPoint Presentation</vt:lpstr>
      <vt:lpstr>What are the most energetic Cosmic Particles ever detected? Cosmic Rays of Ultra High Energies (UHECRs)  In what Energy range do we observe Cosmic Rays? from 0.1 GeV to 0.3 ZeV or from 108 to 1020 eV  How far can we observe them from? Galactic E &lt; 1017 eV ??? Extragalactic E &gt; EeV = 1018 eV; zsources = 10?  E &gt; 50 EeV,  distances of &lt; 100 Mpc   How are they observed? Detectors in Balloons, Space, Underground, Giant Ground Arrays  What is the Cosmic Ray composition? Protons, Nuclei, e+ e-  How are they generated?  </vt:lpstr>
      <vt:lpstr>What are the most energetic Cosmic Particles ever detected? Cosmic Rays of Ultra High Energies (UHECRs)  In what Energy range do we observe Cosmic Rays? from 0.1 GeV to 0.3 ZeV or from 108 to 1020 eV  How far can we observe them from? Galactic E &lt; 1017 eV ??? Extragalactic E &gt; EeV = 1018 eV; zsources = 10?  E &gt; 50 EeV,  distances of &lt; 100 Mpc   How are they observed? Detectors in Balloons, Space, Underground, Giant Ground Arrays  What is the Cosmic Ray composition? Protons, Nuclei, e+ e-  How are they generated? LE: shock acceleration in SNRs! UHEs: unknown extragalactic powerful sources</vt:lpstr>
      <vt:lpstr>PowerPoint Presentation</vt:lpstr>
      <vt:lpstr>The SNR paradigm:  Acceleration + Diffudion</vt:lpstr>
      <vt:lpstr>PowerPoint Presentation</vt:lpstr>
      <vt:lpstr>Challenging Accelerators</vt:lpstr>
      <vt:lpstr>High Energy   Accelerators</vt:lpstr>
      <vt:lpstr>PowerPoint Presentation</vt:lpstr>
      <vt:lpstr>Hillas Plot: Emax required</vt:lpstr>
      <vt:lpstr>PowerPoint Presentation</vt:lpstr>
      <vt:lpstr>PowerPoint Presentation</vt:lpstr>
      <vt:lpstr>Gamma-ray Bursts</vt:lpstr>
      <vt:lpstr>PowerPoint Presentation</vt:lpstr>
      <vt:lpstr>PowerPoint Presentation</vt:lpstr>
      <vt:lpstr>Where are they coming from?</vt:lpstr>
      <vt:lpstr>Where are they coming from?</vt:lpstr>
      <vt:lpstr>EECR Anisotropy Hints   E &gt; 60 EeV</vt:lpstr>
      <vt:lpstr>Auger – First Harmonic Analysis </vt:lpstr>
      <vt:lpstr>How many EECRs &gt; 60 EeV?</vt:lpstr>
      <vt:lpstr>How many EECRs &gt; 60 EeV?</vt:lpstr>
      <vt:lpstr>How many EECRs &gt; 60 EeV?</vt:lpstr>
      <vt:lpstr>What are the hardest Cosmic Particles to detect?                 </vt:lpstr>
      <vt:lpstr>What are the hardest Cosmic Particles to detect?  Dark Matter??               </vt:lpstr>
      <vt:lpstr>What are the hardest Cosmic Particles to detect?  Dark Matter??  How Abundant is it?             </vt:lpstr>
      <vt:lpstr>What are the hardest Cosmic Particles to detect?  Dark Matter??  How Abundant is it? 27% of the contents of the Universe            </vt:lpstr>
      <vt:lpstr>PowerPoint Presentation</vt:lpstr>
      <vt:lpstr>What are the hardest Cosmic Particles to detect?  Dark Matter??  How Abundant is it? 27% of the contents of the Universe  What is their composition?           </vt:lpstr>
      <vt:lpstr>What are the hardest Cosmic Particles to detect?  Dark Matter??  How Abundant is it? 27% of the contents of the Universe  What is their composition? Unknown          </vt:lpstr>
      <vt:lpstr>What are the hardest Cosmic Particles to detect?  Dark Matter??  How Abundant is it? 27% of the contents of the Universe  What is their composition? Unknown  How far can we “observe” them from?         </vt:lpstr>
      <vt:lpstr>What are the hardest Cosmic Particles to detect?  Dark Matter??  How Abundant is it? 27% of the contents of the Universe  What is their composition? Unknown  How far can we observe them from?  Indirectly from z=1100; Large Scale Structure, Clusters, galaxy rotation curves      </vt:lpstr>
      <vt:lpstr>What are the hardest Cosmic Particles to detect?  Dark Matter??  How Abundant is it? 27% of the contents of the Universe  What is their composition? Unknown  How far can we observe them from?  Indirectly from z=1100, Clusters, galaxies  How are they generated?      </vt:lpstr>
      <vt:lpstr>What are the hardest Cosmic Particles to detect?  Dark Matter??  How Abundant is it? 27% of the contents of the Universe  What is their composition? Unknown  How far can we observe them from?  Indirectly from z=1100, Clusters, galaxies  How are they generated?  Early Universe??    </vt:lpstr>
      <vt:lpstr>What are the hardest Cosmic Particles to detect?  Dark Matter??  How Abundant is it? 27% of the contents of the Universe  What is their composition? Unknown  How far can we observe them from?  Indirectly from z=1100, Clusters, galaxies  How are they generated?  Early Universe??  How are we trying to observe them?  </vt:lpstr>
      <vt:lpstr>What are the hardest Cosmic Particles to detect?  Dark Matter??  How Abundant is it? 27% of the contents of the Universe  What is their composition? Unknown  How far can we observe them from?  Indirectly from z=1100, Clusters, galaxies  How are they generated?  Early Universe??  How are we trying to observe them? Direct Detection, Accelerator Production, Indirect Searches (gamma-rays, positrons, anti-protons, neutrinos, …) </vt:lpstr>
      <vt:lpstr>Recent Highlights (April 3, 2013)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Gamma-rays</vt:lpstr>
      <vt:lpstr>PowerPoint Presentation</vt:lpstr>
      <vt:lpstr>What are the 2nd hardest Cosmic Particles to detect?                 </vt:lpstr>
      <vt:lpstr>What are the 2nd hardest Cosmic Particles to detect?  Gravitons/Gravitational Waves               </vt:lpstr>
      <vt:lpstr>What are the 2nd hardest Cosmic Particles to detect?  Gravitons/Gravitational Waves  How far can we observe them from?              </vt:lpstr>
      <vt:lpstr>What are the 2nd hardest Cosmic Particles to detect?  Gravitons/Gravitational Waves  How far can we observe them from?  back to the early Universe!            </vt:lpstr>
      <vt:lpstr>What are the 2nd hardest Cosmic Particles to detect?  Gravitons/Gravitational Waves  How far can we observe them from?  back to the early Universe!  How are they generated?           </vt:lpstr>
      <vt:lpstr>What are the 2nd hardest Cosmic Particles to detect?  Gravitons/Gravitational Waves  How far can we observe them from?  back to the early Universe!  How are they generated?  Inflationary models in the Early Universe, Binary Coalescence, (Neutron Stars, Black Holes)        </vt:lpstr>
      <vt:lpstr>CMB B-modes</vt:lpstr>
      <vt:lpstr>What are the 2nd hardest Cosmic Particles to detect?  Gravitons/Gravitational Waves  How far can we observe them from?  back to the early Universe!  How are they generated?  Inflationary models in the Early Universe, Binary Coalescence, (Neutron Stars, Black Holes)  How are we trying to observe them?      </vt:lpstr>
      <vt:lpstr>What are the 2nd hardest Cosmic Particles to detect?  Gravitons/Gravitational Waves  How far can we observe them from?  back to the early Universe!  How are they generated?  Inflationary models in the Early Universe, Binary Coalescence, (Neutron Stars, Black Holes)  How are we trying to observe them? Large interferometers on the ground : LIGO, Virgo (and hopefully one day in space): LISA Pulsar timing Arrays CMB polarization  </vt:lpstr>
      <vt:lpstr>PowerPoint Presentation</vt:lpstr>
      <vt:lpstr>PowerPoint Presentation</vt:lpstr>
      <vt:lpstr>What are the 2nd hardest Cosmic Particles to detect?  Gravitons/Gravitational Waves  How far can we observe them from?  back to the early Universe!  How are they generated?  Inflationary models in the Early Universe, Binary Coalescence, (Neutron Stars, Black Holes)  How are we trying to observe them? Large interferometers on the ground (and hopefully one day in space) Pulsar timing Arrays CMB polarization  Have we observed them? Not yet! Watch Advanced LIGO</vt:lpstr>
      <vt:lpstr>PowerPoint Presentation</vt:lpstr>
      <vt:lpstr>What are the 3rd hardest Cosmic Particles to detect?                  </vt:lpstr>
      <vt:lpstr>What are the 3rd hardest Cosmic Particles to detect?  Neutrinos                </vt:lpstr>
      <vt:lpstr>What are the 3rd hardest Cosmic Particles to detect?  Neutrinos  How Abundant are they?              </vt:lpstr>
      <vt:lpstr>What are the 3rd hardest Cosmic Particles to detect?  Neutrinos  How Abundant are they? 0.3% of the contents of the Universe             </vt:lpstr>
      <vt:lpstr>What are the 3rd hardest Cosmic Particles to detect?  Neutrinos  How Abundant are they? 0.3% of the contents of the Universe  How far can we observe them from?            </vt:lpstr>
      <vt:lpstr>What are the 3rd hardest Cosmic Particles to detect?  Neutrinos  How Abundant are they? 0.3% of the contents of the Universe  How far can we observe them from?  In principle, since neutrino decoupling. Observed: Sun, Supernova 87a, and IceCube 28 events 100 TeV to PeV          </vt:lpstr>
      <vt:lpstr>PowerPoint Presentation</vt:lpstr>
      <vt:lpstr>HE Neutrino Limits – thus far</vt:lpstr>
      <vt:lpstr>Neutrino Astronomy Begins</vt:lpstr>
      <vt:lpstr>PowerPoint Presentation</vt:lpstr>
      <vt:lpstr>PowerPoint Presentation</vt:lpstr>
      <vt:lpstr>What are the 3rd hardest Cosmic Particles to detect?  Neutrinos  How Abundant are they? 0.3% of the contents of the Universe  How far can we observe them from?  In principle, since neutrino decoupling. Observed: Sun, Supernova 87a, and IceCube 28 events 100 TeV to PeV   How are they generated?        </vt:lpstr>
      <vt:lpstr>What are the 3rd hardest Cosmic Particles to detect?  Neutrinos  How Abundant are they? 0.3% of the contents of the Universe  How far can we observe them from?  In principle, since neutrino decoupling. Observed: Sun, Supernova 87a, and IceCube 28 events 100 TeV to PeV   How are they generated?  Early Universe; Nuclear Reactions (Supernova, Stars…), Hadronic Interactions; UHECR propagation     </vt:lpstr>
      <vt:lpstr>PowerPoint Presentation</vt:lpstr>
      <vt:lpstr>What are the 3rd hardest Cosmic Particles to detect?  Neutrinos  How Abundant are they? 0.3% of the contents of the Universe  How far can we observe them from?  In principle, since neutrino decoupling. Observed: Sun, Supernova 87a, and IceCube 28 events 100 TeV to PeV   How are they generated?  Early Universe; Nuclear Reactions (Supernova, Stars…), Hadronic Interactions; UHECR propagation  How are we trying to observe them?   </vt:lpstr>
      <vt:lpstr>What are the 3rd hardest Cosmic Particles to detect?  Neutrinos  How Abundant are they? 0.3% of the contents of the Universe  How far can we observe them from?  In principle, since neutrino decoupling. Observed: Sun, Supernova 87a, and IceCube 28 events 100 TeV to PeV   How are they generated?  Early Universe; Nuclear Reactions (Supernova, Stars…), Hadronic Interactions; UHECR propagation  How are we trying to observe them? Low Energies: underground, reactors, accelerators, CMB High Energies: ice and water km3 detectors, radio balloons &amp; arrays</vt:lpstr>
      <vt:lpstr>Highest Energy Neutrino Observatories</vt:lpstr>
      <vt:lpstr>PowerPoint Presentation</vt:lpstr>
      <vt:lpstr>Serendipity: ZeV neutrinos</vt:lpstr>
      <vt:lpstr>Tests of UHE Neutrino Interactions</vt:lpstr>
      <vt:lpstr>Observe Earth-Skimming + Air-showers ν’s</vt:lpstr>
      <vt:lpstr>What other Astroparticles may we observe?                </vt:lpstr>
      <vt:lpstr>What other Astroparticles may we observe? Neutrons? Muons? (Monopoles?)               </vt:lpstr>
      <vt:lpstr>What other Astroparticles may we observe? Neutrons? Muons? (Monopoles?)   How far can we see with Muons? not far: E &gt; 1016 eV to make it from the Sun           </vt:lpstr>
      <vt:lpstr>What other Astroparticles may we observe? Neutrons? Muons? (Monopoles?)   How far can we see with Muons? not far: E &gt; 1016 eV to make it from the Sun           </vt:lpstr>
      <vt:lpstr>What other Astroparticles may we observe? Neutrons? Muons? (Monopoles?)   How far can we see with Muons? not far: E &gt; 1016 eV to make it from the Sun      How far can we observe Neutrons from?      </vt:lpstr>
      <vt:lpstr>What other Astroparticles may we observe? Neutrons? Muons? (Monopoles?)   How far can we see with Muons? not far: E &gt; 1016 eV to make it from the Sun      How far can we observe Neutrons from?  with E &gt; EeV they can come from the Galactic Center    </vt:lpstr>
      <vt:lpstr>Big Questions or Unifying themes</vt:lpstr>
      <vt:lpstr>What is the origin of cosmic particles?   What are the Galactic Accelerators?  What are the Extragalactic Accelerators?  What is the Accelerating Mechanism?  What particles are accelerated?  How do they propagate to Earth?  What are the cosmic Magnetic Fields?  Are there relics from the Early Universe?    How can they probe High Energy Particle Interactions?  Is Dark Matter a new Particle?  Are there other unknown relic particles?  Is Lorentz Invariance valid at the Highest Energies?  Are there detectable departures from the standard  model? E.g., extra dimensions, topological defects, … </vt:lpstr>
      <vt:lpstr>Current Detectors</vt:lpstr>
      <vt:lpstr> Cosmic Particle Observatories</vt:lpstr>
      <vt:lpstr>Future Detectors</vt:lpstr>
      <vt:lpstr> Future Cosmic Particle Observatories</vt:lpstr>
      <vt:lpstr>PowerPoint Presentation</vt:lpstr>
      <vt:lpstr>PowerPoint Presentation</vt:lpstr>
      <vt:lpstr>PowerPoint Presentation</vt:lpstr>
      <vt:lpstr>PowerPoint Presentation</vt:lpstr>
      <vt:lpstr>PowerPoint Presentation</vt:lpstr>
      <vt:lpstr>PowerPoint Presentation</vt:lpstr>
      <vt:lpstr>How many EECRs &gt; 60 EeV?</vt:lpstr>
      <vt:lpstr>How many UHECRs &gt; 60 EeV?</vt:lpstr>
      <vt:lpstr>How many UHECRs &gt; 60 EeV?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University of Chicago</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Highest Energy Paticles from the Sky</dc:title>
  <dc:subject/>
  <dc:creator>Angela Olinto</dc:creator>
  <cp:keywords/>
  <dc:description/>
  <cp:lastModifiedBy>Angela Olinto</cp:lastModifiedBy>
  <cp:revision>1425</cp:revision>
  <cp:lastPrinted>2009-03-16T20:02:51Z</cp:lastPrinted>
  <dcterms:created xsi:type="dcterms:W3CDTF">2012-07-10T05:31:40Z</dcterms:created>
  <dcterms:modified xsi:type="dcterms:W3CDTF">2013-07-17T18:21:30Z</dcterms:modified>
  <cp:category/>
</cp:coreProperties>
</file>