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97" r:id="rId3"/>
    <p:sldId id="298" r:id="rId4"/>
    <p:sldId id="29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58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3" r:id="rId22"/>
    <p:sldId id="289" r:id="rId23"/>
    <p:sldId id="290" r:id="rId24"/>
    <p:sldId id="291" r:id="rId25"/>
    <p:sldId id="292" r:id="rId26"/>
    <p:sldId id="259" r:id="rId27"/>
    <p:sldId id="296" r:id="rId28"/>
    <p:sldId id="300" r:id="rId29"/>
    <p:sldId id="293" r:id="rId30"/>
    <p:sldId id="294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95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78D1C1-0C23-411A-A5B1-2CBCD456B8CF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2663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5101F-86DE-4CFB-B1E3-1E4A29670D6C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A8381-B709-4F48-B6A3-A509701F31C0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ítulo, texto e clipe de mí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Mídia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84FF139-079A-44DB-B206-DA7CF861285A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51FD-FD4F-45DA-9B4F-BB884C4E6C65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D3119-EB70-4F44-B0E6-06A17DD6FD8F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4E9C5-FE63-44A9-BFFE-C555C6D4AC6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0F965-1928-4ED8-B8A9-BA6023E14F63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28225-2E1D-4E9A-8BF4-621F17BE2BB4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82633-0E14-4AA7-AFD3-52D2B1A3967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20F4A-7E18-436C-A4A6-45A32667CC5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B39CB-007E-4A4B-9EBA-9F25B097E52E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3CDBE1A5-F4CB-402A-A721-B6C8597DDF66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2560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908050"/>
            <a:ext cx="9144000" cy="3284538"/>
          </a:xfrm>
          <a:noFill/>
          <a:ln/>
        </p:spPr>
        <p:txBody>
          <a:bodyPr anchor="b" anchorCtr="1"/>
          <a:lstStyle/>
          <a:p>
            <a:r>
              <a:rPr lang="pt-BR" dirty="0"/>
              <a:t>5. Outros efeitos dos campos magnéticos nos seres vivos</a:t>
            </a:r>
            <a:r>
              <a:rPr lang="pt-BR" b="1" dirty="0"/>
              <a:t> 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600" dirty="0"/>
              <a:t/>
            </a:r>
            <a:br>
              <a:rPr lang="pt-BR" sz="4600" dirty="0"/>
            </a:br>
            <a:endParaRPr lang="pt-BR" sz="4600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4143380"/>
            <a:ext cx="6553200" cy="1752600"/>
          </a:xfrm>
          <a:noFill/>
          <a:ln/>
        </p:spPr>
        <p:txBody>
          <a:bodyPr/>
          <a:lstStyle/>
          <a:p>
            <a:pPr algn="ctr"/>
            <a:r>
              <a:rPr lang="pt-BR" dirty="0"/>
              <a:t>“Orientação magnética </a:t>
            </a:r>
            <a:r>
              <a:rPr lang="pt-BR" dirty="0" smtClean="0"/>
              <a:t>em animais: das bactérias até as vacas”</a:t>
            </a:r>
            <a:endParaRPr lang="pt-BR" dirty="0"/>
          </a:p>
          <a:p>
            <a:pPr algn="ctr"/>
            <a:r>
              <a:rPr lang="pt-BR" dirty="0" smtClean="0"/>
              <a:t>IX Escola </a:t>
            </a:r>
            <a:r>
              <a:rPr lang="pt-BR" dirty="0"/>
              <a:t>do CBPF</a:t>
            </a:r>
          </a:p>
          <a:p>
            <a:pPr algn="ctr"/>
            <a:r>
              <a:rPr lang="pt-BR" dirty="0" smtClean="0"/>
              <a:t>2012</a:t>
            </a:r>
            <a:endParaRPr lang="pt-BR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pouco de historia.....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813" y="1600200"/>
            <a:ext cx="86868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Franz Anton Mesmer no século XVI iniciou uma serie de tentativas de curas medicinais utilizando imãs</a:t>
            </a:r>
          </a:p>
          <a:p>
            <a:pPr>
              <a:lnSpc>
                <a:spcPct val="90000"/>
              </a:lnSpc>
            </a:pPr>
            <a:r>
              <a:rPr lang="pt-BR"/>
              <a:t>Ele obteve curas consideradas surpreendentes para a época, o que chamou a atenção da classe médica.</a:t>
            </a:r>
          </a:p>
          <a:p>
            <a:pPr>
              <a:lnSpc>
                <a:spcPct val="90000"/>
              </a:lnSpc>
            </a:pPr>
            <a:r>
              <a:rPr lang="pt-BR"/>
              <a:t>Armand Chastenet (Marques de Puysegur) descobre o estado hipnótico com as técnicas de Mesmer, técnica que seria chamada de mesmerismo.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pouco de historia.....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9325" cy="4530725"/>
          </a:xfrm>
        </p:spPr>
        <p:txBody>
          <a:bodyPr/>
          <a:lstStyle/>
          <a:p>
            <a:r>
              <a:rPr lang="pt-BR"/>
              <a:t>Mesmer tentava explicar o efeito dos imãs através de um “magnetismo animal”.</a:t>
            </a:r>
          </a:p>
          <a:p>
            <a:r>
              <a:rPr lang="pt-BR"/>
              <a:t>O trabalho de Mesmer talvez tenha sido a última tentativa de procurar utilizar os efeitos magnéticos de forma sistemática no tratamento de doenças.</a:t>
            </a:r>
          </a:p>
          <a:p>
            <a:r>
              <a:rPr lang="pt-BR"/>
              <a:t>O desenvolvimento racionalista das ciências do século XIX faz com que o magnetismo seja colocada de lado pela biologia.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Cultura popular.....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3455987"/>
          </a:xfrm>
        </p:spPr>
        <p:txBody>
          <a:bodyPr/>
          <a:lstStyle/>
          <a:p>
            <a:r>
              <a:rPr lang="pt-BR" i="1"/>
              <a:t>“Diamagnetism is essentially a magnetic-neutral zone existing between a north and south magnetic field, which can be exploited for purposes of levitation.”</a:t>
            </a:r>
          </a:p>
          <a:p>
            <a:r>
              <a:rPr lang="pt-BR" i="1"/>
              <a:t> </a:t>
            </a:r>
            <a:r>
              <a:rPr lang="pt-BR"/>
              <a:t>Existe muito desconhecimento sobre o que é o magnetismo e como funciona....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50913"/>
          </a:xfrm>
        </p:spPr>
        <p:txBody>
          <a:bodyPr/>
          <a:lstStyle/>
          <a:p>
            <a:r>
              <a:rPr lang="pt-BR" sz="3800"/>
              <a:t>Estimulação Magnética Transcraniana (TMS)</a:t>
            </a:r>
            <a:br>
              <a:rPr lang="pt-BR" sz="3800"/>
            </a:br>
            <a:endParaRPr lang="pt-BR" sz="3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22463"/>
            <a:ext cx="8229600" cy="4530725"/>
          </a:xfrm>
        </p:spPr>
        <p:txBody>
          <a:bodyPr/>
          <a:lstStyle/>
          <a:p>
            <a:r>
              <a:rPr lang="pt-BR"/>
              <a:t>A TMS implica na colocação de uma bobina eletromagnética em contato com o crânio. Descargas de corrente de alta intensidade oriundas dos capacitores atravessam as espirais metálicas produzindo um campo magnético variável com duração de 100 a 200 microssegundos.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  <a:br>
              <a:rPr lang="pt-BR" sz="3800"/>
            </a:br>
            <a:endParaRPr lang="pt-BR" sz="3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1025"/>
            <a:ext cx="8229600" cy="4530725"/>
          </a:xfrm>
        </p:spPr>
        <p:txBody>
          <a:bodyPr/>
          <a:lstStyle/>
          <a:p>
            <a:r>
              <a:rPr lang="pt-BR"/>
              <a:t>A estimulação magnética transcraniana pode prover informações ímpares sobre a topografia e organização temporal do processo cognitivo humano e permite correlacionar os efeitos comportamentais objetivos dos estímulos com a percepção subjetiva dos indivíduos.</a:t>
            </a:r>
            <a:br>
              <a:rPr lang="pt-BR"/>
            </a:br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</a:p>
        </p:txBody>
      </p:sp>
      <p:pic>
        <p:nvPicPr>
          <p:cNvPr id="35844" name="Picture 4" descr="TM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349500"/>
            <a:ext cx="4032250" cy="2554288"/>
          </a:xfrm>
          <a:prstGeom prst="rect">
            <a:avLst/>
          </a:prstGeom>
          <a:noFill/>
        </p:spPr>
      </p:pic>
      <p:pic>
        <p:nvPicPr>
          <p:cNvPr id="35845" name="Picture 5" descr="TM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7313" y="1341438"/>
            <a:ext cx="3673475" cy="466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Dependendo da freqüência de estimulação, intensidade e duração — denominados parâmetros da TMS, os pulsos repetitivos da TMS (rTMS) podem bloquear / inibir transitoriamente a função ou região do córtex cerebral ou podem aumentar a excitabilidade de estruturas corticais atingidas.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</a:p>
        </p:txBody>
      </p:sp>
      <p:pic>
        <p:nvPicPr>
          <p:cNvPr id="37892" name="Picture 4" descr="TM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231900"/>
            <a:ext cx="5492750" cy="4860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</a:p>
        </p:txBody>
      </p:sp>
      <p:pic>
        <p:nvPicPr>
          <p:cNvPr id="38916" name="Picture 4" descr="TMS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133600"/>
            <a:ext cx="2808288" cy="1787525"/>
          </a:xfrm>
          <a:prstGeom prst="rect">
            <a:avLst/>
          </a:prstGeom>
          <a:noFill/>
        </p:spPr>
      </p:pic>
      <p:pic>
        <p:nvPicPr>
          <p:cNvPr id="38917" name="Picture 5" descr="TMS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276475"/>
            <a:ext cx="2232025" cy="1493838"/>
          </a:xfrm>
          <a:prstGeom prst="rect">
            <a:avLst/>
          </a:prstGeom>
          <a:noFill/>
        </p:spPr>
      </p:pic>
      <p:pic>
        <p:nvPicPr>
          <p:cNvPr id="38918" name="Picture 6" descr="TMS4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944938"/>
            <a:ext cx="2447925" cy="2036762"/>
          </a:xfrm>
          <a:prstGeom prst="rect">
            <a:avLst/>
          </a:prstGeom>
          <a:noFill/>
        </p:spPr>
      </p:pic>
      <p:pic>
        <p:nvPicPr>
          <p:cNvPr id="38919" name="Picture 7" descr="TMS5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4056063"/>
            <a:ext cx="2252663" cy="1900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</a:p>
        </p:txBody>
      </p:sp>
      <p:pic>
        <p:nvPicPr>
          <p:cNvPr id="39940" name="Picture 4" descr="TMS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84313"/>
            <a:ext cx="2768600" cy="448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faz?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1327167"/>
            <a:ext cx="9001156" cy="4530725"/>
          </a:xfrm>
        </p:spPr>
        <p:txBody>
          <a:bodyPr/>
          <a:lstStyle/>
          <a:p>
            <a:r>
              <a:rPr lang="pt-BR" dirty="0" smtClean="0"/>
              <a:t>Brasil:</a:t>
            </a:r>
          </a:p>
          <a:p>
            <a:pPr>
              <a:buNone/>
            </a:pPr>
            <a:r>
              <a:rPr lang="pt-BR" sz="2000" dirty="0" smtClean="0"/>
              <a:t>- Dr. </a:t>
            </a:r>
            <a:r>
              <a:rPr lang="pt-BR" sz="2000" b="1" dirty="0" smtClean="0"/>
              <a:t>Ulysses Lins</a:t>
            </a:r>
            <a:r>
              <a:rPr lang="pt-BR" sz="2000" dirty="0" smtClean="0"/>
              <a:t>, Dra. </a:t>
            </a:r>
            <a:r>
              <a:rPr lang="pt-BR" sz="2000" b="1" dirty="0" smtClean="0"/>
              <a:t>Carolina Neumann Keim</a:t>
            </a:r>
            <a:r>
              <a:rPr lang="pt-BR" sz="2000" dirty="0" smtClean="0"/>
              <a:t>, Dr. </a:t>
            </a:r>
            <a:r>
              <a:rPr lang="pt-BR" sz="2000" b="1" dirty="0" smtClean="0"/>
              <a:t>Marcos Farina</a:t>
            </a:r>
          </a:p>
          <a:p>
            <a:pPr>
              <a:buNone/>
            </a:pPr>
            <a:r>
              <a:rPr lang="pt-BR" sz="2000" dirty="0" smtClean="0"/>
              <a:t>Centro de Ciências da Saúde (CCS) – Ilha do Fundão –  UFRJ</a:t>
            </a:r>
          </a:p>
          <a:p>
            <a:pPr>
              <a:buNone/>
            </a:pPr>
            <a:r>
              <a:rPr lang="pt-BR" sz="2000" dirty="0" smtClean="0"/>
              <a:t>- Dra. </a:t>
            </a:r>
            <a:r>
              <a:rPr lang="pt-BR" sz="2000" b="1" dirty="0" smtClean="0"/>
              <a:t>Darci Esquivel</a:t>
            </a:r>
            <a:r>
              <a:rPr lang="pt-BR" sz="2000" dirty="0" smtClean="0"/>
              <a:t>, Dra. </a:t>
            </a:r>
            <a:r>
              <a:rPr lang="pt-BR" sz="2000" b="1" dirty="0" smtClean="0"/>
              <a:t>Eliane Wajnberg</a:t>
            </a:r>
            <a:r>
              <a:rPr lang="pt-BR" sz="2000" dirty="0" smtClean="0"/>
              <a:t>, Dr. </a:t>
            </a:r>
            <a:r>
              <a:rPr lang="pt-BR" sz="2000" b="1" dirty="0" smtClean="0"/>
              <a:t>Henrique Lins de Barros</a:t>
            </a:r>
            <a:r>
              <a:rPr lang="pt-BR" sz="2000" dirty="0" smtClean="0"/>
              <a:t>, Dr. </a:t>
            </a:r>
            <a:r>
              <a:rPr lang="pt-BR" sz="2000" b="1" dirty="0" smtClean="0"/>
              <a:t>Daniel </a:t>
            </a:r>
            <a:r>
              <a:rPr lang="pt-BR" sz="2000" b="1" dirty="0" err="1" smtClean="0"/>
              <a:t>Acosta-Avalos</a:t>
            </a:r>
            <a:endParaRPr lang="pt-BR" sz="2000" b="1" dirty="0" smtClean="0"/>
          </a:p>
          <a:p>
            <a:pPr>
              <a:buNone/>
            </a:pPr>
            <a:r>
              <a:rPr lang="pt-BR" sz="2000" dirty="0" smtClean="0"/>
              <a:t>Centro Brasileiro de Pesquisas Físicas – CBPF – MCTI – RJ </a:t>
            </a:r>
          </a:p>
          <a:p>
            <a:pPr>
              <a:buNone/>
            </a:pPr>
            <a:r>
              <a:rPr lang="pt-BR" sz="2000" dirty="0" smtClean="0"/>
              <a:t>- MC. </a:t>
            </a:r>
            <a:r>
              <a:rPr lang="pt-BR" sz="2000" b="1" dirty="0" smtClean="0"/>
              <a:t>Carlos Geraldo Barreto Gonçalves</a:t>
            </a:r>
            <a:r>
              <a:rPr lang="pt-BR" sz="2000" dirty="0" smtClean="0"/>
              <a:t>, Dra. </a:t>
            </a:r>
            <a:r>
              <a:rPr lang="pt-BR" sz="2000" b="1" dirty="0" smtClean="0"/>
              <a:t>Carmen Medeiros </a:t>
            </a:r>
            <a:r>
              <a:rPr lang="pt-BR" sz="2000" b="1" dirty="0" err="1" smtClean="0"/>
              <a:t>Limongi</a:t>
            </a:r>
            <a:endParaRPr lang="pt-BR" sz="2000" b="1" dirty="0" smtClean="0"/>
          </a:p>
          <a:p>
            <a:pPr>
              <a:buNone/>
            </a:pPr>
            <a:r>
              <a:rPr lang="pt-BR" sz="2000" dirty="0" smtClean="0"/>
              <a:t>Programa de Oceanografia, UFPE</a:t>
            </a:r>
          </a:p>
          <a:p>
            <a:pPr>
              <a:buNone/>
            </a:pPr>
            <a:r>
              <a:rPr lang="pt-BR" sz="2000" dirty="0" smtClean="0"/>
              <a:t>- MC. </a:t>
            </a:r>
            <a:r>
              <a:rPr lang="pt-BR" sz="2000" b="1" dirty="0" smtClean="0"/>
              <a:t>Maria da Graça Cardoso Pereira</a:t>
            </a:r>
          </a:p>
          <a:p>
            <a:pPr>
              <a:buNone/>
            </a:pPr>
            <a:r>
              <a:rPr lang="pt-BR" sz="2000" dirty="0" smtClean="0"/>
              <a:t>Universidade Federal da Grande Dourados (UFGD)</a:t>
            </a:r>
            <a:endParaRPr lang="pt-B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</a:p>
        </p:txBody>
      </p:sp>
      <p:pic>
        <p:nvPicPr>
          <p:cNvPr id="41988" name="Picture 4" descr="TMS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1628775"/>
            <a:ext cx="3306762" cy="423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3800"/>
              <a:t>Estimulação Magnética Transcraniana (TMS)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/>
              <a:t>Aplicações em tratamentos para: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/>
              <a:t>Depressão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/>
              <a:t>Melhora do humor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/>
              <a:t>Manias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/>
              <a:t>Alucinações na audição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/>
              <a:t>Desordem do stresse pos-traumático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/>
              <a:t>Enxaquecas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pt-BR"/>
              <a:t>Algumas doenças mentais resistentes a drogas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Material magnético em vermes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96256" y="-315118"/>
            <a:ext cx="5119687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Extrapolações...</a:t>
            </a:r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0888" y="2060575"/>
            <a:ext cx="5214937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9225" y="1484313"/>
            <a:ext cx="353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1775" y="4365625"/>
            <a:ext cx="32861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Extrapolações...</a:t>
            </a:r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133600"/>
            <a:ext cx="4960937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773238"/>
            <a:ext cx="3438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4221163"/>
            <a:ext cx="359092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Correlação com suicídios...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981075"/>
            <a:ext cx="6948487" cy="499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pt-BR" sz="3800"/>
              <a:t>Outros efeitos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Campos magnéticos oscilantes e estáticos têm sido analisados com respeito aos seus efeitos em seres vivos.</a:t>
            </a:r>
          </a:p>
          <a:p>
            <a:r>
              <a:rPr lang="pt-BR"/>
              <a:t>Muitos estudos são controversos e outros não foram reproduzidos.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Ondas EM 900MHz e formigas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553347" cy="4396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5405442" cy="4969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pt-BR" dirty="0" smtClean="0"/>
              <a:t>Ondas EM 900MHz e formigas</a:t>
            </a:r>
            <a:endParaRPr lang="pt-B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Água e magnetismo....</a:t>
            </a: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7897812" cy="381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faz?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72032"/>
          </a:xfrm>
        </p:spPr>
        <p:txBody>
          <a:bodyPr/>
          <a:lstStyle/>
          <a:p>
            <a:r>
              <a:rPr lang="pt-BR" dirty="0" smtClean="0"/>
              <a:t>EUA</a:t>
            </a:r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Richard </a:t>
            </a:r>
            <a:r>
              <a:rPr lang="pt-BR" sz="2000" b="1" dirty="0" err="1" smtClean="0"/>
              <a:t>Frankel</a:t>
            </a:r>
            <a:r>
              <a:rPr lang="pt-BR" sz="2000" b="1" dirty="0" smtClean="0"/>
              <a:t> </a:t>
            </a:r>
            <a:r>
              <a:rPr lang="pt-BR" sz="2000" dirty="0" smtClean="0"/>
              <a:t>(aposentado) – Cal </a:t>
            </a:r>
            <a:r>
              <a:rPr lang="pt-BR" sz="2000" dirty="0" err="1" smtClean="0"/>
              <a:t>Poly</a:t>
            </a:r>
            <a:r>
              <a:rPr lang="pt-BR" sz="2000" dirty="0" smtClean="0"/>
              <a:t> </a:t>
            </a:r>
            <a:r>
              <a:rPr lang="pt-BR" sz="2000" dirty="0" err="1" smtClean="0"/>
              <a:t>State</a:t>
            </a:r>
            <a:r>
              <a:rPr lang="pt-BR" sz="2000" dirty="0" smtClean="0"/>
              <a:t> </a:t>
            </a:r>
            <a:r>
              <a:rPr lang="pt-BR" sz="2000" dirty="0" err="1" smtClean="0"/>
              <a:t>University</a:t>
            </a:r>
            <a:r>
              <a:rPr lang="pt-BR" sz="2000" dirty="0" smtClean="0"/>
              <a:t>, </a:t>
            </a:r>
            <a:r>
              <a:rPr lang="pt-BR" sz="2000" dirty="0" err="1" smtClean="0"/>
              <a:t>San</a:t>
            </a:r>
            <a:r>
              <a:rPr lang="pt-BR" sz="2000" dirty="0" smtClean="0"/>
              <a:t> Luis </a:t>
            </a:r>
            <a:r>
              <a:rPr lang="pt-BR" sz="2000" dirty="0" err="1" smtClean="0"/>
              <a:t>Obispo</a:t>
            </a:r>
            <a:r>
              <a:rPr lang="pt-BR" sz="2000" dirty="0" smtClean="0"/>
              <a:t>, CA</a:t>
            </a:r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Dennis </a:t>
            </a:r>
            <a:r>
              <a:rPr lang="pt-BR" sz="2000" b="1" dirty="0" err="1" smtClean="0"/>
              <a:t>Bazilynski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School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Life</a:t>
            </a:r>
            <a:r>
              <a:rPr lang="pt-BR" sz="2000" dirty="0" smtClean="0"/>
              <a:t> </a:t>
            </a:r>
            <a:r>
              <a:rPr lang="pt-BR" sz="2000" dirty="0" err="1" smtClean="0"/>
              <a:t>Sciences</a:t>
            </a:r>
            <a:r>
              <a:rPr lang="pt-BR" sz="2000" dirty="0" smtClean="0"/>
              <a:t>, </a:t>
            </a:r>
            <a:r>
              <a:rPr lang="pt-BR" sz="2000" dirty="0" err="1" smtClean="0"/>
              <a:t>University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Nevada, </a:t>
            </a:r>
            <a:r>
              <a:rPr lang="pt-BR" sz="2000" dirty="0" err="1" smtClean="0"/>
              <a:t>Las</a:t>
            </a:r>
            <a:r>
              <a:rPr lang="pt-BR" sz="2000" dirty="0" smtClean="0"/>
              <a:t> Vegas</a:t>
            </a:r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Joseph </a:t>
            </a:r>
            <a:r>
              <a:rPr lang="pt-BR" sz="2000" b="1" dirty="0" err="1" smtClean="0"/>
              <a:t>Kirschvink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Division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Geological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Planetary</a:t>
            </a:r>
            <a:r>
              <a:rPr lang="pt-BR" sz="2000" dirty="0" smtClean="0"/>
              <a:t> </a:t>
            </a:r>
            <a:r>
              <a:rPr lang="pt-BR" sz="2000" dirty="0" err="1" smtClean="0"/>
              <a:t>Sciences</a:t>
            </a:r>
            <a:r>
              <a:rPr lang="pt-BR" sz="2000" dirty="0" smtClean="0"/>
              <a:t>, </a:t>
            </a:r>
            <a:r>
              <a:rPr lang="pt-BR" sz="2000" dirty="0" err="1" smtClean="0"/>
              <a:t>California</a:t>
            </a:r>
            <a:r>
              <a:rPr lang="pt-BR" sz="2000" dirty="0" smtClean="0"/>
              <a:t> </a:t>
            </a:r>
            <a:r>
              <a:rPr lang="pt-BR" sz="2000" dirty="0" err="1" smtClean="0"/>
              <a:t>Institute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Technology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Robert B. </a:t>
            </a:r>
            <a:r>
              <a:rPr lang="pt-BR" sz="2000" b="1" dirty="0" err="1" smtClean="0"/>
              <a:t>Srygley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Agricultural</a:t>
            </a:r>
            <a:r>
              <a:rPr lang="pt-BR" sz="2000" dirty="0" smtClean="0"/>
              <a:t> </a:t>
            </a:r>
            <a:r>
              <a:rPr lang="pt-BR" sz="2000" dirty="0" err="1" smtClean="0"/>
              <a:t>Research</a:t>
            </a:r>
            <a:r>
              <a:rPr lang="pt-BR" sz="2000" dirty="0" smtClean="0"/>
              <a:t> </a:t>
            </a:r>
            <a:r>
              <a:rPr lang="pt-BR" sz="2000" dirty="0" err="1" smtClean="0"/>
              <a:t>Service</a:t>
            </a:r>
            <a:r>
              <a:rPr lang="pt-BR" sz="2000" dirty="0" smtClean="0"/>
              <a:t> – USDA</a:t>
            </a:r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Kenneth </a:t>
            </a:r>
            <a:r>
              <a:rPr lang="pt-BR" sz="2000" b="1" dirty="0" err="1" smtClean="0"/>
              <a:t>Lohmann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Department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Biology</a:t>
            </a:r>
            <a:r>
              <a:rPr lang="pt-BR" sz="2000" dirty="0" smtClean="0"/>
              <a:t>, </a:t>
            </a:r>
            <a:r>
              <a:rPr lang="pt-BR" sz="2000" dirty="0" err="1" smtClean="0"/>
              <a:t>University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North Carolina </a:t>
            </a:r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John B. Phillips </a:t>
            </a:r>
            <a:r>
              <a:rPr lang="pt-BR" sz="2000" dirty="0" smtClean="0"/>
              <a:t>– </a:t>
            </a:r>
            <a:r>
              <a:rPr lang="pt-BR" sz="2000" dirty="0" err="1" smtClean="0"/>
              <a:t>Biology</a:t>
            </a:r>
            <a:r>
              <a:rPr lang="pt-BR" sz="2000" dirty="0" smtClean="0"/>
              <a:t> </a:t>
            </a:r>
            <a:r>
              <a:rPr lang="pt-BR" sz="2000" dirty="0" err="1" smtClean="0"/>
              <a:t>Department</a:t>
            </a:r>
            <a:r>
              <a:rPr lang="pt-BR" sz="2000" dirty="0" smtClean="0"/>
              <a:t>, Virginia </a:t>
            </a:r>
            <a:r>
              <a:rPr lang="pt-BR" sz="2000" dirty="0" err="1" smtClean="0"/>
              <a:t>Tech</a:t>
            </a:r>
            <a:r>
              <a:rPr lang="pt-BR" sz="2000" dirty="0" smtClean="0"/>
              <a:t>, </a:t>
            </a:r>
            <a:r>
              <a:rPr lang="pt-BR" sz="2000" dirty="0" err="1" smtClean="0"/>
              <a:t>Blacksburg</a:t>
            </a:r>
            <a:r>
              <a:rPr lang="pt-BR" sz="2000" dirty="0" smtClean="0"/>
              <a:t>, Virginia</a:t>
            </a:r>
          </a:p>
          <a:p>
            <a:pPr>
              <a:buNone/>
            </a:pPr>
            <a:endParaRPr lang="pt-BR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Água e magnetismo....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267652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557338"/>
            <a:ext cx="5873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efeitos</a:t>
            </a:r>
          </a:p>
        </p:txBody>
      </p:sp>
      <p:pic>
        <p:nvPicPr>
          <p:cNvPr id="52228" name="Picture 4" descr="tabel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0"/>
            <a:ext cx="50180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efeitos</a:t>
            </a:r>
          </a:p>
        </p:txBody>
      </p:sp>
      <p:pic>
        <p:nvPicPr>
          <p:cNvPr id="53252" name="Picture 4" descr="tabel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268413"/>
            <a:ext cx="76327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efeitos</a:t>
            </a:r>
          </a:p>
        </p:txBody>
      </p:sp>
      <p:pic>
        <p:nvPicPr>
          <p:cNvPr id="54276" name="Picture 4" descr="tabela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628775"/>
            <a:ext cx="7127875" cy="429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efeitos</a:t>
            </a:r>
          </a:p>
        </p:txBody>
      </p:sp>
      <p:pic>
        <p:nvPicPr>
          <p:cNvPr id="55300" name="Picture 4" descr="tabela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0"/>
            <a:ext cx="44640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efeitos</a:t>
            </a:r>
          </a:p>
        </p:txBody>
      </p:sp>
      <p:pic>
        <p:nvPicPr>
          <p:cNvPr id="56324" name="Picture 4" descr="tabela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042988"/>
            <a:ext cx="5834063" cy="497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efeitos</a:t>
            </a:r>
          </a:p>
        </p:txBody>
      </p:sp>
      <p:pic>
        <p:nvPicPr>
          <p:cNvPr id="57348" name="Picture 4" descr="tabela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122363"/>
            <a:ext cx="7235825" cy="488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Outros efeitos</a:t>
            </a:r>
          </a:p>
        </p:txBody>
      </p:sp>
      <p:pic>
        <p:nvPicPr>
          <p:cNvPr id="58372" name="Picture 4" descr="tabela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8" y="1412875"/>
            <a:ext cx="8153400" cy="439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O que é aceito pela OMS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97200"/>
            <a:ext cx="73469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968375"/>
            <a:ext cx="7092950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Quem faz?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30725"/>
          </a:xfrm>
        </p:spPr>
        <p:txBody>
          <a:bodyPr/>
          <a:lstStyle/>
          <a:p>
            <a:r>
              <a:rPr lang="pt-BR" dirty="0" smtClean="0"/>
              <a:t>Outro lugares</a:t>
            </a:r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Michael M. Walker </a:t>
            </a:r>
            <a:r>
              <a:rPr lang="pt-BR" sz="2000" dirty="0" smtClean="0"/>
              <a:t>– </a:t>
            </a:r>
            <a:r>
              <a:rPr lang="pt-BR" sz="2000" dirty="0" err="1" smtClean="0"/>
              <a:t>School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Biological</a:t>
            </a:r>
            <a:r>
              <a:rPr lang="pt-BR" sz="2000" dirty="0" smtClean="0"/>
              <a:t> </a:t>
            </a:r>
            <a:r>
              <a:rPr lang="pt-BR" sz="2000" dirty="0" err="1" smtClean="0"/>
              <a:t>Sciences</a:t>
            </a:r>
            <a:r>
              <a:rPr lang="pt-BR" sz="2000" dirty="0" smtClean="0"/>
              <a:t>, </a:t>
            </a:r>
            <a:r>
              <a:rPr lang="pt-BR" sz="2000" dirty="0" err="1" smtClean="0"/>
              <a:t>University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Auckland</a:t>
            </a:r>
            <a:r>
              <a:rPr lang="pt-BR" sz="2000" dirty="0" smtClean="0"/>
              <a:t>, </a:t>
            </a:r>
            <a:r>
              <a:rPr lang="pt-BR" sz="2000" dirty="0" err="1" smtClean="0"/>
              <a:t>New</a:t>
            </a:r>
            <a:r>
              <a:rPr lang="pt-BR" sz="2000" dirty="0" smtClean="0"/>
              <a:t> </a:t>
            </a:r>
            <a:r>
              <a:rPr lang="pt-BR" sz="2000" dirty="0" err="1" smtClean="0"/>
              <a:t>Zealand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Drs. </a:t>
            </a:r>
            <a:r>
              <a:rPr lang="pt-BR" sz="2000" b="1" dirty="0" smtClean="0"/>
              <a:t>Wolfgang e </a:t>
            </a:r>
            <a:r>
              <a:rPr lang="pt-BR" sz="2000" b="1" dirty="0" err="1" smtClean="0"/>
              <a:t>Roswitha</a:t>
            </a:r>
            <a:r>
              <a:rPr lang="pt-BR" sz="2000" b="1" dirty="0" smtClean="0"/>
              <a:t> </a:t>
            </a:r>
            <a:r>
              <a:rPr lang="pt-BR" sz="2000" b="1" dirty="0" err="1" smtClean="0"/>
              <a:t>Wiltschko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Institute</a:t>
            </a:r>
            <a:r>
              <a:rPr lang="pt-BR" sz="2000" dirty="0" smtClean="0"/>
              <a:t> for </a:t>
            </a:r>
            <a:r>
              <a:rPr lang="pt-BR" sz="2000" dirty="0" err="1" smtClean="0"/>
              <a:t>Ecology</a:t>
            </a:r>
            <a:r>
              <a:rPr lang="pt-BR" sz="2000" dirty="0" smtClean="0"/>
              <a:t>, </a:t>
            </a:r>
            <a:r>
              <a:rPr lang="pt-BR" sz="2000" dirty="0" err="1" smtClean="0"/>
              <a:t>Evolution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Diversity</a:t>
            </a:r>
            <a:r>
              <a:rPr lang="pt-BR" sz="2000" dirty="0" smtClean="0"/>
              <a:t>, Goethe </a:t>
            </a:r>
            <a:r>
              <a:rPr lang="pt-BR" sz="2000" dirty="0" err="1" smtClean="0"/>
              <a:t>Universitat</a:t>
            </a:r>
            <a:r>
              <a:rPr lang="pt-BR" sz="2000" dirty="0" smtClean="0"/>
              <a:t>, Frankfurt, </a:t>
            </a:r>
            <a:r>
              <a:rPr lang="pt-BR" sz="2000" dirty="0" err="1" smtClean="0"/>
              <a:t>Germany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Nikolai </a:t>
            </a:r>
            <a:r>
              <a:rPr lang="pt-BR" sz="2000" b="1" dirty="0" err="1" smtClean="0"/>
              <a:t>Petersen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Department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Earth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Environmental</a:t>
            </a:r>
            <a:r>
              <a:rPr lang="pt-BR" sz="2000" dirty="0" smtClean="0"/>
              <a:t> </a:t>
            </a:r>
            <a:r>
              <a:rPr lang="pt-BR" sz="2000" dirty="0" err="1" smtClean="0"/>
              <a:t>Sciences</a:t>
            </a:r>
            <a:r>
              <a:rPr lang="pt-BR" sz="2000" dirty="0" smtClean="0"/>
              <a:t>, </a:t>
            </a:r>
            <a:r>
              <a:rPr lang="pt-BR" sz="2000" dirty="0" err="1" smtClean="0"/>
              <a:t>Munich</a:t>
            </a:r>
            <a:r>
              <a:rPr lang="pt-BR" sz="2000" dirty="0" smtClean="0"/>
              <a:t> </a:t>
            </a:r>
            <a:r>
              <a:rPr lang="pt-BR" sz="2000" dirty="0" err="1" smtClean="0"/>
              <a:t>University</a:t>
            </a:r>
            <a:r>
              <a:rPr lang="pt-BR" sz="2000" dirty="0" smtClean="0"/>
              <a:t>, </a:t>
            </a:r>
            <a:r>
              <a:rPr lang="pt-BR" sz="2000" dirty="0" err="1" smtClean="0"/>
              <a:t>Germany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Christopher </a:t>
            </a:r>
            <a:r>
              <a:rPr lang="pt-BR" sz="2000" b="1" dirty="0" err="1" smtClean="0"/>
              <a:t>Lefevre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Laboratoire</a:t>
            </a:r>
            <a:r>
              <a:rPr lang="pt-BR" sz="2000" dirty="0" smtClean="0"/>
              <a:t> de </a:t>
            </a:r>
            <a:r>
              <a:rPr lang="pt-BR" sz="2000" dirty="0" err="1" smtClean="0"/>
              <a:t>Chimie</a:t>
            </a:r>
            <a:r>
              <a:rPr lang="pt-BR" sz="2000" dirty="0" smtClean="0"/>
              <a:t> </a:t>
            </a:r>
            <a:r>
              <a:rPr lang="pt-BR" sz="2000" dirty="0" err="1" smtClean="0"/>
              <a:t>Bacterienne</a:t>
            </a:r>
            <a:r>
              <a:rPr lang="pt-BR" sz="2000" dirty="0" smtClean="0"/>
              <a:t>, CNRS, </a:t>
            </a:r>
            <a:r>
              <a:rPr lang="pt-BR" sz="2000" dirty="0" err="1" smtClean="0"/>
              <a:t>Marseille</a:t>
            </a:r>
            <a:r>
              <a:rPr lang="pt-BR" sz="2000" dirty="0" smtClean="0"/>
              <a:t>, France</a:t>
            </a:r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err="1" smtClean="0"/>
              <a:t>Dirk</a:t>
            </a:r>
            <a:r>
              <a:rPr lang="pt-BR" sz="2000" b="1" dirty="0" smtClean="0"/>
              <a:t> Schuler </a:t>
            </a:r>
            <a:r>
              <a:rPr lang="pt-BR" sz="2000" dirty="0" smtClean="0"/>
              <a:t>– </a:t>
            </a:r>
            <a:r>
              <a:rPr lang="pt-BR" sz="2000" dirty="0" err="1" smtClean="0"/>
              <a:t>Department</a:t>
            </a:r>
            <a:r>
              <a:rPr lang="pt-BR" sz="2000" dirty="0" smtClean="0"/>
              <a:t> </a:t>
            </a:r>
            <a:r>
              <a:rPr lang="pt-BR" sz="2000" dirty="0" err="1" smtClean="0"/>
              <a:t>Biology</a:t>
            </a:r>
            <a:r>
              <a:rPr lang="pt-BR" sz="2000" dirty="0" smtClean="0"/>
              <a:t> I, </a:t>
            </a:r>
            <a:r>
              <a:rPr lang="pt-BR" sz="2000" dirty="0" err="1" smtClean="0"/>
              <a:t>Ludwig-Maximillians-Universitat</a:t>
            </a:r>
            <a:r>
              <a:rPr lang="pt-BR" sz="2000" dirty="0" smtClean="0"/>
              <a:t> </a:t>
            </a:r>
            <a:r>
              <a:rPr lang="pt-BR" sz="2000" dirty="0" err="1" smtClean="0"/>
              <a:t>Munchen</a:t>
            </a:r>
            <a:r>
              <a:rPr lang="pt-BR" sz="2000" dirty="0" smtClean="0"/>
              <a:t>, </a:t>
            </a:r>
            <a:r>
              <a:rPr lang="pt-BR" sz="2000" dirty="0" err="1" smtClean="0"/>
              <a:t>Planegg-Martinsried</a:t>
            </a:r>
            <a:r>
              <a:rPr lang="pt-BR" sz="2000" dirty="0" smtClean="0"/>
              <a:t>, </a:t>
            </a:r>
            <a:r>
              <a:rPr lang="pt-BR" sz="2000" dirty="0" err="1" smtClean="0"/>
              <a:t>Germany</a:t>
            </a:r>
            <a:endParaRPr lang="pt-BR" sz="2000" dirty="0" smtClean="0"/>
          </a:p>
          <a:p>
            <a:pPr>
              <a:buNone/>
            </a:pPr>
            <a:r>
              <a:rPr lang="pt-BR" sz="2000" dirty="0" smtClean="0"/>
              <a:t>Dr. </a:t>
            </a:r>
            <a:r>
              <a:rPr lang="pt-BR" sz="2000" b="1" dirty="0" smtClean="0"/>
              <a:t>Michael </a:t>
            </a:r>
            <a:r>
              <a:rPr lang="pt-BR" sz="2000" b="1" dirty="0" err="1" smtClean="0"/>
              <a:t>Winklhofer</a:t>
            </a:r>
            <a:r>
              <a:rPr lang="pt-BR" sz="2000" b="1" dirty="0" smtClean="0"/>
              <a:t> </a:t>
            </a:r>
            <a:r>
              <a:rPr lang="pt-BR" sz="2000" dirty="0" smtClean="0"/>
              <a:t>– </a:t>
            </a:r>
            <a:r>
              <a:rPr lang="pt-BR" sz="2000" dirty="0" err="1" smtClean="0"/>
              <a:t>Department</a:t>
            </a:r>
            <a:r>
              <a:rPr lang="pt-BR" sz="2000" dirty="0" smtClean="0"/>
              <a:t> </a:t>
            </a:r>
            <a:r>
              <a:rPr lang="pt-BR" sz="2000" dirty="0" err="1" smtClean="0"/>
              <a:t>of</a:t>
            </a:r>
            <a:r>
              <a:rPr lang="pt-BR" sz="2000" dirty="0" smtClean="0"/>
              <a:t> </a:t>
            </a:r>
            <a:r>
              <a:rPr lang="pt-BR" sz="2000" dirty="0" err="1" smtClean="0"/>
              <a:t>Earth</a:t>
            </a:r>
            <a:r>
              <a:rPr lang="pt-BR" sz="2000" dirty="0" smtClean="0"/>
              <a:t> </a:t>
            </a:r>
            <a:r>
              <a:rPr lang="pt-BR" sz="2000" dirty="0" err="1" smtClean="0"/>
              <a:t>and</a:t>
            </a:r>
            <a:r>
              <a:rPr lang="pt-BR" sz="2000" dirty="0" smtClean="0"/>
              <a:t> </a:t>
            </a:r>
            <a:r>
              <a:rPr lang="pt-BR" sz="2000" dirty="0" err="1" smtClean="0"/>
              <a:t>Environmental</a:t>
            </a:r>
            <a:r>
              <a:rPr lang="pt-BR" sz="2000" dirty="0" smtClean="0"/>
              <a:t> </a:t>
            </a:r>
            <a:r>
              <a:rPr lang="pt-BR" sz="2000" dirty="0" err="1" smtClean="0"/>
              <a:t>Sciences</a:t>
            </a:r>
            <a:r>
              <a:rPr lang="pt-BR" sz="2000" dirty="0" smtClean="0"/>
              <a:t>, </a:t>
            </a:r>
            <a:r>
              <a:rPr lang="pt-BR" sz="2000" dirty="0" err="1" smtClean="0"/>
              <a:t>Ludwig-Maximilians-Universitat</a:t>
            </a:r>
            <a:r>
              <a:rPr lang="pt-BR" sz="2000" dirty="0" smtClean="0"/>
              <a:t>  </a:t>
            </a:r>
            <a:r>
              <a:rPr lang="pt-BR" sz="2000" dirty="0" err="1" smtClean="0"/>
              <a:t>Munchen</a:t>
            </a:r>
            <a:r>
              <a:rPr lang="pt-BR" sz="2000" dirty="0" smtClean="0"/>
              <a:t>, </a:t>
            </a:r>
            <a:r>
              <a:rPr lang="pt-BR" sz="2000" dirty="0" err="1" smtClean="0"/>
              <a:t>Munich</a:t>
            </a:r>
            <a:r>
              <a:rPr lang="pt-BR" sz="2000" dirty="0" smtClean="0"/>
              <a:t>, </a:t>
            </a:r>
            <a:r>
              <a:rPr lang="pt-BR" sz="2000" dirty="0" err="1" smtClean="0"/>
              <a:t>Germany</a:t>
            </a:r>
            <a:endParaRPr lang="pt-BR" sz="2000" dirty="0" smtClean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pouco de historia.....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campo de forças gerado por um imã é o único exemplo macroscópico claro de uma força de ação a distância...</a:t>
            </a:r>
          </a:p>
          <a:p>
            <a:r>
              <a:rPr lang="pt-BR"/>
              <a:t>Platão faz uma analogia entre a inspiração criadora que transforma o homem em um artista e o campo produzido por um imã.</a:t>
            </a:r>
          </a:p>
          <a:p>
            <a:r>
              <a:rPr lang="pt-BR"/>
              <a:t>O magnetismo começa a assumir um papel à parte no estudo dos fenômenos naturais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pouco de historia.....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Aristóteles não menciona o magnetismo no seu tratado de física, porem faz menção dele no seu tratado sobre a Alma.</a:t>
            </a:r>
          </a:p>
          <a:p>
            <a:r>
              <a:rPr lang="pt-BR"/>
              <a:t>Ele faz uma analogia entre a ação da alma e o surgimento de um movimento quando o ferro está próximo de um imã..... Assim, o campo magnético é a Alma que produz o movimento do ferro.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pouco de historia.....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Lucrécio discute sobre a atração entre o ferro e a magnetita no seu tratado “Da Natureza”</a:t>
            </a:r>
          </a:p>
          <a:p>
            <a:r>
              <a:rPr lang="pt-BR"/>
              <a:t>Segundo ele... Os átomos do imã, por uma propriedade especial, expulsam pelo choque, o ar que está entre eles e o corpo a sofrer a atração; o encontro entre os corpos se da pelo empurrão do ar atrás do imã e do corpo.</a:t>
            </a:r>
          </a:p>
          <a:p>
            <a:r>
              <a:rPr lang="pt-BR"/>
              <a:t>Magnetismo com caráter sobrenatural....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pouco de historia.....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r>
              <a:rPr lang="pt-BR"/>
              <a:t>Achava-se que assim como a força do imã atua sobre o ferro, poderia atuar sobre o organismo humano.</a:t>
            </a:r>
          </a:p>
          <a:p>
            <a:r>
              <a:rPr lang="pt-BR"/>
              <a:t>Idéia muito aceita na Idade Média, fornecendo critério de verdade para julgamento, como o casso das mulheres adúlteras que irão flutuar, quando dormindo, sob a ação de um imã colocado embaixo do travesseiro.</a:t>
            </a:r>
          </a:p>
          <a:p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Um pouco de historia.....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Hipocrates e Galeno indicam a magnetita para tratar humores e feridas, além de ser indicada para o tratamento da depressão</a:t>
            </a:r>
          </a:p>
          <a:p>
            <a:r>
              <a:rPr lang="pt-BR"/>
              <a:t>A questão de algumas curas é explicada pelas propriedades químicas da magnetita, que não sofre corrosão, e não por suas características magnéticas intrínsecas.</a:t>
            </a:r>
          </a:p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726</TotalTime>
  <Words>1099</Words>
  <Application>Microsoft PowerPoint</Application>
  <PresentationFormat>Apresentação na tela (4:3)</PresentationFormat>
  <Paragraphs>97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Borda</vt:lpstr>
      <vt:lpstr>5. Outros efeitos dos campos magnéticos nos seres vivos    </vt:lpstr>
      <vt:lpstr>Quem faz?</vt:lpstr>
      <vt:lpstr>Quem faz?</vt:lpstr>
      <vt:lpstr>Quem faz?</vt:lpstr>
      <vt:lpstr>Um pouco de historia.....</vt:lpstr>
      <vt:lpstr>Um pouco de historia.....</vt:lpstr>
      <vt:lpstr>Um pouco de historia.....</vt:lpstr>
      <vt:lpstr>Um pouco de historia.....</vt:lpstr>
      <vt:lpstr>Um pouco de historia.....</vt:lpstr>
      <vt:lpstr>Um pouco de historia.....</vt:lpstr>
      <vt:lpstr>Um pouco de historia.....</vt:lpstr>
      <vt:lpstr>Cultura popular.....</vt:lpstr>
      <vt:lpstr>Estimulação Magnética Transcraniana (TMS) </vt:lpstr>
      <vt:lpstr>Estimulação Magnética Transcraniana (TMS) </vt:lpstr>
      <vt:lpstr>Estimulação Magnética Transcraniana (TMS)</vt:lpstr>
      <vt:lpstr>Estimulação Magnética Transcraniana (TMS)</vt:lpstr>
      <vt:lpstr>Estimulação Magnética Transcraniana (TMS)</vt:lpstr>
      <vt:lpstr>Estimulação Magnética Transcraniana (TMS)</vt:lpstr>
      <vt:lpstr>Estimulação Magnética Transcraniana (TMS)</vt:lpstr>
      <vt:lpstr>Estimulação Magnética Transcraniana (TMS)</vt:lpstr>
      <vt:lpstr>Estimulação Magnética Transcraniana (TMS)</vt:lpstr>
      <vt:lpstr>Material magnético em vermes</vt:lpstr>
      <vt:lpstr>Extrapolações...</vt:lpstr>
      <vt:lpstr>Extrapolações...</vt:lpstr>
      <vt:lpstr>Correlação com suicídios...</vt:lpstr>
      <vt:lpstr>Outros efeitos</vt:lpstr>
      <vt:lpstr>Ondas EM 900MHz e formigas</vt:lpstr>
      <vt:lpstr>Ondas EM 900MHz e formigas</vt:lpstr>
      <vt:lpstr>Água e magnetismo....</vt:lpstr>
      <vt:lpstr>Água e magnetismo....</vt:lpstr>
      <vt:lpstr>Outros efeitos</vt:lpstr>
      <vt:lpstr>Outros efeitos</vt:lpstr>
      <vt:lpstr>Outros efeitos</vt:lpstr>
      <vt:lpstr>Outros efeitos</vt:lpstr>
      <vt:lpstr>Outros efeitos</vt:lpstr>
      <vt:lpstr>Outros efeitos</vt:lpstr>
      <vt:lpstr>Outros efeitos</vt:lpstr>
      <vt:lpstr>O que é aceito pela OMS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biofisica-APL</cp:lastModifiedBy>
  <cp:revision>26</cp:revision>
  <dcterms:created xsi:type="dcterms:W3CDTF">2006-07-10T00:56:26Z</dcterms:created>
  <dcterms:modified xsi:type="dcterms:W3CDTF">2012-07-27T18:49:44Z</dcterms:modified>
</cp:coreProperties>
</file>